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5715000" cy="9144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29"/>
    <a:srgbClr val="BE7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>
      <p:cViewPr>
        <p:scale>
          <a:sx n="100" d="100"/>
          <a:sy n="100" d="100"/>
        </p:scale>
        <p:origin x="-1596" y="1908"/>
      </p:cViewPr>
      <p:guideLst>
        <p:guide orient="horz" pos="2880"/>
        <p:guide pos="18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625" y="1496484"/>
            <a:ext cx="4857750" cy="3183467"/>
          </a:xfrm>
        </p:spPr>
        <p:txBody>
          <a:bodyPr anchor="b"/>
          <a:lstStyle>
            <a:lvl1pPr algn="ctr">
              <a:defRPr sz="37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75" y="4802717"/>
            <a:ext cx="4286250" cy="2207683"/>
          </a:xfrm>
        </p:spPr>
        <p:txBody>
          <a:bodyPr/>
          <a:lstStyle>
            <a:lvl1pPr marL="0" indent="0" algn="ctr">
              <a:buNone/>
              <a:defRPr sz="1500"/>
            </a:lvl1pPr>
            <a:lvl2pPr marL="285750" indent="0" algn="ctr">
              <a:buNone/>
              <a:defRPr sz="1250"/>
            </a:lvl2pPr>
            <a:lvl3pPr marL="571500" indent="0" algn="ctr">
              <a:buNone/>
              <a:defRPr sz="1125"/>
            </a:lvl3pPr>
            <a:lvl4pPr marL="857250" indent="0" algn="ctr">
              <a:buNone/>
              <a:defRPr sz="1000"/>
            </a:lvl4pPr>
            <a:lvl5pPr marL="1143000" indent="0" algn="ctr">
              <a:buNone/>
              <a:defRPr sz="1000"/>
            </a:lvl5pPr>
            <a:lvl6pPr marL="1428750" indent="0" algn="ctr">
              <a:buNone/>
              <a:defRPr sz="1000"/>
            </a:lvl6pPr>
            <a:lvl7pPr marL="1714500" indent="0" algn="ctr">
              <a:buNone/>
              <a:defRPr sz="1000"/>
            </a:lvl7pPr>
            <a:lvl8pPr marL="2000250" indent="0" algn="ctr">
              <a:buNone/>
              <a:defRPr sz="1000"/>
            </a:lvl8pPr>
            <a:lvl9pPr marL="2286000" indent="0" algn="ctr">
              <a:buNone/>
              <a:defRPr sz="1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08/10/2021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096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08/10/2021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0826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089797" y="486834"/>
            <a:ext cx="1232297" cy="774911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2907" y="486834"/>
            <a:ext cx="3625453" cy="77491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08/10/2021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917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08/10/2021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4159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930" y="2279653"/>
            <a:ext cx="4929188" cy="3803649"/>
          </a:xfrm>
        </p:spPr>
        <p:txBody>
          <a:bodyPr anchor="b"/>
          <a:lstStyle>
            <a:lvl1pPr>
              <a:defRPr sz="37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930" y="6119286"/>
            <a:ext cx="4929188" cy="2000249"/>
          </a:xfrm>
        </p:spPr>
        <p:txBody>
          <a:bodyPr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28575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2pPr>
            <a:lvl3pPr marL="57150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3pPr>
            <a:lvl4pPr marL="857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143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4287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7145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000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286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08/10/2021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7171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906" y="2434167"/>
            <a:ext cx="2428875" cy="5801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3219" y="2434167"/>
            <a:ext cx="2428875" cy="5801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08/10/2021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6601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0" y="486836"/>
            <a:ext cx="4929188" cy="176741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651" y="2241551"/>
            <a:ext cx="2417713" cy="10985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51" y="3340100"/>
            <a:ext cx="2417713" cy="4912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3219" y="2241551"/>
            <a:ext cx="2429619" cy="10985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3219" y="3340100"/>
            <a:ext cx="2429619" cy="4912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08/10/2021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2837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08/10/2021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67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08/10/2021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634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1" y="609600"/>
            <a:ext cx="1843236" cy="21336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9619" y="1316569"/>
            <a:ext cx="2893219" cy="6498167"/>
          </a:xfrm>
        </p:spPr>
        <p:txBody>
          <a:bodyPr/>
          <a:lstStyle>
            <a:lvl1pPr>
              <a:defRPr sz="2000"/>
            </a:lvl1pPr>
            <a:lvl2pPr>
              <a:defRPr sz="1750"/>
            </a:lvl2pPr>
            <a:lvl3pPr>
              <a:defRPr sz="1500"/>
            </a:lvl3pPr>
            <a:lvl4pPr>
              <a:defRPr sz="1250"/>
            </a:lvl4pPr>
            <a:lvl5pPr>
              <a:defRPr sz="1250"/>
            </a:lvl5pPr>
            <a:lvl6pPr>
              <a:defRPr sz="1250"/>
            </a:lvl6pPr>
            <a:lvl7pPr>
              <a:defRPr sz="1250"/>
            </a:lvl7pPr>
            <a:lvl8pPr>
              <a:defRPr sz="1250"/>
            </a:lvl8pPr>
            <a:lvl9pPr>
              <a:defRPr sz="125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2743200"/>
            <a:ext cx="1843236" cy="5082117"/>
          </a:xfr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08/10/2021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5317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1" y="609600"/>
            <a:ext cx="1843236" cy="21336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29619" y="1316569"/>
            <a:ext cx="2893219" cy="6498167"/>
          </a:xfrm>
        </p:spPr>
        <p:txBody>
          <a:bodyPr anchor="t"/>
          <a:lstStyle>
            <a:lvl1pPr marL="0" indent="0">
              <a:buNone/>
              <a:defRPr sz="2000"/>
            </a:lvl1pPr>
            <a:lvl2pPr marL="285750" indent="0">
              <a:buNone/>
              <a:defRPr sz="1750"/>
            </a:lvl2pPr>
            <a:lvl3pPr marL="571500" indent="0">
              <a:buNone/>
              <a:defRPr sz="1500"/>
            </a:lvl3pPr>
            <a:lvl4pPr marL="857250" indent="0">
              <a:buNone/>
              <a:defRPr sz="1250"/>
            </a:lvl4pPr>
            <a:lvl5pPr marL="1143000" indent="0">
              <a:buNone/>
              <a:defRPr sz="1250"/>
            </a:lvl5pPr>
            <a:lvl6pPr marL="1428750" indent="0">
              <a:buNone/>
              <a:defRPr sz="1250"/>
            </a:lvl6pPr>
            <a:lvl7pPr marL="1714500" indent="0">
              <a:buNone/>
              <a:defRPr sz="1250"/>
            </a:lvl7pPr>
            <a:lvl8pPr marL="2000250" indent="0">
              <a:buNone/>
              <a:defRPr sz="1250"/>
            </a:lvl8pPr>
            <a:lvl9pPr marL="2286000" indent="0">
              <a:buNone/>
              <a:defRPr sz="125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2743200"/>
            <a:ext cx="1843236" cy="5082117"/>
          </a:xfr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08/10/2021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748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2906" y="486836"/>
            <a:ext cx="4929188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06" y="2434167"/>
            <a:ext cx="4929188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2906" y="8475136"/>
            <a:ext cx="12858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AFCAA-A1C5-4761-8610-0342F273FAEB}" type="datetimeFigureOut">
              <a:rPr lang="pt-BR" smtClean="0"/>
              <a:t>08/10/2021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3094" y="8475136"/>
            <a:ext cx="192881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6219" y="8475136"/>
            <a:ext cx="12858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12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571500" rtl="0" eaLnBrk="1" latinLnBrk="0" hangingPunct="1">
        <a:lnSpc>
          <a:spcPct val="90000"/>
        </a:lnSpc>
        <a:spcBef>
          <a:spcPct val="0"/>
        </a:spcBef>
        <a:buNone/>
        <a:defRPr sz="2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2875" indent="-142875" algn="l" defTabSz="5715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3pPr>
      <a:lvl4pPr marL="10001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2858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5716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8573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1431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4288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1D53284F-6ED6-4386-BD8D-A003EE80E2FA}"/>
              </a:ext>
            </a:extLst>
          </p:cNvPr>
          <p:cNvSpPr txBox="1"/>
          <p:nvPr/>
        </p:nvSpPr>
        <p:spPr>
          <a:xfrm>
            <a:off x="131027" y="936573"/>
            <a:ext cx="5445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GESTÃO DE MATERIAIS EM ENFERMAGEM: UMA REVISÃO INTEGRATIVA</a:t>
            </a:r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xmlns="" id="{40E29535-45C9-4EEC-B607-410D1A9E7ED4}"/>
              </a:ext>
            </a:extLst>
          </p:cNvPr>
          <p:cNvCxnSpPr>
            <a:cxnSpLocks/>
          </p:cNvCxnSpPr>
          <p:nvPr/>
        </p:nvCxnSpPr>
        <p:spPr>
          <a:xfrm>
            <a:off x="208168" y="1496562"/>
            <a:ext cx="528404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D60FF0D2-8FEC-4F1B-826E-6AB7FFE35977}"/>
              </a:ext>
            </a:extLst>
          </p:cNvPr>
          <p:cNvSpPr txBox="1"/>
          <p:nvPr/>
        </p:nvSpPr>
        <p:spPr>
          <a:xfrm>
            <a:off x="133595" y="1496562"/>
            <a:ext cx="5358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Autores</a:t>
            </a: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sz="9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Nicole Maria </a:t>
            </a:r>
            <a:r>
              <a:rPr lang="pt-BR" sz="9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Miyamoto</a:t>
            </a:r>
            <a:r>
              <a:rPr lang="pt-BR" sz="9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Bettini¹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Meire Castro Novelli², Priscila </a:t>
            </a:r>
            <a:r>
              <a:rPr lang="pt-BR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Masquetto</a:t>
            </a: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Vieira de Almeida²  </a:t>
            </a:r>
            <a:r>
              <a:rPr lang="pt-BR" sz="900" b="1" dirty="0">
                <a:latin typeface="Arial" panose="020B0604020202020204" pitchFamily="34" charset="0"/>
                <a:cs typeface="Arial" panose="020B0604020202020204" pitchFamily="34" charset="0"/>
              </a:rPr>
              <a:t>Orientador: </a:t>
            </a:r>
            <a:r>
              <a:rPr lang="pt-BR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Suzimar</a:t>
            </a: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Benato³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Universidade “Júlio </a:t>
            </a: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de Mesquita Filho</a:t>
            </a: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” - Faculdade de Medicina de Botucatu -UNESP/FMB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nicole.bettini@unesp.br</a:t>
            </a:r>
            <a:endParaRPr lang="pt-BR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xmlns="" id="{AA512BD6-EDE6-413B-9B2B-4FB45A009BFF}"/>
              </a:ext>
            </a:extLst>
          </p:cNvPr>
          <p:cNvCxnSpPr>
            <a:cxnSpLocks/>
          </p:cNvCxnSpPr>
          <p:nvPr/>
        </p:nvCxnSpPr>
        <p:spPr>
          <a:xfrm flipH="1">
            <a:off x="2857500" y="2238327"/>
            <a:ext cx="3598" cy="583195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748CD78C-B763-429E-B437-AB92F211089F}"/>
              </a:ext>
            </a:extLst>
          </p:cNvPr>
          <p:cNvSpPr txBox="1"/>
          <p:nvPr/>
        </p:nvSpPr>
        <p:spPr>
          <a:xfrm>
            <a:off x="232424" y="2238327"/>
            <a:ext cx="2528639" cy="230832"/>
          </a:xfrm>
          <a:prstGeom prst="rect">
            <a:avLst/>
          </a:prstGeom>
          <a:solidFill>
            <a:srgbClr val="005B2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4344AAD9-74BD-4101-A924-8BB69061BF66}"/>
              </a:ext>
            </a:extLst>
          </p:cNvPr>
          <p:cNvSpPr txBox="1"/>
          <p:nvPr/>
        </p:nvSpPr>
        <p:spPr>
          <a:xfrm>
            <a:off x="166912" y="3569020"/>
            <a:ext cx="2594151" cy="230832"/>
          </a:xfrm>
          <a:prstGeom prst="rect">
            <a:avLst/>
          </a:prstGeom>
          <a:solidFill>
            <a:srgbClr val="005B2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1A9BAC74-8571-4BCE-BC28-6AABD4DCA795}"/>
              </a:ext>
            </a:extLst>
          </p:cNvPr>
          <p:cNvSpPr txBox="1"/>
          <p:nvPr/>
        </p:nvSpPr>
        <p:spPr>
          <a:xfrm>
            <a:off x="166912" y="4312588"/>
            <a:ext cx="2574274" cy="230832"/>
          </a:xfrm>
          <a:prstGeom prst="rect">
            <a:avLst/>
          </a:prstGeom>
          <a:solidFill>
            <a:srgbClr val="005B2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E MÉTODO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BFD7D3CC-A25D-4102-A03C-966AEEE9F727}"/>
              </a:ext>
            </a:extLst>
          </p:cNvPr>
          <p:cNvSpPr txBox="1"/>
          <p:nvPr/>
        </p:nvSpPr>
        <p:spPr>
          <a:xfrm>
            <a:off x="208168" y="6561386"/>
            <a:ext cx="2395940" cy="230832"/>
          </a:xfrm>
          <a:prstGeom prst="rect">
            <a:avLst/>
          </a:prstGeom>
          <a:solidFill>
            <a:srgbClr val="005B2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FECD74B4-7D9A-4AEA-B3F7-83387EF4AF1C}"/>
              </a:ext>
            </a:extLst>
          </p:cNvPr>
          <p:cNvSpPr txBox="1"/>
          <p:nvPr/>
        </p:nvSpPr>
        <p:spPr>
          <a:xfrm>
            <a:off x="144875" y="8274567"/>
            <a:ext cx="908250" cy="200055"/>
          </a:xfrm>
          <a:prstGeom prst="rect">
            <a:avLst/>
          </a:prstGeom>
          <a:solidFill>
            <a:srgbClr val="005B2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endParaRPr lang="pt-BR" sz="29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6AD4C4E2-C13D-4C38-ADEB-6CB2E74039A7}"/>
              </a:ext>
            </a:extLst>
          </p:cNvPr>
          <p:cNvSpPr txBox="1"/>
          <p:nvPr/>
        </p:nvSpPr>
        <p:spPr>
          <a:xfrm>
            <a:off x="131027" y="2494700"/>
            <a:ext cx="270925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A gestão de materiais é um processo no qual se planeja, organiza, executa, controla, distribui e armazenam materiais em condições eficientes e econômicas, onde o enfermeiro é um profissional habilitado e qualificado para lidar com a gestão de matérias, uma ação fundamental para a garantia da qualidade da assistência. </a:t>
            </a: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0F3196CC-182C-46DF-8FB1-18620851DB4D}"/>
              </a:ext>
            </a:extLst>
          </p:cNvPr>
          <p:cNvSpPr txBox="1"/>
          <p:nvPr/>
        </p:nvSpPr>
        <p:spPr>
          <a:xfrm>
            <a:off x="161080" y="3799852"/>
            <a:ext cx="255376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Caracterizar 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a produção do conhecimento sobre o gerenciamento de material realizado pelo enfermeiro.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4E8D5C1E-EAF1-4FDD-A842-D3937E9A00BC}"/>
              </a:ext>
            </a:extLst>
          </p:cNvPr>
          <p:cNvSpPr txBox="1"/>
          <p:nvPr/>
        </p:nvSpPr>
        <p:spPr>
          <a:xfrm>
            <a:off x="144875" y="4543420"/>
            <a:ext cx="26183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Trata-se de revisão integrativa da literatura, que buscou evidenciar a participação do enfermeiro na gestão de materiais, bem como suas contribuições para a prática em enfermagem e saúde, a partir de publicações científicas de enfermagem indexadas na base de dados Literatura Latino-Americana e do Caribe em Ciências da Saúde (LILACS), </a:t>
            </a:r>
            <a:r>
              <a:rPr lang="pt-BR" sz="900" dirty="0" err="1">
                <a:latin typeface="Arial" panose="020B0604020202020204" pitchFamily="34" charset="0"/>
                <a:cs typeface="Arial" panose="020B0604020202020204" pitchFamily="34" charset="0"/>
              </a:rPr>
              <a:t>PubMed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900" dirty="0" err="1">
                <a:latin typeface="Arial" panose="020B0604020202020204" pitchFamily="34" charset="0"/>
                <a:cs typeface="Arial" panose="020B0604020202020204" pitchFamily="34" charset="0"/>
              </a:rPr>
              <a:t>Scientific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900" dirty="0" err="1">
                <a:latin typeface="Arial" panose="020B0604020202020204" pitchFamily="34" charset="0"/>
                <a:cs typeface="Arial" panose="020B0604020202020204" pitchFamily="34" charset="0"/>
              </a:rPr>
              <a:t>Electronic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 Library Online (</a:t>
            </a:r>
            <a:r>
              <a:rPr lang="pt-BR" sz="900" dirty="0" err="1">
                <a:latin typeface="Arial" panose="020B0604020202020204" pitchFamily="34" charset="0"/>
                <a:cs typeface="Arial" panose="020B0604020202020204" pitchFamily="34" charset="0"/>
              </a:rPr>
              <a:t>SciELO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) e Medical </a:t>
            </a:r>
            <a:r>
              <a:rPr lang="pt-BR" sz="900" dirty="0" err="1">
                <a:latin typeface="Arial" panose="020B0604020202020204" pitchFamily="34" charset="0"/>
                <a:cs typeface="Arial" panose="020B0604020202020204" pitchFamily="34" charset="0"/>
              </a:rPr>
              <a:t>Literature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9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900" dirty="0" err="1">
                <a:latin typeface="Arial" panose="020B0604020202020204" pitchFamily="34" charset="0"/>
                <a:cs typeface="Arial" panose="020B0604020202020204" pitchFamily="34" charset="0"/>
              </a:rPr>
              <a:t>Retrivial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 System </a:t>
            </a:r>
            <a:r>
              <a:rPr lang="pt-BR" sz="9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900" dirty="0" err="1">
                <a:latin typeface="Arial" panose="020B0604020202020204" pitchFamily="34" charset="0"/>
                <a:cs typeface="Arial" panose="020B0604020202020204" pitchFamily="34" charset="0"/>
              </a:rPr>
              <a:t>Line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 (MEDLINE), nos últimos 11 anos, utilizando como palavras chave: Administração de Materiais no Hospital; Recursos Materiais em Saúde; Enfermagem e Software.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4B9DADBB-599C-4879-BB9B-BBF9D398902E}"/>
              </a:ext>
            </a:extLst>
          </p:cNvPr>
          <p:cNvSpPr txBox="1"/>
          <p:nvPr/>
        </p:nvSpPr>
        <p:spPr>
          <a:xfrm>
            <a:off x="2914126" y="2176215"/>
            <a:ext cx="25537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Em relação ao ano de publicação, diante do fato da escassez de artigos, foi necessário aumentar o tempo de busca, sendo que dos artigos selecionados 22,2% foram do ano de 2010, 11,1 % do ano de 2012, 11,1% do ano de 2013, 11,1% do ano de 2015, 33,3 % do ano de 2016 e 11,1% do ano de 2021. </a:t>
            </a: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artigos corroboram que a inserção do enfermeiro no controle e gerenciamento de materiais é um diferencial, além de contribuir na organização, planejamento, e sistematização no abastecimento dos serviços e também gera a diminuição dos custos, que é um fator muito citado entre os pontos positivos apresentados na participação de enfermeiros no gerenciamento de materiais. Quando incluído, diante do conhecimento na formação do enfermeiro em gerenciamento aliado à sua prática na assistência, seu papel na gestão de materiais é abrangente e pode estar na participação de diversas etapas do processo desde a programação, compras, armazenamento, distribuição, controle de estoque, acompanhamento do uso e qualidade até a orientação sobre a forma de utilização adequada dos materiais. A prática da gestão de materiais e apropriação sobre o tema permite que enfermeiros reflitam sobre sua prática e assim proponham mudanças que contribuam para o serviço, por outro lado, o conhecimento sobre a gestão de materiais na prática da enfermagem ainda se mostra incipiente, com poucos desenvolvimentos científicos sobre o tema, sendo necessário que novos estudos sejam realizados para maior aprofundamento do assunto.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380A0A8E-51D8-4C9F-88F4-B5F871F6400B}"/>
              </a:ext>
            </a:extLst>
          </p:cNvPr>
          <p:cNvSpPr txBox="1"/>
          <p:nvPr/>
        </p:nvSpPr>
        <p:spPr>
          <a:xfrm>
            <a:off x="36305" y="8440225"/>
            <a:ext cx="5540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Hausmann</a:t>
            </a:r>
            <a:r>
              <a:rPr lang="pt-BR" sz="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" dirty="0">
                <a:latin typeface="Arial" panose="020B0604020202020204" pitchFamily="34" charset="0"/>
                <a:cs typeface="Arial" panose="020B0604020202020204" pitchFamily="34" charset="0"/>
              </a:rPr>
              <a:t>M, </a:t>
            </a:r>
            <a:r>
              <a:rPr lang="pt-BR" sz="400" dirty="0" err="1">
                <a:latin typeface="Arial" panose="020B0604020202020204" pitchFamily="34" charset="0"/>
                <a:cs typeface="Arial" panose="020B0604020202020204" pitchFamily="34" charset="0"/>
              </a:rPr>
              <a:t>Peduzzi</a:t>
            </a:r>
            <a:r>
              <a:rPr lang="pt-BR" sz="400" dirty="0">
                <a:latin typeface="Arial" panose="020B0604020202020204" pitchFamily="34" charset="0"/>
                <a:cs typeface="Arial" panose="020B0604020202020204" pitchFamily="34" charset="0"/>
              </a:rPr>
              <a:t> M. Articulação entre as dimensões gerencial e assistencial do processo de trabalho do enfermeiro. Texto </a:t>
            </a:r>
            <a:r>
              <a:rPr lang="pt-BR" sz="400" dirty="0" err="1"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  <a:r>
              <a:rPr lang="pt-BR" sz="4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t-BR" sz="400" dirty="0" err="1">
                <a:latin typeface="Arial" panose="020B0604020202020204" pitchFamily="34" charset="0"/>
                <a:cs typeface="Arial" panose="020B0604020202020204" pitchFamily="34" charset="0"/>
              </a:rPr>
              <a:t>Enferm</a:t>
            </a:r>
            <a:r>
              <a:rPr lang="pt-BR" sz="400" dirty="0">
                <a:latin typeface="Arial" panose="020B0604020202020204" pitchFamily="34" charset="0"/>
                <a:cs typeface="Arial" panose="020B0604020202020204" pitchFamily="34" charset="0"/>
              </a:rPr>
              <a:t> [Internet]. 2009 [acesso em 10 mar 2021]; 18(2):258–65. </a:t>
            </a:r>
            <a:endParaRPr lang="pt-BR" sz="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400" dirty="0" smtClean="0">
                <a:latin typeface="Arial" panose="020B0604020202020204" pitchFamily="34" charset="0"/>
                <a:cs typeface="Arial" panose="020B0604020202020204" pitchFamily="34" charset="0"/>
              </a:rPr>
              <a:t>Enfermagem </a:t>
            </a:r>
            <a:r>
              <a:rPr lang="pt-BR" sz="400" dirty="0">
                <a:latin typeface="Arial" panose="020B0604020202020204" pitchFamily="34" charset="0"/>
                <a:cs typeface="Arial" panose="020B0604020202020204" pitchFamily="34" charset="0"/>
              </a:rPr>
              <a:t>D. Inserção dos profissionais de enfermagem no gerenciamento de materiais em hospital universitário do Paraná. [Internet]. 2021 [acesso em 11 mar 2021];1–8. </a:t>
            </a:r>
          </a:p>
          <a:p>
            <a:r>
              <a:rPr lang="pt-BR" sz="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Bogo</a:t>
            </a:r>
            <a:r>
              <a:rPr lang="pt-BR" sz="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" dirty="0">
                <a:latin typeface="Arial" panose="020B0604020202020204" pitchFamily="34" charset="0"/>
                <a:cs typeface="Arial" panose="020B0604020202020204" pitchFamily="34" charset="0"/>
              </a:rPr>
              <a:t>PC, Bernardino E, Castilho V, Cruz EDA. The nurse in </a:t>
            </a:r>
            <a:r>
              <a:rPr lang="pt-BR" sz="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400" dirty="0">
                <a:latin typeface="Arial" panose="020B0604020202020204" pitchFamily="34" charset="0"/>
                <a:cs typeface="Arial" panose="020B0604020202020204" pitchFamily="34" charset="0"/>
              </a:rPr>
              <a:t> management </a:t>
            </a:r>
            <a:r>
              <a:rPr lang="pt-BR" sz="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" dirty="0" err="1"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r>
              <a:rPr lang="pt-BR" sz="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sz="400" dirty="0" err="1">
                <a:latin typeface="Arial" panose="020B0604020202020204" pitchFamily="34" charset="0"/>
                <a:cs typeface="Arial" panose="020B0604020202020204" pitchFamily="34" charset="0"/>
              </a:rPr>
              <a:t>teaching</a:t>
            </a:r>
            <a:r>
              <a:rPr lang="pt-BR" sz="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" dirty="0" err="1">
                <a:latin typeface="Arial" panose="020B0604020202020204" pitchFamily="34" charset="0"/>
                <a:cs typeface="Arial" panose="020B0604020202020204" pitchFamily="34" charset="0"/>
              </a:rPr>
              <a:t>hospitals</a:t>
            </a:r>
            <a:r>
              <a:rPr lang="pt-BR" sz="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400" dirty="0" err="1">
                <a:latin typeface="Arial" panose="020B0604020202020204" pitchFamily="34" charset="0"/>
                <a:cs typeface="Arial" panose="020B0604020202020204" pitchFamily="34" charset="0"/>
              </a:rPr>
              <a:t>Rev</a:t>
            </a:r>
            <a:r>
              <a:rPr lang="pt-BR" sz="40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pt-BR" sz="400" dirty="0" err="1">
                <a:latin typeface="Arial" panose="020B0604020202020204" pitchFamily="34" charset="0"/>
                <a:cs typeface="Arial" panose="020B0604020202020204" pitchFamily="34" charset="0"/>
              </a:rPr>
              <a:t>Esc</a:t>
            </a:r>
            <a:r>
              <a:rPr lang="pt-BR" sz="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" dirty="0" err="1">
                <a:latin typeface="Arial" panose="020B0604020202020204" pitchFamily="34" charset="0"/>
                <a:cs typeface="Arial" panose="020B0604020202020204" pitchFamily="34" charset="0"/>
              </a:rPr>
              <a:t>Enferm</a:t>
            </a:r>
            <a:r>
              <a:rPr lang="pt-BR" sz="400" dirty="0">
                <a:latin typeface="Arial" panose="020B0604020202020204" pitchFamily="34" charset="0"/>
                <a:cs typeface="Arial" panose="020B0604020202020204" pitchFamily="34" charset="0"/>
              </a:rPr>
              <a:t>. [Internet]. 2015 [acesso em 15 mar 2021];49(4):629–35. </a:t>
            </a:r>
            <a:endParaRPr lang="pt-BR" sz="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400" dirty="0" smtClean="0">
                <a:latin typeface="Arial" panose="020B0604020202020204" pitchFamily="34" charset="0"/>
                <a:cs typeface="Arial" panose="020B0604020202020204" pitchFamily="34" charset="0"/>
              </a:rPr>
              <a:t>Santos </a:t>
            </a:r>
            <a:r>
              <a:rPr lang="pt-BR" sz="400" dirty="0">
                <a:latin typeface="Arial" panose="020B0604020202020204" pitchFamily="34" charset="0"/>
                <a:cs typeface="Arial" panose="020B0604020202020204" pitchFamily="34" charset="0"/>
              </a:rPr>
              <a:t>U, Cristina T, Souza F. A gestão de materiais médico-hospitalar em hospital público. Revista Eletrônica Gestão e Saúde [Internet] Jan 2016. [acesso em 15 mar 2021];7(1):369-387.  </a:t>
            </a:r>
          </a:p>
        </p:txBody>
      </p: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xmlns="" id="{AC187A9A-CDC0-4DE8-957E-E995B2B28005}"/>
              </a:ext>
            </a:extLst>
          </p:cNvPr>
          <p:cNvCxnSpPr>
            <a:cxnSpLocks/>
          </p:cNvCxnSpPr>
          <p:nvPr/>
        </p:nvCxnSpPr>
        <p:spPr>
          <a:xfrm>
            <a:off x="183191" y="2082415"/>
            <a:ext cx="528404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ixaDeTexto 47">
            <a:extLst>
              <a:ext uri="{FF2B5EF4-FFF2-40B4-BE49-F238E27FC236}">
                <a16:creationId xmlns:a16="http://schemas.microsoft.com/office/drawing/2014/main" xmlns="" id="{8D366BA9-4731-4DDE-B4F2-6C866DD64FB4}"/>
              </a:ext>
            </a:extLst>
          </p:cNvPr>
          <p:cNvSpPr txBox="1"/>
          <p:nvPr/>
        </p:nvSpPr>
        <p:spPr>
          <a:xfrm>
            <a:off x="2963422" y="7249617"/>
            <a:ext cx="2455178" cy="230832"/>
          </a:xfrm>
          <a:prstGeom prst="rect">
            <a:avLst/>
          </a:prstGeom>
          <a:solidFill>
            <a:srgbClr val="005B2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xmlns="" id="{972CE592-E587-4387-B273-9B5F712BECE0}"/>
              </a:ext>
            </a:extLst>
          </p:cNvPr>
          <p:cNvSpPr txBox="1"/>
          <p:nvPr/>
        </p:nvSpPr>
        <p:spPr>
          <a:xfrm>
            <a:off x="4039023" y="169145"/>
            <a:ext cx="148547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ESPAÇO PARA INDENTIFICAÇÃO </a:t>
            </a:r>
          </a:p>
          <a:p>
            <a:pPr algn="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LIGAS, IES, NÚCLEOS, ETC...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69A51512-DED3-4E8A-B13D-F14B7608C545}"/>
              </a:ext>
            </a:extLst>
          </p:cNvPr>
          <p:cNvSpPr txBox="1"/>
          <p:nvPr/>
        </p:nvSpPr>
        <p:spPr>
          <a:xfrm>
            <a:off x="144875" y="6811035"/>
            <a:ext cx="253378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otalizaram-se 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nove estudos selecionados para análise, sendo todos de bases nacionais, destes, 44,4% na plataforma </a:t>
            </a:r>
            <a:r>
              <a:rPr lang="pt-BR" sz="900" dirty="0" err="1">
                <a:latin typeface="Arial" panose="020B0604020202020204" pitchFamily="34" charset="0"/>
                <a:cs typeface="Arial" panose="020B0604020202020204" pitchFamily="34" charset="0"/>
              </a:rPr>
              <a:t>Scielo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, 22,2% na </a:t>
            </a:r>
            <a:r>
              <a:rPr lang="pt-BR" sz="900" dirty="0" err="1">
                <a:latin typeface="Arial" panose="020B0604020202020204" pitchFamily="34" charset="0"/>
                <a:cs typeface="Arial" panose="020B0604020202020204" pitchFamily="34" charset="0"/>
              </a:rPr>
              <a:t>Lilacs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, 11,1% na </a:t>
            </a:r>
            <a:r>
              <a:rPr lang="pt-BR" sz="900" dirty="0" err="1">
                <a:latin typeface="Arial" panose="020B0604020202020204" pitchFamily="34" charset="0"/>
                <a:cs typeface="Arial" panose="020B0604020202020204" pitchFamily="34" charset="0"/>
              </a:rPr>
              <a:t>MedLine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 e 22,2% na </a:t>
            </a:r>
            <a:r>
              <a:rPr lang="pt-BR" sz="900" dirty="0" err="1">
                <a:latin typeface="Arial" panose="020B0604020202020204" pitchFamily="34" charset="0"/>
                <a:cs typeface="Arial" panose="020B0604020202020204" pitchFamily="34" charset="0"/>
              </a:rPr>
              <a:t>PubMed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. Foram categorizados quanto ao paradigma metodológico de estudo, sendo assim distribuídos em: relato de experiência (11,1%), revisão integrativa (11,1%) e estudos qualitativos (77,8%). 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950933" y="7465060"/>
            <a:ext cx="252879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O enfermeiro treinado mostrou-se um profissional qualificado para realizar o gerenciamento de materiais podendo agregar seus conhecimentos e vivencias da prática na escolha e gestão de materiais.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4160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</TotalTime>
  <Words>730</Words>
  <Application>Microsoft Office PowerPoint</Application>
  <PresentationFormat>Apresentação na tela (16:10)</PresentationFormat>
  <Paragraphs>22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ADALBERTO SILVA MEIRA</dc:creator>
  <cp:lastModifiedBy>Nicole Bettini</cp:lastModifiedBy>
  <cp:revision>14</cp:revision>
  <dcterms:created xsi:type="dcterms:W3CDTF">2018-11-18T15:06:20Z</dcterms:created>
  <dcterms:modified xsi:type="dcterms:W3CDTF">2021-10-08T17:56:24Z</dcterms:modified>
</cp:coreProperties>
</file>