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3"/>
  </p:notesMasterIdLst>
  <p:sldIdLst>
    <p:sldId id="256" r:id="rId2"/>
  </p:sldIdLst>
  <p:sldSz cx="5715000" cy="9144000" type="screen16x1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180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C2162"/>
    <a:srgbClr val="238979"/>
    <a:srgbClr val="FDA000"/>
    <a:srgbClr val="005B29"/>
    <a:srgbClr val="BE7D8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 horzBarState="maximized">
    <p:restoredLeft sz="0" autoAdjust="0"/>
    <p:restoredTop sz="94249" autoAdjust="0"/>
  </p:normalViewPr>
  <p:slideViewPr>
    <p:cSldViewPr snapToGrid="0">
      <p:cViewPr>
        <p:scale>
          <a:sx n="130" d="100"/>
          <a:sy n="130" d="100"/>
        </p:scale>
        <p:origin x="1512" y="-510"/>
      </p:cViewPr>
      <p:guideLst>
        <p:guide orient="horz" pos="2880"/>
        <p:guide pos="180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E9CC410-4FE4-4FC0-ACF5-1E8C3548073B}" type="datetimeFigureOut">
              <a:rPr lang="pt-BR" smtClean="0"/>
              <a:t>08/08/2022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2463800" y="1143000"/>
            <a:ext cx="1930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C3223BF-A1FB-4DE2-B2D8-388CD181C8C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807980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C3223BF-A1FB-4DE2-B2D8-388CD181C8CC}" type="slidenum">
              <a:rPr lang="pt-BR" smtClean="0"/>
              <a:t>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527583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28625" y="1496484"/>
            <a:ext cx="4857750" cy="3183467"/>
          </a:xfrm>
        </p:spPr>
        <p:txBody>
          <a:bodyPr anchor="b"/>
          <a:lstStyle>
            <a:lvl1pPr algn="ctr">
              <a:defRPr sz="375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14375" y="4802717"/>
            <a:ext cx="4286250" cy="2207683"/>
          </a:xfrm>
        </p:spPr>
        <p:txBody>
          <a:bodyPr/>
          <a:lstStyle>
            <a:lvl1pPr marL="0" indent="0" algn="ctr">
              <a:buNone/>
              <a:defRPr sz="1500"/>
            </a:lvl1pPr>
            <a:lvl2pPr marL="285750" indent="0" algn="ctr">
              <a:buNone/>
              <a:defRPr sz="1250"/>
            </a:lvl2pPr>
            <a:lvl3pPr marL="571500" indent="0" algn="ctr">
              <a:buNone/>
              <a:defRPr sz="1125"/>
            </a:lvl3pPr>
            <a:lvl4pPr marL="857250" indent="0" algn="ctr">
              <a:buNone/>
              <a:defRPr sz="1000"/>
            </a:lvl4pPr>
            <a:lvl5pPr marL="1143000" indent="0" algn="ctr">
              <a:buNone/>
              <a:defRPr sz="1000"/>
            </a:lvl5pPr>
            <a:lvl6pPr marL="1428750" indent="0" algn="ctr">
              <a:buNone/>
              <a:defRPr sz="1000"/>
            </a:lvl6pPr>
            <a:lvl7pPr marL="1714500" indent="0" algn="ctr">
              <a:buNone/>
              <a:defRPr sz="1000"/>
            </a:lvl7pPr>
            <a:lvl8pPr marL="2000250" indent="0" algn="ctr">
              <a:buNone/>
              <a:defRPr sz="1000"/>
            </a:lvl8pPr>
            <a:lvl9pPr marL="2286000" indent="0" algn="ctr">
              <a:buNone/>
              <a:defRPr sz="1000"/>
            </a:lvl9pPr>
          </a:lstStyle>
          <a:p>
            <a:r>
              <a:rPr lang="pt-BR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DAFCAA-A1C5-4761-8610-0342F273FAEB}" type="datetimeFigureOut">
              <a:rPr lang="pt-BR" smtClean="0"/>
              <a:t>08/08/2022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EDCCD7-0EC1-4916-AA30-CE8A6E5FD4B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640961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DAFCAA-A1C5-4761-8610-0342F273FAEB}" type="datetimeFigureOut">
              <a:rPr lang="pt-BR" smtClean="0"/>
              <a:t>08/08/2022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EDCCD7-0EC1-4916-AA30-CE8A6E5FD4B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408267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089797" y="486834"/>
            <a:ext cx="1232297" cy="7749117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92907" y="486834"/>
            <a:ext cx="3625453" cy="7749117"/>
          </a:xfrm>
        </p:spPr>
        <p:txBody>
          <a:bodyPr vert="eaVer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DAFCAA-A1C5-4761-8610-0342F273FAEB}" type="datetimeFigureOut">
              <a:rPr lang="pt-BR" smtClean="0"/>
              <a:t>08/08/2022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EDCCD7-0EC1-4916-AA30-CE8A6E5FD4B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19174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DAFCAA-A1C5-4761-8610-0342F273FAEB}" type="datetimeFigureOut">
              <a:rPr lang="pt-BR" smtClean="0"/>
              <a:t>08/08/2022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EDCCD7-0EC1-4916-AA30-CE8A6E5FD4B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941590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9930" y="2279653"/>
            <a:ext cx="4929188" cy="3803649"/>
          </a:xfrm>
        </p:spPr>
        <p:txBody>
          <a:bodyPr anchor="b"/>
          <a:lstStyle>
            <a:lvl1pPr>
              <a:defRPr sz="375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9930" y="6119286"/>
            <a:ext cx="4929188" cy="2000249"/>
          </a:xfrm>
        </p:spPr>
        <p:txBody>
          <a:bodyPr/>
          <a:lstStyle>
            <a:lvl1pPr marL="0" indent="0">
              <a:buNone/>
              <a:defRPr sz="1500">
                <a:solidFill>
                  <a:schemeClr val="tx1"/>
                </a:solidFill>
              </a:defRPr>
            </a:lvl1pPr>
            <a:lvl2pPr marL="285750" indent="0">
              <a:buNone/>
              <a:defRPr sz="1250">
                <a:solidFill>
                  <a:schemeClr val="tx1">
                    <a:tint val="75000"/>
                  </a:schemeClr>
                </a:solidFill>
              </a:defRPr>
            </a:lvl2pPr>
            <a:lvl3pPr marL="571500" indent="0">
              <a:buNone/>
              <a:defRPr sz="1125">
                <a:solidFill>
                  <a:schemeClr val="tx1">
                    <a:tint val="75000"/>
                  </a:schemeClr>
                </a:solidFill>
              </a:defRPr>
            </a:lvl3pPr>
            <a:lvl4pPr marL="857250" indent="0">
              <a:buNone/>
              <a:defRPr sz="1000">
                <a:solidFill>
                  <a:schemeClr val="tx1">
                    <a:tint val="75000"/>
                  </a:schemeClr>
                </a:solidFill>
              </a:defRPr>
            </a:lvl4pPr>
            <a:lvl5pPr marL="1143000" indent="0">
              <a:buNone/>
              <a:defRPr sz="1000">
                <a:solidFill>
                  <a:schemeClr val="tx1">
                    <a:tint val="75000"/>
                  </a:schemeClr>
                </a:solidFill>
              </a:defRPr>
            </a:lvl5pPr>
            <a:lvl6pPr marL="1428750" indent="0">
              <a:buNone/>
              <a:defRPr sz="1000">
                <a:solidFill>
                  <a:schemeClr val="tx1">
                    <a:tint val="75000"/>
                  </a:schemeClr>
                </a:solidFill>
              </a:defRPr>
            </a:lvl6pPr>
            <a:lvl7pPr marL="1714500" indent="0">
              <a:buNone/>
              <a:defRPr sz="1000">
                <a:solidFill>
                  <a:schemeClr val="tx1">
                    <a:tint val="75000"/>
                  </a:schemeClr>
                </a:solidFill>
              </a:defRPr>
            </a:lvl7pPr>
            <a:lvl8pPr marL="2000250" indent="0">
              <a:buNone/>
              <a:defRPr sz="1000">
                <a:solidFill>
                  <a:schemeClr val="tx1">
                    <a:tint val="75000"/>
                  </a:schemeClr>
                </a:solidFill>
              </a:defRPr>
            </a:lvl8pPr>
            <a:lvl9pPr marL="2286000" indent="0">
              <a:buNone/>
              <a:defRPr sz="10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DAFCAA-A1C5-4761-8610-0342F273FAEB}" type="datetimeFigureOut">
              <a:rPr lang="pt-BR" smtClean="0"/>
              <a:t>08/08/2022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EDCCD7-0EC1-4916-AA30-CE8A6E5FD4B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271714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92906" y="2434167"/>
            <a:ext cx="2428875" cy="5801784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893219" y="2434167"/>
            <a:ext cx="2428875" cy="5801784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DAFCAA-A1C5-4761-8610-0342F273FAEB}" type="datetimeFigureOut">
              <a:rPr lang="pt-BR" smtClean="0"/>
              <a:t>08/08/2022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EDCCD7-0EC1-4916-AA30-CE8A6E5FD4B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966017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3650" y="486836"/>
            <a:ext cx="4929188" cy="1767417"/>
          </a:xfrm>
        </p:spPr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3651" y="2241551"/>
            <a:ext cx="2417713" cy="1098549"/>
          </a:xfrm>
        </p:spPr>
        <p:txBody>
          <a:bodyPr anchor="b"/>
          <a:lstStyle>
            <a:lvl1pPr marL="0" indent="0">
              <a:buNone/>
              <a:defRPr sz="1500" b="1"/>
            </a:lvl1pPr>
            <a:lvl2pPr marL="285750" indent="0">
              <a:buNone/>
              <a:defRPr sz="1250" b="1"/>
            </a:lvl2pPr>
            <a:lvl3pPr marL="571500" indent="0">
              <a:buNone/>
              <a:defRPr sz="1125" b="1"/>
            </a:lvl3pPr>
            <a:lvl4pPr marL="857250" indent="0">
              <a:buNone/>
              <a:defRPr sz="1000" b="1"/>
            </a:lvl4pPr>
            <a:lvl5pPr marL="1143000" indent="0">
              <a:buNone/>
              <a:defRPr sz="1000" b="1"/>
            </a:lvl5pPr>
            <a:lvl6pPr marL="1428750" indent="0">
              <a:buNone/>
              <a:defRPr sz="1000" b="1"/>
            </a:lvl6pPr>
            <a:lvl7pPr marL="1714500" indent="0">
              <a:buNone/>
              <a:defRPr sz="1000" b="1"/>
            </a:lvl7pPr>
            <a:lvl8pPr marL="2000250" indent="0">
              <a:buNone/>
              <a:defRPr sz="1000" b="1"/>
            </a:lvl8pPr>
            <a:lvl9pPr marL="2286000" indent="0">
              <a:buNone/>
              <a:defRPr sz="10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93651" y="3340100"/>
            <a:ext cx="2417713" cy="4912784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893219" y="2241551"/>
            <a:ext cx="2429619" cy="1098549"/>
          </a:xfrm>
        </p:spPr>
        <p:txBody>
          <a:bodyPr anchor="b"/>
          <a:lstStyle>
            <a:lvl1pPr marL="0" indent="0">
              <a:buNone/>
              <a:defRPr sz="1500" b="1"/>
            </a:lvl1pPr>
            <a:lvl2pPr marL="285750" indent="0">
              <a:buNone/>
              <a:defRPr sz="1250" b="1"/>
            </a:lvl2pPr>
            <a:lvl3pPr marL="571500" indent="0">
              <a:buNone/>
              <a:defRPr sz="1125" b="1"/>
            </a:lvl3pPr>
            <a:lvl4pPr marL="857250" indent="0">
              <a:buNone/>
              <a:defRPr sz="1000" b="1"/>
            </a:lvl4pPr>
            <a:lvl5pPr marL="1143000" indent="0">
              <a:buNone/>
              <a:defRPr sz="1000" b="1"/>
            </a:lvl5pPr>
            <a:lvl6pPr marL="1428750" indent="0">
              <a:buNone/>
              <a:defRPr sz="1000" b="1"/>
            </a:lvl6pPr>
            <a:lvl7pPr marL="1714500" indent="0">
              <a:buNone/>
              <a:defRPr sz="1000" b="1"/>
            </a:lvl7pPr>
            <a:lvl8pPr marL="2000250" indent="0">
              <a:buNone/>
              <a:defRPr sz="1000" b="1"/>
            </a:lvl8pPr>
            <a:lvl9pPr marL="2286000" indent="0">
              <a:buNone/>
              <a:defRPr sz="10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893219" y="3340100"/>
            <a:ext cx="2429619" cy="4912784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DAFCAA-A1C5-4761-8610-0342F273FAEB}" type="datetimeFigureOut">
              <a:rPr lang="pt-BR" smtClean="0"/>
              <a:t>08/08/2022</a:t>
            </a:fld>
            <a:endParaRPr lang="pt-B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EDCCD7-0EC1-4916-AA30-CE8A6E5FD4B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928376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DAFCAA-A1C5-4761-8610-0342F273FAEB}" type="datetimeFigureOut">
              <a:rPr lang="pt-BR" smtClean="0"/>
              <a:t>08/08/2022</a:t>
            </a:fld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EDCCD7-0EC1-4916-AA30-CE8A6E5FD4B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16729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DAFCAA-A1C5-4761-8610-0342F273FAEB}" type="datetimeFigureOut">
              <a:rPr lang="pt-BR" smtClean="0"/>
              <a:t>08/08/2022</a:t>
            </a:fld>
            <a:endParaRPr lang="pt-B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EDCCD7-0EC1-4916-AA30-CE8A6E5FD4B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736340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3651" y="609600"/>
            <a:ext cx="1843236" cy="2133600"/>
          </a:xfrm>
        </p:spPr>
        <p:txBody>
          <a:bodyPr anchor="b"/>
          <a:lstStyle>
            <a:lvl1pPr>
              <a:defRPr sz="20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29619" y="1316569"/>
            <a:ext cx="2893219" cy="6498167"/>
          </a:xfrm>
        </p:spPr>
        <p:txBody>
          <a:bodyPr/>
          <a:lstStyle>
            <a:lvl1pPr>
              <a:defRPr sz="2000"/>
            </a:lvl1pPr>
            <a:lvl2pPr>
              <a:defRPr sz="1750"/>
            </a:lvl2pPr>
            <a:lvl3pPr>
              <a:defRPr sz="1500"/>
            </a:lvl3pPr>
            <a:lvl4pPr>
              <a:defRPr sz="1250"/>
            </a:lvl4pPr>
            <a:lvl5pPr>
              <a:defRPr sz="1250"/>
            </a:lvl5pPr>
            <a:lvl6pPr>
              <a:defRPr sz="1250"/>
            </a:lvl6pPr>
            <a:lvl7pPr>
              <a:defRPr sz="1250"/>
            </a:lvl7pPr>
            <a:lvl8pPr>
              <a:defRPr sz="1250"/>
            </a:lvl8pPr>
            <a:lvl9pPr>
              <a:defRPr sz="1250"/>
            </a:lvl9pPr>
          </a:lstStyle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93651" y="2743200"/>
            <a:ext cx="1843236" cy="5082117"/>
          </a:xfrm>
        </p:spPr>
        <p:txBody>
          <a:bodyPr/>
          <a:lstStyle>
            <a:lvl1pPr marL="0" indent="0">
              <a:buNone/>
              <a:defRPr sz="1000"/>
            </a:lvl1pPr>
            <a:lvl2pPr marL="285750" indent="0">
              <a:buNone/>
              <a:defRPr sz="875"/>
            </a:lvl2pPr>
            <a:lvl3pPr marL="571500" indent="0">
              <a:buNone/>
              <a:defRPr sz="750"/>
            </a:lvl3pPr>
            <a:lvl4pPr marL="857250" indent="0">
              <a:buNone/>
              <a:defRPr sz="625"/>
            </a:lvl4pPr>
            <a:lvl5pPr marL="1143000" indent="0">
              <a:buNone/>
              <a:defRPr sz="625"/>
            </a:lvl5pPr>
            <a:lvl6pPr marL="1428750" indent="0">
              <a:buNone/>
              <a:defRPr sz="625"/>
            </a:lvl6pPr>
            <a:lvl7pPr marL="1714500" indent="0">
              <a:buNone/>
              <a:defRPr sz="625"/>
            </a:lvl7pPr>
            <a:lvl8pPr marL="2000250" indent="0">
              <a:buNone/>
              <a:defRPr sz="625"/>
            </a:lvl8pPr>
            <a:lvl9pPr marL="2286000" indent="0">
              <a:buNone/>
              <a:defRPr sz="625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DAFCAA-A1C5-4761-8610-0342F273FAEB}" type="datetimeFigureOut">
              <a:rPr lang="pt-BR" smtClean="0"/>
              <a:t>08/08/2022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EDCCD7-0EC1-4916-AA30-CE8A6E5FD4B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753175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3651" y="609600"/>
            <a:ext cx="1843236" cy="2133600"/>
          </a:xfrm>
        </p:spPr>
        <p:txBody>
          <a:bodyPr anchor="b"/>
          <a:lstStyle>
            <a:lvl1pPr>
              <a:defRPr sz="20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429619" y="1316569"/>
            <a:ext cx="2893219" cy="6498167"/>
          </a:xfrm>
        </p:spPr>
        <p:txBody>
          <a:bodyPr anchor="t"/>
          <a:lstStyle>
            <a:lvl1pPr marL="0" indent="0">
              <a:buNone/>
              <a:defRPr sz="2000"/>
            </a:lvl1pPr>
            <a:lvl2pPr marL="285750" indent="0">
              <a:buNone/>
              <a:defRPr sz="1750"/>
            </a:lvl2pPr>
            <a:lvl3pPr marL="571500" indent="0">
              <a:buNone/>
              <a:defRPr sz="1500"/>
            </a:lvl3pPr>
            <a:lvl4pPr marL="857250" indent="0">
              <a:buNone/>
              <a:defRPr sz="1250"/>
            </a:lvl4pPr>
            <a:lvl5pPr marL="1143000" indent="0">
              <a:buNone/>
              <a:defRPr sz="1250"/>
            </a:lvl5pPr>
            <a:lvl6pPr marL="1428750" indent="0">
              <a:buNone/>
              <a:defRPr sz="1250"/>
            </a:lvl6pPr>
            <a:lvl7pPr marL="1714500" indent="0">
              <a:buNone/>
              <a:defRPr sz="1250"/>
            </a:lvl7pPr>
            <a:lvl8pPr marL="2000250" indent="0">
              <a:buNone/>
              <a:defRPr sz="1250"/>
            </a:lvl8pPr>
            <a:lvl9pPr marL="2286000" indent="0">
              <a:buNone/>
              <a:defRPr sz="1250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93651" y="2743200"/>
            <a:ext cx="1843236" cy="5082117"/>
          </a:xfrm>
        </p:spPr>
        <p:txBody>
          <a:bodyPr/>
          <a:lstStyle>
            <a:lvl1pPr marL="0" indent="0">
              <a:buNone/>
              <a:defRPr sz="1000"/>
            </a:lvl1pPr>
            <a:lvl2pPr marL="285750" indent="0">
              <a:buNone/>
              <a:defRPr sz="875"/>
            </a:lvl2pPr>
            <a:lvl3pPr marL="571500" indent="0">
              <a:buNone/>
              <a:defRPr sz="750"/>
            </a:lvl3pPr>
            <a:lvl4pPr marL="857250" indent="0">
              <a:buNone/>
              <a:defRPr sz="625"/>
            </a:lvl4pPr>
            <a:lvl5pPr marL="1143000" indent="0">
              <a:buNone/>
              <a:defRPr sz="625"/>
            </a:lvl5pPr>
            <a:lvl6pPr marL="1428750" indent="0">
              <a:buNone/>
              <a:defRPr sz="625"/>
            </a:lvl6pPr>
            <a:lvl7pPr marL="1714500" indent="0">
              <a:buNone/>
              <a:defRPr sz="625"/>
            </a:lvl7pPr>
            <a:lvl8pPr marL="2000250" indent="0">
              <a:buNone/>
              <a:defRPr sz="625"/>
            </a:lvl8pPr>
            <a:lvl9pPr marL="2286000" indent="0">
              <a:buNone/>
              <a:defRPr sz="625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DAFCAA-A1C5-4761-8610-0342F273FAEB}" type="datetimeFigureOut">
              <a:rPr lang="pt-BR" smtClean="0"/>
              <a:t>08/08/2022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EDCCD7-0EC1-4916-AA30-CE8A6E5FD4B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874806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92906" y="486836"/>
            <a:ext cx="4929188" cy="176741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906" y="2434167"/>
            <a:ext cx="4929188" cy="58017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92906" y="8475136"/>
            <a:ext cx="1285875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7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DAFCAA-A1C5-4761-8610-0342F273FAEB}" type="datetimeFigureOut">
              <a:rPr lang="pt-BR" smtClean="0"/>
              <a:t>08/08/2022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893094" y="8475136"/>
            <a:ext cx="1928813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7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036219" y="8475136"/>
            <a:ext cx="1285875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EDCCD7-0EC1-4916-AA30-CE8A6E5FD4B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01228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571500" rtl="0" eaLnBrk="1" latinLnBrk="0" hangingPunct="1">
        <a:lnSpc>
          <a:spcPct val="90000"/>
        </a:lnSpc>
        <a:spcBef>
          <a:spcPct val="0"/>
        </a:spcBef>
        <a:buNone/>
        <a:defRPr sz="275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42875" indent="-142875" algn="l" defTabSz="571500" rtl="0" eaLnBrk="1" latinLnBrk="0" hangingPunct="1">
        <a:lnSpc>
          <a:spcPct val="90000"/>
        </a:lnSpc>
        <a:spcBef>
          <a:spcPts val="625"/>
        </a:spcBef>
        <a:buFont typeface="Arial" panose="020B0604020202020204" pitchFamily="34" charset="0"/>
        <a:buChar char="•"/>
        <a:defRPr sz="1750" kern="1200">
          <a:solidFill>
            <a:schemeClr val="tx1"/>
          </a:solidFill>
          <a:latin typeface="+mn-lt"/>
          <a:ea typeface="+mn-ea"/>
          <a:cs typeface="+mn-cs"/>
        </a:defRPr>
      </a:lvl1pPr>
      <a:lvl2pPr marL="428625" indent="-142875" algn="l" defTabSz="571500" rtl="0" eaLnBrk="1" latinLnBrk="0" hangingPunct="1">
        <a:lnSpc>
          <a:spcPct val="90000"/>
        </a:lnSpc>
        <a:spcBef>
          <a:spcPts val="313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714375" indent="-142875" algn="l" defTabSz="571500" rtl="0" eaLnBrk="1" latinLnBrk="0" hangingPunct="1">
        <a:lnSpc>
          <a:spcPct val="90000"/>
        </a:lnSpc>
        <a:spcBef>
          <a:spcPts val="313"/>
        </a:spcBef>
        <a:buFont typeface="Arial" panose="020B0604020202020204" pitchFamily="34" charset="0"/>
        <a:buChar char="•"/>
        <a:defRPr sz="1250" kern="1200">
          <a:solidFill>
            <a:schemeClr val="tx1"/>
          </a:solidFill>
          <a:latin typeface="+mn-lt"/>
          <a:ea typeface="+mn-ea"/>
          <a:cs typeface="+mn-cs"/>
        </a:defRPr>
      </a:lvl3pPr>
      <a:lvl4pPr marL="1000125" indent="-142875" algn="l" defTabSz="571500" rtl="0" eaLnBrk="1" latinLnBrk="0" hangingPunct="1">
        <a:lnSpc>
          <a:spcPct val="90000"/>
        </a:lnSpc>
        <a:spcBef>
          <a:spcPts val="313"/>
        </a:spcBef>
        <a:buFont typeface="Arial" panose="020B0604020202020204" pitchFamily="34" charset="0"/>
        <a:buChar char="•"/>
        <a:defRPr sz="1125" kern="1200">
          <a:solidFill>
            <a:schemeClr val="tx1"/>
          </a:solidFill>
          <a:latin typeface="+mn-lt"/>
          <a:ea typeface="+mn-ea"/>
          <a:cs typeface="+mn-cs"/>
        </a:defRPr>
      </a:lvl4pPr>
      <a:lvl5pPr marL="1285875" indent="-142875" algn="l" defTabSz="571500" rtl="0" eaLnBrk="1" latinLnBrk="0" hangingPunct="1">
        <a:lnSpc>
          <a:spcPct val="90000"/>
        </a:lnSpc>
        <a:spcBef>
          <a:spcPts val="313"/>
        </a:spcBef>
        <a:buFont typeface="Arial" panose="020B0604020202020204" pitchFamily="34" charset="0"/>
        <a:buChar char="•"/>
        <a:defRPr sz="1125" kern="1200">
          <a:solidFill>
            <a:schemeClr val="tx1"/>
          </a:solidFill>
          <a:latin typeface="+mn-lt"/>
          <a:ea typeface="+mn-ea"/>
          <a:cs typeface="+mn-cs"/>
        </a:defRPr>
      </a:lvl5pPr>
      <a:lvl6pPr marL="1571625" indent="-142875" algn="l" defTabSz="571500" rtl="0" eaLnBrk="1" latinLnBrk="0" hangingPunct="1">
        <a:lnSpc>
          <a:spcPct val="90000"/>
        </a:lnSpc>
        <a:spcBef>
          <a:spcPts val="313"/>
        </a:spcBef>
        <a:buFont typeface="Arial" panose="020B0604020202020204" pitchFamily="34" charset="0"/>
        <a:buChar char="•"/>
        <a:defRPr sz="1125" kern="1200">
          <a:solidFill>
            <a:schemeClr val="tx1"/>
          </a:solidFill>
          <a:latin typeface="+mn-lt"/>
          <a:ea typeface="+mn-ea"/>
          <a:cs typeface="+mn-cs"/>
        </a:defRPr>
      </a:lvl6pPr>
      <a:lvl7pPr marL="1857375" indent="-142875" algn="l" defTabSz="571500" rtl="0" eaLnBrk="1" latinLnBrk="0" hangingPunct="1">
        <a:lnSpc>
          <a:spcPct val="90000"/>
        </a:lnSpc>
        <a:spcBef>
          <a:spcPts val="313"/>
        </a:spcBef>
        <a:buFont typeface="Arial" panose="020B0604020202020204" pitchFamily="34" charset="0"/>
        <a:buChar char="•"/>
        <a:defRPr sz="1125" kern="1200">
          <a:solidFill>
            <a:schemeClr val="tx1"/>
          </a:solidFill>
          <a:latin typeface="+mn-lt"/>
          <a:ea typeface="+mn-ea"/>
          <a:cs typeface="+mn-cs"/>
        </a:defRPr>
      </a:lvl7pPr>
      <a:lvl8pPr marL="2143125" indent="-142875" algn="l" defTabSz="571500" rtl="0" eaLnBrk="1" latinLnBrk="0" hangingPunct="1">
        <a:lnSpc>
          <a:spcPct val="90000"/>
        </a:lnSpc>
        <a:spcBef>
          <a:spcPts val="313"/>
        </a:spcBef>
        <a:buFont typeface="Arial" panose="020B0604020202020204" pitchFamily="34" charset="0"/>
        <a:buChar char="•"/>
        <a:defRPr sz="1125" kern="1200">
          <a:solidFill>
            <a:schemeClr val="tx1"/>
          </a:solidFill>
          <a:latin typeface="+mn-lt"/>
          <a:ea typeface="+mn-ea"/>
          <a:cs typeface="+mn-cs"/>
        </a:defRPr>
      </a:lvl8pPr>
      <a:lvl9pPr marL="2428875" indent="-142875" algn="l" defTabSz="571500" rtl="0" eaLnBrk="1" latinLnBrk="0" hangingPunct="1">
        <a:lnSpc>
          <a:spcPct val="90000"/>
        </a:lnSpc>
        <a:spcBef>
          <a:spcPts val="313"/>
        </a:spcBef>
        <a:buFont typeface="Arial" panose="020B0604020202020204" pitchFamily="34" charset="0"/>
        <a:buChar char="•"/>
        <a:defRPr sz="112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71500" rtl="0" eaLnBrk="1" latinLnBrk="0" hangingPunct="1">
        <a:defRPr sz="1125" kern="1200">
          <a:solidFill>
            <a:schemeClr val="tx1"/>
          </a:solidFill>
          <a:latin typeface="+mn-lt"/>
          <a:ea typeface="+mn-ea"/>
          <a:cs typeface="+mn-cs"/>
        </a:defRPr>
      </a:lvl1pPr>
      <a:lvl2pPr marL="285750" algn="l" defTabSz="571500" rtl="0" eaLnBrk="1" latinLnBrk="0" hangingPunct="1">
        <a:defRPr sz="1125" kern="1200">
          <a:solidFill>
            <a:schemeClr val="tx1"/>
          </a:solidFill>
          <a:latin typeface="+mn-lt"/>
          <a:ea typeface="+mn-ea"/>
          <a:cs typeface="+mn-cs"/>
        </a:defRPr>
      </a:lvl2pPr>
      <a:lvl3pPr marL="571500" algn="l" defTabSz="571500" rtl="0" eaLnBrk="1" latinLnBrk="0" hangingPunct="1">
        <a:defRPr sz="1125" kern="1200">
          <a:solidFill>
            <a:schemeClr val="tx1"/>
          </a:solidFill>
          <a:latin typeface="+mn-lt"/>
          <a:ea typeface="+mn-ea"/>
          <a:cs typeface="+mn-cs"/>
        </a:defRPr>
      </a:lvl3pPr>
      <a:lvl4pPr marL="857250" algn="l" defTabSz="571500" rtl="0" eaLnBrk="1" latinLnBrk="0" hangingPunct="1">
        <a:defRPr sz="1125" kern="1200">
          <a:solidFill>
            <a:schemeClr val="tx1"/>
          </a:solidFill>
          <a:latin typeface="+mn-lt"/>
          <a:ea typeface="+mn-ea"/>
          <a:cs typeface="+mn-cs"/>
        </a:defRPr>
      </a:lvl4pPr>
      <a:lvl5pPr marL="1143000" algn="l" defTabSz="571500" rtl="0" eaLnBrk="1" latinLnBrk="0" hangingPunct="1">
        <a:defRPr sz="1125" kern="1200">
          <a:solidFill>
            <a:schemeClr val="tx1"/>
          </a:solidFill>
          <a:latin typeface="+mn-lt"/>
          <a:ea typeface="+mn-ea"/>
          <a:cs typeface="+mn-cs"/>
        </a:defRPr>
      </a:lvl5pPr>
      <a:lvl6pPr marL="1428750" algn="l" defTabSz="571500" rtl="0" eaLnBrk="1" latinLnBrk="0" hangingPunct="1">
        <a:defRPr sz="1125" kern="1200">
          <a:solidFill>
            <a:schemeClr val="tx1"/>
          </a:solidFill>
          <a:latin typeface="+mn-lt"/>
          <a:ea typeface="+mn-ea"/>
          <a:cs typeface="+mn-cs"/>
        </a:defRPr>
      </a:lvl6pPr>
      <a:lvl7pPr marL="1714500" algn="l" defTabSz="571500" rtl="0" eaLnBrk="1" latinLnBrk="0" hangingPunct="1">
        <a:defRPr sz="1125" kern="1200">
          <a:solidFill>
            <a:schemeClr val="tx1"/>
          </a:solidFill>
          <a:latin typeface="+mn-lt"/>
          <a:ea typeface="+mn-ea"/>
          <a:cs typeface="+mn-cs"/>
        </a:defRPr>
      </a:lvl7pPr>
      <a:lvl8pPr marL="2000250" algn="l" defTabSz="571500" rtl="0" eaLnBrk="1" latinLnBrk="0" hangingPunct="1">
        <a:defRPr sz="1125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algn="l" defTabSz="571500" rtl="0" eaLnBrk="1" latinLnBrk="0" hangingPunct="1">
        <a:defRPr sz="112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hyperlink" Target="https://creativecommons.org/licenses/by-nd/3.0/" TargetMode="External"/><Relationship Id="rId4" Type="http://schemas.openxmlformats.org/officeDocument/2006/relationships/hyperlink" Target="https://www.brasildefato.com.br/2020/03/02/artigo-novo-coronavirus-precaucoes-e-cuidados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>
            <a:extLst>
              <a:ext uri="{FF2B5EF4-FFF2-40B4-BE49-F238E27FC236}">
                <a16:creationId xmlns:a16="http://schemas.microsoft.com/office/drawing/2014/main" id="{1D53284F-6ED6-4386-BD8D-A003EE80E2FA}"/>
              </a:ext>
            </a:extLst>
          </p:cNvPr>
          <p:cNvSpPr txBox="1"/>
          <p:nvPr/>
        </p:nvSpPr>
        <p:spPr>
          <a:xfrm>
            <a:off x="131027" y="936573"/>
            <a:ext cx="54457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200" b="1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CUIDADOS COM O IDOSO NA FASE DE PANDEMIA EM UM HOSPITAL DE REFERÊNCIA EM PERNAMBUCO: RELATO DE EXPERIÊNCIA</a:t>
            </a:r>
            <a:r>
              <a:rPr lang="pt-BR" sz="1200" b="1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cxnSp>
        <p:nvCxnSpPr>
          <p:cNvPr id="5" name="Conector reto 4">
            <a:extLst>
              <a:ext uri="{FF2B5EF4-FFF2-40B4-BE49-F238E27FC236}">
                <a16:creationId xmlns:a16="http://schemas.microsoft.com/office/drawing/2014/main" id="{40E29535-45C9-4EEC-B607-410D1A9E7ED4}"/>
              </a:ext>
            </a:extLst>
          </p:cNvPr>
          <p:cNvCxnSpPr>
            <a:cxnSpLocks/>
          </p:cNvCxnSpPr>
          <p:nvPr/>
        </p:nvCxnSpPr>
        <p:spPr>
          <a:xfrm>
            <a:off x="208168" y="1496562"/>
            <a:ext cx="5284046" cy="0"/>
          </a:xfrm>
          <a:prstGeom prst="line">
            <a:avLst/>
          </a:prstGeom>
          <a:ln w="19050">
            <a:solidFill>
              <a:srgbClr val="9C216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CaixaDeTexto 5">
            <a:extLst>
              <a:ext uri="{FF2B5EF4-FFF2-40B4-BE49-F238E27FC236}">
                <a16:creationId xmlns:a16="http://schemas.microsoft.com/office/drawing/2014/main" id="{D60FF0D2-8FEC-4F1B-826E-6AB7FFE35977}"/>
              </a:ext>
            </a:extLst>
          </p:cNvPr>
          <p:cNvSpPr txBox="1"/>
          <p:nvPr/>
        </p:nvSpPr>
        <p:spPr>
          <a:xfrm>
            <a:off x="111053" y="1488260"/>
            <a:ext cx="535861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900" b="1" dirty="0">
                <a:latin typeface="Arial" panose="020B0604020202020204" pitchFamily="34" charset="0"/>
                <a:cs typeface="Arial" panose="020B0604020202020204" pitchFamily="34" charset="0"/>
              </a:rPr>
              <a:t>Autores</a:t>
            </a:r>
            <a:r>
              <a:rPr lang="pt-BR" sz="900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pt-BR" sz="900" u="sng" dirty="0">
                <a:latin typeface="Arial" panose="020B0604020202020204" pitchFamily="34" charset="0"/>
                <a:cs typeface="Arial" panose="020B0604020202020204" pitchFamily="34" charset="0"/>
              </a:rPr>
              <a:t>Jeane da Silva Rocha Santos¹, </a:t>
            </a:r>
            <a:r>
              <a:rPr lang="pt-BR" sz="9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Milca Valmerica Castro Mesquit</a:t>
            </a:r>
            <a:r>
              <a:rPr lang="pt-BR" sz="90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pt-BR" sz="900" dirty="0">
                <a:latin typeface="Arial" panose="020B0604020202020204" pitchFamily="34" charset="0"/>
                <a:cs typeface="Arial" panose="020B0604020202020204" pitchFamily="34" charset="0"/>
              </a:rPr>
              <a:t>²</a:t>
            </a:r>
          </a:p>
          <a:p>
            <a:pPr algn="ctr"/>
            <a:r>
              <a:rPr lang="pt-BR" sz="900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pt-BR" sz="900" b="1" dirty="0">
                <a:latin typeface="Arial" panose="020B0604020202020204" pitchFamily="34" charset="0"/>
                <a:cs typeface="Arial" panose="020B0604020202020204" pitchFamily="34" charset="0"/>
              </a:rPr>
              <a:t>Orientador</a:t>
            </a:r>
            <a:r>
              <a:rPr lang="pt-BR" sz="900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pt-BR" sz="9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Fábia Maria de Lima</a:t>
            </a:r>
            <a:r>
              <a:rPr lang="pt-BR" sz="900" dirty="0">
                <a:latin typeface="Arial" panose="020B0604020202020204" pitchFamily="34" charset="0"/>
                <a:cs typeface="Arial" panose="020B0604020202020204" pitchFamily="34" charset="0"/>
              </a:rPr>
              <a:t>³</a:t>
            </a:r>
          </a:p>
          <a:p>
            <a:pPr algn="ctr"/>
            <a:r>
              <a:rPr lang="pt-BR" sz="900" dirty="0">
                <a:latin typeface="Arial" panose="020B0604020202020204" pitchFamily="34" charset="0"/>
                <a:cs typeface="Arial" panose="020B0604020202020204" pitchFamily="34" charset="0"/>
              </a:rPr>
              <a:t>Universidade de Pernambuco - UPE </a:t>
            </a:r>
          </a:p>
          <a:p>
            <a:pPr algn="ctr"/>
            <a:r>
              <a:rPr lang="pt-BR" sz="900" b="1" dirty="0">
                <a:latin typeface="Arial" panose="020B0604020202020204" pitchFamily="34" charset="0"/>
                <a:cs typeface="Arial" panose="020B0604020202020204" pitchFamily="34" charset="0"/>
              </a:rPr>
              <a:t>E-mail</a:t>
            </a:r>
            <a:r>
              <a:rPr lang="pt-BR" sz="900" i="1" dirty="0">
                <a:latin typeface="Arial" panose="020B0604020202020204" pitchFamily="34" charset="0"/>
                <a:cs typeface="Arial" panose="020B0604020202020204" pitchFamily="34" charset="0"/>
              </a:rPr>
              <a:t> :jeane.rsantos@upe.br</a:t>
            </a:r>
          </a:p>
        </p:txBody>
      </p:sp>
      <p:cxnSp>
        <p:nvCxnSpPr>
          <p:cNvPr id="8" name="Conector reto 7">
            <a:extLst>
              <a:ext uri="{FF2B5EF4-FFF2-40B4-BE49-F238E27FC236}">
                <a16:creationId xmlns:a16="http://schemas.microsoft.com/office/drawing/2014/main" id="{AA512BD6-EDE6-413B-9B2B-4FB45A009BFF}"/>
              </a:ext>
            </a:extLst>
          </p:cNvPr>
          <p:cNvCxnSpPr>
            <a:cxnSpLocks/>
          </p:cNvCxnSpPr>
          <p:nvPr/>
        </p:nvCxnSpPr>
        <p:spPr>
          <a:xfrm flipH="1">
            <a:off x="2850191" y="2169042"/>
            <a:ext cx="7309" cy="5742506"/>
          </a:xfrm>
          <a:prstGeom prst="line">
            <a:avLst/>
          </a:prstGeom>
          <a:ln w="19050">
            <a:solidFill>
              <a:srgbClr val="9C216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CaixaDeTexto 8">
            <a:extLst>
              <a:ext uri="{FF2B5EF4-FFF2-40B4-BE49-F238E27FC236}">
                <a16:creationId xmlns:a16="http://schemas.microsoft.com/office/drawing/2014/main" id="{748CD78C-B763-429E-B437-AB92F211089F}"/>
              </a:ext>
            </a:extLst>
          </p:cNvPr>
          <p:cNvSpPr txBox="1"/>
          <p:nvPr/>
        </p:nvSpPr>
        <p:spPr>
          <a:xfrm>
            <a:off x="166912" y="2238327"/>
            <a:ext cx="2594151" cy="230832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9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INTRODUÇÃO</a:t>
            </a:r>
            <a:endParaRPr lang="pt-BR" sz="1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CaixaDeTexto 9">
            <a:extLst>
              <a:ext uri="{FF2B5EF4-FFF2-40B4-BE49-F238E27FC236}">
                <a16:creationId xmlns:a16="http://schemas.microsoft.com/office/drawing/2014/main" id="{4344AAD9-74BD-4101-A924-8BB69061BF66}"/>
              </a:ext>
            </a:extLst>
          </p:cNvPr>
          <p:cNvSpPr txBox="1"/>
          <p:nvPr/>
        </p:nvSpPr>
        <p:spPr>
          <a:xfrm>
            <a:off x="131027" y="4259525"/>
            <a:ext cx="2630036" cy="230832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9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OBJETIVO</a:t>
            </a:r>
          </a:p>
        </p:txBody>
      </p:sp>
      <p:sp>
        <p:nvSpPr>
          <p:cNvPr id="11" name="CaixaDeTexto 10">
            <a:extLst>
              <a:ext uri="{FF2B5EF4-FFF2-40B4-BE49-F238E27FC236}">
                <a16:creationId xmlns:a16="http://schemas.microsoft.com/office/drawing/2014/main" id="{1A9BAC74-8571-4BCE-BC28-6AABD4DCA795}"/>
              </a:ext>
            </a:extLst>
          </p:cNvPr>
          <p:cNvSpPr txBox="1"/>
          <p:nvPr/>
        </p:nvSpPr>
        <p:spPr>
          <a:xfrm>
            <a:off x="133595" y="5915795"/>
            <a:ext cx="2627467" cy="230832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9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MATERIAL E MÉTODO</a:t>
            </a:r>
          </a:p>
        </p:txBody>
      </p:sp>
      <p:sp>
        <p:nvSpPr>
          <p:cNvPr id="12" name="CaixaDeTexto 11">
            <a:extLst>
              <a:ext uri="{FF2B5EF4-FFF2-40B4-BE49-F238E27FC236}">
                <a16:creationId xmlns:a16="http://schemas.microsoft.com/office/drawing/2014/main" id="{BFD7D3CC-A25D-4102-A03C-966AEEE9F727}"/>
              </a:ext>
            </a:extLst>
          </p:cNvPr>
          <p:cNvSpPr txBox="1"/>
          <p:nvPr/>
        </p:nvSpPr>
        <p:spPr>
          <a:xfrm>
            <a:off x="2969376" y="2238327"/>
            <a:ext cx="2497861" cy="230832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9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RESULTADOS</a:t>
            </a:r>
          </a:p>
        </p:txBody>
      </p:sp>
      <p:sp>
        <p:nvSpPr>
          <p:cNvPr id="14" name="CaixaDeTexto 13">
            <a:extLst>
              <a:ext uri="{FF2B5EF4-FFF2-40B4-BE49-F238E27FC236}">
                <a16:creationId xmlns:a16="http://schemas.microsoft.com/office/drawing/2014/main" id="{FECD74B4-7D9A-4AEA-B3F7-83387EF4AF1C}"/>
              </a:ext>
            </a:extLst>
          </p:cNvPr>
          <p:cNvSpPr txBox="1"/>
          <p:nvPr/>
        </p:nvSpPr>
        <p:spPr>
          <a:xfrm>
            <a:off x="166911" y="7947482"/>
            <a:ext cx="5300325" cy="200055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7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REFERÊNCIAS</a:t>
            </a:r>
            <a:endParaRPr lang="pt-BR" sz="293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CaixaDeTexto 14">
            <a:extLst>
              <a:ext uri="{FF2B5EF4-FFF2-40B4-BE49-F238E27FC236}">
                <a16:creationId xmlns:a16="http://schemas.microsoft.com/office/drawing/2014/main" id="{6AD4C4E2-C13D-4C38-ADEB-6CB2E74039A7}"/>
              </a:ext>
            </a:extLst>
          </p:cNvPr>
          <p:cNvSpPr txBox="1"/>
          <p:nvPr/>
        </p:nvSpPr>
        <p:spPr>
          <a:xfrm>
            <a:off x="125152" y="2648815"/>
            <a:ext cx="2709250" cy="10618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9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Os idosos se mostram na pandemia COVID-19, principalmente os que são portadores de doenças crônicas e, com isso, acendem-se as preocupações com o idoso. No entanto, devem ser adotadas ações, com a permanência da autonomia e independência; evitando ageismo ; promovendo distanciamento social</a:t>
            </a:r>
            <a:endParaRPr lang="pt-BR" sz="9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CaixaDeTexto 15">
            <a:extLst>
              <a:ext uri="{FF2B5EF4-FFF2-40B4-BE49-F238E27FC236}">
                <a16:creationId xmlns:a16="http://schemas.microsoft.com/office/drawing/2014/main" id="{0F3196CC-182C-46DF-8FB1-18620851DB4D}"/>
              </a:ext>
            </a:extLst>
          </p:cNvPr>
          <p:cNvSpPr txBox="1"/>
          <p:nvPr/>
        </p:nvSpPr>
        <p:spPr>
          <a:xfrm>
            <a:off x="109362" y="4691272"/>
            <a:ext cx="255376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900" dirty="0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pt-BR" sz="9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nvestigar de forma abrangente, o impacto da pandemia na nos pacientes idosos hospitalizados, sobre a temática citada. Relato de experiência</a:t>
            </a:r>
            <a:endParaRPr lang="pt-BR" sz="9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CaixaDeTexto 16">
            <a:extLst>
              <a:ext uri="{FF2B5EF4-FFF2-40B4-BE49-F238E27FC236}">
                <a16:creationId xmlns:a16="http://schemas.microsoft.com/office/drawing/2014/main" id="{4E8D5C1E-EAF1-4FDD-A842-D3937E9A00BC}"/>
              </a:ext>
            </a:extLst>
          </p:cNvPr>
          <p:cNvSpPr txBox="1"/>
          <p:nvPr/>
        </p:nvSpPr>
        <p:spPr>
          <a:xfrm>
            <a:off x="35838" y="6139958"/>
            <a:ext cx="2789376" cy="16158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9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Trata-se de um relato de experiência, com abordagem qualitativa em descrever a prática vivenciada pelos autores e às mudanças ocorridas na pandemia nestes idoso hospitalizado, realizada no mês março de 2021, com a participação de uma equipe multidisciplinar, de um hospital de referência em Pernambuco. As reuniões eram realizadas semanalmente, por meio de discussões sobre os cuidados prestados e ações a serem realizadas pelos profissionais de saúde a estes pacientes frágeis com a referida sintomatologia </a:t>
            </a:r>
            <a:endParaRPr lang="pt-BR" sz="9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CaixaDeTexto 17">
            <a:extLst>
              <a:ext uri="{FF2B5EF4-FFF2-40B4-BE49-F238E27FC236}">
                <a16:creationId xmlns:a16="http://schemas.microsoft.com/office/drawing/2014/main" id="{4B9DADBB-599C-4879-BB9B-BBF9D398902E}"/>
              </a:ext>
            </a:extLst>
          </p:cNvPr>
          <p:cNvSpPr txBox="1"/>
          <p:nvPr/>
        </p:nvSpPr>
        <p:spPr>
          <a:xfrm>
            <a:off x="2969376" y="2625229"/>
            <a:ext cx="2553769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9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Verificou-se a dificuldade não só melhorar os cuidados destes, mas também, o apoio aos familiares neste momento tão doloroso</a:t>
            </a:r>
            <a:endParaRPr lang="pt-BR" sz="9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CaixaDeTexto 19">
            <a:extLst>
              <a:ext uri="{FF2B5EF4-FFF2-40B4-BE49-F238E27FC236}">
                <a16:creationId xmlns:a16="http://schemas.microsoft.com/office/drawing/2014/main" id="{380A0A8E-51D8-4C9F-88F4-B5F871F6400B}"/>
              </a:ext>
            </a:extLst>
          </p:cNvPr>
          <p:cNvSpPr txBox="1"/>
          <p:nvPr/>
        </p:nvSpPr>
        <p:spPr>
          <a:xfrm>
            <a:off x="79955" y="8167476"/>
            <a:ext cx="5540472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5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Pereira FM; Alcântara CO; Pinheiro TCE Bicalho MAC, Moraes EN. Recomendações dos serviços de Geriatria e Cuidados Paliativos do Hospital das Clínicas da UFMG para manejo</a:t>
            </a:r>
            <a:br>
              <a:rPr lang="pt-BR" sz="5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BR" sz="5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(acolhimento e classificação) do idoso e adulto com comorbidade grave com infecção pelo coronavírus. 2020. [citado em 28 out. 2020]; Disponível em:</a:t>
            </a:r>
            <a:br>
              <a:rPr lang="pt-BR" sz="5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BR" sz="5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http://www2.ebserh.gov.br/documents</a:t>
            </a:r>
            <a:br>
              <a:rPr lang="pt-BR" sz="5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BR" sz="5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NUNES, B. et al. Envelhecimento, </a:t>
            </a:r>
            <a:r>
              <a:rPr lang="pt-BR" sz="500" b="0" i="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Multimorbidade</a:t>
            </a:r>
            <a:r>
              <a:rPr lang="pt-BR" sz="5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e risco para COVID-19 grave: ELSI-Brasil. 2020.</a:t>
            </a:r>
            <a:br>
              <a:rPr lang="pt-BR" sz="5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BR" sz="5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Cunha JXP, Oliveira JB, Nery VAS, Sena ELS, </a:t>
            </a:r>
            <a:r>
              <a:rPr lang="pt-BR" sz="500" b="0" i="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Boery</a:t>
            </a:r>
            <a:r>
              <a:rPr lang="pt-BR" sz="5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RNSO, </a:t>
            </a:r>
            <a:r>
              <a:rPr lang="pt-BR" sz="500" b="0" i="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Yarid</a:t>
            </a:r>
            <a:r>
              <a:rPr lang="pt-BR" sz="5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SD. Autonomia do idoso e suas implicações éticas </a:t>
            </a:r>
            <a:r>
              <a:rPr lang="pt-BR" sz="500" b="0" i="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naassistência</a:t>
            </a:r>
            <a:r>
              <a:rPr lang="pt-BR" sz="5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de enfermagem. Saúde debate. 2012; 36(95): 657-64.</a:t>
            </a:r>
            <a:endParaRPr lang="pt-BR" sz="5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42" name="Conector reto 41">
            <a:extLst>
              <a:ext uri="{FF2B5EF4-FFF2-40B4-BE49-F238E27FC236}">
                <a16:creationId xmlns:a16="http://schemas.microsoft.com/office/drawing/2014/main" id="{AC187A9A-CDC0-4DE8-957E-E995B2B28005}"/>
              </a:ext>
            </a:extLst>
          </p:cNvPr>
          <p:cNvCxnSpPr>
            <a:cxnSpLocks/>
          </p:cNvCxnSpPr>
          <p:nvPr/>
        </p:nvCxnSpPr>
        <p:spPr>
          <a:xfrm>
            <a:off x="183191" y="2082415"/>
            <a:ext cx="5284046" cy="0"/>
          </a:xfrm>
          <a:prstGeom prst="line">
            <a:avLst/>
          </a:prstGeom>
          <a:ln w="19050">
            <a:solidFill>
              <a:srgbClr val="9C216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CaixaDeTexto 47">
            <a:extLst>
              <a:ext uri="{FF2B5EF4-FFF2-40B4-BE49-F238E27FC236}">
                <a16:creationId xmlns:a16="http://schemas.microsoft.com/office/drawing/2014/main" id="{8D366BA9-4731-4DDE-B4F2-6C866DD64FB4}"/>
              </a:ext>
            </a:extLst>
          </p:cNvPr>
          <p:cNvSpPr txBox="1"/>
          <p:nvPr/>
        </p:nvSpPr>
        <p:spPr>
          <a:xfrm>
            <a:off x="2969376" y="4968271"/>
            <a:ext cx="2497861" cy="230832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9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CONCLUSÃO</a:t>
            </a:r>
          </a:p>
        </p:txBody>
      </p:sp>
      <p:sp>
        <p:nvSpPr>
          <p:cNvPr id="49" name="CaixaDeTexto 48">
            <a:extLst>
              <a:ext uri="{FF2B5EF4-FFF2-40B4-BE49-F238E27FC236}">
                <a16:creationId xmlns:a16="http://schemas.microsoft.com/office/drawing/2014/main" id="{69A51512-DED3-4E8A-B13D-F14B7608C545}"/>
              </a:ext>
            </a:extLst>
          </p:cNvPr>
          <p:cNvSpPr txBox="1"/>
          <p:nvPr/>
        </p:nvSpPr>
        <p:spPr>
          <a:xfrm>
            <a:off x="2989364" y="5430422"/>
            <a:ext cx="2533781" cy="16158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9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É importante a relevância do saber “crítico e reflexivo”, na solução do problema voltada dos pacientes idosos, que apresentaram esta enfermidade. Assim, faz-se necessário a melhor capacitação dos profissionais de saúde para que seja oferecida uma assistência holística a esses vulneráveis, afinal, é preciso assegurar um serviço pautado na clínica ampliada centrada na pessoa, levando em consideração o aspecto biopsicossocial e espiritual do senescente</a:t>
            </a:r>
            <a:endParaRPr lang="pt-BR" sz="9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Imagem 2" descr="Flor cor de rosa&#10;&#10;Descrição gerada automaticamente com confiança baixa">
            <a:extLst>
              <a:ext uri="{FF2B5EF4-FFF2-40B4-BE49-F238E27FC236}">
                <a16:creationId xmlns:a16="http://schemas.microsoft.com/office/drawing/2014/main" id="{94A4E6F8-CF1D-B51B-46DE-1B6715F9D13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3207448" y="3264212"/>
            <a:ext cx="2145355" cy="1267940"/>
          </a:xfrm>
          <a:prstGeom prst="rect">
            <a:avLst/>
          </a:prstGeom>
        </p:spPr>
      </p:pic>
      <p:sp>
        <p:nvSpPr>
          <p:cNvPr id="7" name="CaixaDeTexto 6">
            <a:extLst>
              <a:ext uri="{FF2B5EF4-FFF2-40B4-BE49-F238E27FC236}">
                <a16:creationId xmlns:a16="http://schemas.microsoft.com/office/drawing/2014/main" id="{2EB0CAA6-B439-8989-9232-C19455F869C5}"/>
              </a:ext>
            </a:extLst>
          </p:cNvPr>
          <p:cNvSpPr txBox="1"/>
          <p:nvPr/>
        </p:nvSpPr>
        <p:spPr>
          <a:xfrm>
            <a:off x="3167910" y="4527060"/>
            <a:ext cx="21848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900" dirty="0">
                <a:hlinkClick r:id="rId4" tooltip="https://www.brasildefato.com.br/2020/03/02/artigo-novo-coronavirus-precaucoes-e-cuidados"/>
              </a:rPr>
              <a:t>Esta Foto</a:t>
            </a:r>
            <a:r>
              <a:rPr lang="pt-BR" sz="900" dirty="0"/>
              <a:t> de Autor Desconhecido está licenciado em </a:t>
            </a:r>
            <a:r>
              <a:rPr lang="pt-BR" sz="900" dirty="0">
                <a:hlinkClick r:id="rId5" tooltip="https://creativecommons.org/licenses/by-nd/3.0/"/>
              </a:rPr>
              <a:t>CC BY-ND</a:t>
            </a:r>
            <a:endParaRPr lang="pt-BR" sz="900" dirty="0"/>
          </a:p>
        </p:txBody>
      </p:sp>
    </p:spTree>
    <p:extLst>
      <p:ext uri="{BB962C8B-B14F-4D97-AF65-F5344CB8AC3E}">
        <p14:creationId xmlns:p14="http://schemas.microsoft.com/office/powerpoint/2010/main" val="543416058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Tema do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o 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o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195</TotalTime>
  <Words>452</Words>
  <Application>Microsoft Office PowerPoint</Application>
  <PresentationFormat>Apresentação na tela (16:10)</PresentationFormat>
  <Paragraphs>19</Paragraphs>
  <Slides>1</Slides>
  <Notes>1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Tema do Office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jeane santos</dc:creator>
  <cp:lastModifiedBy>Jeane Santos</cp:lastModifiedBy>
  <cp:revision>19</cp:revision>
  <dcterms:created xsi:type="dcterms:W3CDTF">2018-11-18T15:06:20Z</dcterms:created>
  <dcterms:modified xsi:type="dcterms:W3CDTF">2022-08-08T22:49:38Z</dcterms:modified>
</cp:coreProperties>
</file>