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embeddedFontLst>
    <p:embeddedFont>
      <p:font typeface="Quicksand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D5B0"/>
    <a:srgbClr val="FFA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376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2423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/>
        </p:nvSpPr>
        <p:spPr>
          <a:xfrm>
            <a:off x="14749" y="1236061"/>
            <a:ext cx="5080818" cy="428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pt-BR" b="1" dirty="0">
                <a:solidFill>
                  <a:srgbClr val="FFAE9D"/>
                </a:solidFill>
                <a:latin typeface="Quicksand"/>
              </a:rPr>
              <a:t>Validade e confiabilidade: “Letramento em saúde entre pessoas que vivem com diabetes - versão longa”</a:t>
            </a:r>
          </a:p>
          <a:p>
            <a:pPr algn="ctr"/>
            <a:endParaRPr lang="pt-BR" b="1" dirty="0">
              <a:solidFill>
                <a:srgbClr val="FFAE9D"/>
              </a:solidFill>
              <a:latin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FFAE9D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10612" y="1441844"/>
            <a:ext cx="491858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Andréa Maria Eleutério de Barros Lima Martins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Paula Karoline Soares Farias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Claudia de Andrade Souto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 </a:t>
            </a:r>
            <a:endParaRPr sz="800" b="1" dirty="0">
              <a:solidFill>
                <a:srgbClr val="576D8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2028290"/>
            <a:ext cx="4960674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Contato:  Andréa Maria Eleutério de Barros Lima Martins, </a:t>
            </a:r>
            <a:r>
              <a:rPr lang="pt-BR" sz="800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Email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martins.andreamebl@gmail.com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6100" y="232640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Introdução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4133" y="2308982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2939749" y="2326400"/>
            <a:ext cx="1841801" cy="2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Resultados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636053" y="2491180"/>
            <a:ext cx="2393147" cy="4431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n=340 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LSD-longo tem 155 itens/questões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Avaliação na perspectiva de pessoas que vivem com o diabetes. 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Acesso n</a:t>
            </a:r>
            <a:r>
              <a:rPr lang="pt-BR" sz="800" baseline="30000" dirty="0">
                <a:solidFill>
                  <a:srgbClr val="576D81"/>
                </a:solidFill>
                <a:latin typeface="Quicksand"/>
              </a:rPr>
              <a:t>o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 </a:t>
            </a:r>
          </a:p>
          <a:p>
            <a:pPr marL="171450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de pessoas, </a:t>
            </a:r>
          </a:p>
          <a:p>
            <a:pPr marL="171450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de profissionais, </a:t>
            </a:r>
          </a:p>
          <a:p>
            <a:pPr marL="171450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de assuntos,</a:t>
            </a:r>
          </a:p>
          <a:p>
            <a:pPr marL="171450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de materiais educativos:</a:t>
            </a:r>
          </a:p>
          <a:p>
            <a:pPr marL="447675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impressos,</a:t>
            </a:r>
          </a:p>
          <a:p>
            <a:pPr marL="447675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eletrônicos,</a:t>
            </a:r>
          </a:p>
          <a:p>
            <a:pPr marL="447675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digitais,</a:t>
            </a:r>
          </a:p>
          <a:p>
            <a:pPr marL="447675" lvl="1" indent="19050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dentre outros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Caracterização do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acesso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Estimativa da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compreensão 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Estimativa da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avaliação 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Estimativa da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aplicação 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endParaRPr lang="pt-BR" sz="800" b="1" dirty="0">
              <a:solidFill>
                <a:srgbClr val="576D81"/>
              </a:solidFill>
              <a:latin typeface="Quicksand"/>
            </a:endParaRP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O comitê de juízes ressaltou a relevância e a adequação dos itens.</a:t>
            </a: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O LSD-longo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apresentou validade de conteúdo e confiabilidade apropriadas</a:t>
            </a:r>
          </a:p>
          <a:p>
            <a:pPr marL="361950" indent="-180975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consistência interna /alfa de </a:t>
            </a:r>
            <a:r>
              <a:rPr lang="pt-BR" sz="800" dirty="0" err="1">
                <a:solidFill>
                  <a:srgbClr val="576D81"/>
                </a:solidFill>
                <a:latin typeface="Quicksand"/>
              </a:rPr>
              <a:t>Cronbach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 ≥ 0,61</a:t>
            </a:r>
          </a:p>
          <a:p>
            <a:pPr marL="361950" indent="-180975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reprodutibilidade /</a:t>
            </a:r>
            <a:r>
              <a:rPr lang="pt-BR" sz="800" dirty="0" err="1">
                <a:solidFill>
                  <a:srgbClr val="576D81"/>
                </a:solidFill>
                <a:latin typeface="Quicksand"/>
              </a:rPr>
              <a:t>kappa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 ≥ 0,61</a:t>
            </a:r>
          </a:p>
          <a:p>
            <a:pPr marL="361950" indent="-180975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Foram feitas análises psicométricas da sua versão curta e de recortes LSD-longo</a:t>
            </a:r>
            <a:endParaRPr sz="800" dirty="0">
              <a:solidFill>
                <a:srgbClr val="576D81"/>
              </a:solidFill>
              <a:latin typeface="Quicksand"/>
              <a:sym typeface="Quicksan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06100" y="3719109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Objetivos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35300" y="3689976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2926075" y="6757995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Conclusão  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804155" y="8099945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758858" y="6949741"/>
            <a:ext cx="2333419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15000"/>
              </a:lnSpc>
              <a:buClr>
                <a:srgbClr val="4AD5B0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A validade de conteúdo e a confiabilidade demonstradas, sugerem que o LSD-longo pode ser usado nos serviços de saúde, assim como, em pesquisas tendo em vista a elaboração de estratégias de saúde condizentes com a realidade. Ressalta-se ainda a necessidade da avaliação psicométrica do LSD-longo.</a:t>
            </a:r>
          </a:p>
          <a:p>
            <a:pPr algn="just">
              <a:lnSpc>
                <a:spcPct val="115000"/>
              </a:lnSpc>
              <a:buClr>
                <a:srgbClr val="4AD5B0"/>
              </a:buClr>
            </a:pP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48165" y="4678413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Métodos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35300" y="4651052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265751" y="3847305"/>
            <a:ext cx="2243799" cy="892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Apresentar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a avaliação da validade de conteúdo e confiabilidade 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da versão longa do instrumento intitulado 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“Letramento em Saúde entre pessoas com Diabetes” LSD-Longo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.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" name="Google Shape;57;p13">
            <a:extLst>
              <a:ext uri="{FF2B5EF4-FFF2-40B4-BE49-F238E27FC236}">
                <a16:creationId xmlns:a16="http://schemas.microsoft.com/office/drawing/2014/main" id="{5C73271B-7B60-450E-BDEF-4674B47D8ED9}"/>
              </a:ext>
            </a:extLst>
          </p:cNvPr>
          <p:cNvSpPr txBox="1"/>
          <p:nvPr/>
        </p:nvSpPr>
        <p:spPr>
          <a:xfrm>
            <a:off x="111263" y="1726538"/>
            <a:ext cx="4814699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Universidade Estadual de Montes Claros – Unimontes </a:t>
            </a:r>
            <a:r>
              <a:rPr lang="pt-BR" sz="8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800" dirty="0">
              <a:solidFill>
                <a:srgbClr val="576D81"/>
              </a:solidFill>
            </a:endParaRPr>
          </a:p>
        </p:txBody>
      </p:sp>
      <p:sp>
        <p:nvSpPr>
          <p:cNvPr id="34" name="Google Shape;69;p13"/>
          <p:cNvSpPr/>
          <p:nvPr/>
        </p:nvSpPr>
        <p:spPr>
          <a:xfrm>
            <a:off x="2784764" y="23264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E9F2B166-ED46-4146-A7D6-122FD28CDFAC}"/>
              </a:ext>
            </a:extLst>
          </p:cNvPr>
          <p:cNvCxnSpPr/>
          <p:nvPr/>
        </p:nvCxnSpPr>
        <p:spPr>
          <a:xfrm>
            <a:off x="2653267" y="2234960"/>
            <a:ext cx="0" cy="6377025"/>
          </a:xfrm>
          <a:prstGeom prst="line">
            <a:avLst/>
          </a:prstGeom>
          <a:ln>
            <a:solidFill>
              <a:srgbClr val="4AD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oogle Shape;62;p13">
            <a:extLst>
              <a:ext uri="{FF2B5EF4-FFF2-40B4-BE49-F238E27FC236}">
                <a16:creationId xmlns:a16="http://schemas.microsoft.com/office/drawing/2014/main" id="{DDB6FAB6-8941-FBFC-AC6B-D5CB5342E7A1}"/>
              </a:ext>
            </a:extLst>
          </p:cNvPr>
          <p:cNvSpPr txBox="1"/>
          <p:nvPr/>
        </p:nvSpPr>
        <p:spPr>
          <a:xfrm>
            <a:off x="268966" y="2473979"/>
            <a:ext cx="2297538" cy="1317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O diabetes é um problema de saúde pública. </a:t>
            </a:r>
          </a:p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No entanto, a avaliação do Letramento em Saúde (LS) entre pessoas com diabetes é escassa. </a:t>
            </a:r>
          </a:p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Não foram encontrados instrumentos para estimar, entre essas pessoas, os níveis de LS  sobre o diabetes. </a:t>
            </a:r>
            <a:endParaRPr sz="800" dirty="0">
              <a:solidFill>
                <a:srgbClr val="576D81"/>
              </a:solidFill>
              <a:latin typeface="Quicksand"/>
              <a:sym typeface="Quicksand"/>
            </a:endParaRPr>
          </a:p>
        </p:txBody>
      </p:sp>
      <p:sp>
        <p:nvSpPr>
          <p:cNvPr id="38" name="Google Shape;74;p13">
            <a:extLst>
              <a:ext uri="{FF2B5EF4-FFF2-40B4-BE49-F238E27FC236}">
                <a16:creationId xmlns:a16="http://schemas.microsoft.com/office/drawing/2014/main" id="{76D12A3E-AAF7-25CC-F139-5B66FA3BEB39}"/>
              </a:ext>
            </a:extLst>
          </p:cNvPr>
          <p:cNvSpPr txBox="1"/>
          <p:nvPr/>
        </p:nvSpPr>
        <p:spPr>
          <a:xfrm>
            <a:off x="269967" y="4880777"/>
            <a:ext cx="2296538" cy="3859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b="1" dirty="0">
                <a:solidFill>
                  <a:srgbClr val="576D81"/>
                </a:solidFill>
                <a:latin typeface="Quicksand"/>
                <a:sym typeface="Quicksand"/>
              </a:rPr>
              <a:t>E</a:t>
            </a:r>
            <a:r>
              <a:rPr lang="pt-BR" sz="800" b="1" dirty="0">
                <a:solidFill>
                  <a:srgbClr val="576D81"/>
                </a:solidFill>
                <a:latin typeface="Quicksand"/>
              </a:rPr>
              <a:t>studo metodológico 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realizado em Montes Claros, Minas Gerais, 2016/2021.</a:t>
            </a:r>
          </a:p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b="1" dirty="0">
                <a:solidFill>
                  <a:srgbClr val="576D81"/>
                </a:solidFill>
                <a:latin typeface="Quicksand"/>
              </a:rPr>
              <a:t>Amostra complexa por conglomerados aleatória simples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: foram selecionadas 5 dentre 73 unidades físicas da atenção primária à saúde / todos os cadastrados que tinham diabetes foram convidados.</a:t>
            </a:r>
          </a:p>
          <a:p>
            <a:pPr marL="17145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b="1" dirty="0">
                <a:solidFill>
                  <a:srgbClr val="576D81"/>
                </a:solidFill>
                <a:latin typeface="Quicksand"/>
              </a:rPr>
              <a:t>O instrumento 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considerou o modelo teórico proposto por Sørensen e colaboradores em 2012, assim como, uma revisão da literatura sobre o tema.</a:t>
            </a:r>
          </a:p>
          <a:p>
            <a:pPr marL="171450" lvl="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en-US" sz="800" dirty="0">
                <a:solidFill>
                  <a:srgbClr val="576D81"/>
                </a:solidFill>
                <a:latin typeface="Quicksand"/>
              </a:rPr>
              <a:t>A </a:t>
            </a:r>
            <a:r>
              <a:rPr lang="en-US" sz="800" dirty="0" err="1">
                <a:solidFill>
                  <a:srgbClr val="576D81"/>
                </a:solidFill>
                <a:latin typeface="Quicksand"/>
              </a:rPr>
              <a:t>qualidade</a:t>
            </a:r>
            <a:r>
              <a:rPr lang="en-US" sz="800" dirty="0">
                <a:solidFill>
                  <a:srgbClr val="576D81"/>
                </a:solidFill>
                <a:latin typeface="Quicksand"/>
              </a:rPr>
              <a:t> </a:t>
            </a:r>
            <a:r>
              <a:rPr lang="en-US" sz="800" dirty="0" err="1">
                <a:solidFill>
                  <a:srgbClr val="576D81"/>
                </a:solidFill>
                <a:latin typeface="Quicksand"/>
              </a:rPr>
              <a:t>foi</a:t>
            </a:r>
            <a:r>
              <a:rPr lang="en-US" sz="800" dirty="0">
                <a:solidFill>
                  <a:srgbClr val="576D81"/>
                </a:solidFill>
                <a:latin typeface="Quicksand"/>
              </a:rPr>
              <a:t> </a:t>
            </a:r>
            <a:r>
              <a:rPr lang="en-US" sz="800" dirty="0" err="1">
                <a:solidFill>
                  <a:srgbClr val="576D81"/>
                </a:solidFill>
                <a:latin typeface="Quicksand"/>
              </a:rPr>
              <a:t>avaliada</a:t>
            </a:r>
            <a:r>
              <a:rPr lang="en-US" sz="800" dirty="0">
                <a:solidFill>
                  <a:srgbClr val="576D81"/>
                </a:solidFill>
                <a:latin typeface="Quicksand"/>
              </a:rPr>
              <a:t> </a:t>
            </a:r>
            <a:r>
              <a:rPr lang="en-US" sz="800" dirty="0" err="1">
                <a:solidFill>
                  <a:srgbClr val="576D81"/>
                </a:solidFill>
                <a:latin typeface="Quicksand"/>
              </a:rPr>
              <a:t>conforme</a:t>
            </a:r>
            <a:r>
              <a:rPr lang="en-US" sz="800" dirty="0">
                <a:solidFill>
                  <a:srgbClr val="576D81"/>
                </a:solidFill>
                <a:latin typeface="Quicksand"/>
              </a:rPr>
              <a:t> o: (</a:t>
            </a:r>
            <a:r>
              <a:rPr lang="en-US" sz="800" i="1" dirty="0" err="1">
                <a:solidFill>
                  <a:srgbClr val="576D81"/>
                </a:solidFill>
                <a:latin typeface="Quicksand"/>
              </a:rPr>
              <a:t>COnsensus</a:t>
            </a:r>
            <a:r>
              <a:rPr lang="en-US" sz="800" i="1" dirty="0">
                <a:solidFill>
                  <a:srgbClr val="576D81"/>
                </a:solidFill>
                <a:latin typeface="Quicksand"/>
              </a:rPr>
              <a:t>-Based Standards for the selection of health Measurement Instruments-checklist </a:t>
            </a:r>
            <a:r>
              <a:rPr lang="en-US" sz="800" dirty="0">
                <a:solidFill>
                  <a:srgbClr val="576D81"/>
                </a:solidFill>
                <a:latin typeface="Quicksand"/>
              </a:rPr>
              <a:t>COSMIN-checklist).</a:t>
            </a:r>
            <a:r>
              <a:rPr lang="pt-BR" sz="800" dirty="0">
                <a:solidFill>
                  <a:srgbClr val="576D81"/>
                </a:solidFill>
                <a:latin typeface="Quicksand"/>
              </a:rPr>
              <a:t>.</a:t>
            </a:r>
          </a:p>
          <a:p>
            <a:pPr marL="171450" lvl="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O estudo compreendeu quatro fases: </a:t>
            </a:r>
          </a:p>
          <a:p>
            <a:pPr lvl="0" algn="just">
              <a:lnSpc>
                <a:spcPct val="115000"/>
              </a:lnSpc>
              <a:buClr>
                <a:srgbClr val="FFAE9D"/>
              </a:buClr>
            </a:pP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lvl="0" algn="just">
              <a:lnSpc>
                <a:spcPct val="115000"/>
              </a:lnSpc>
              <a:buClr>
                <a:srgbClr val="FFAE9D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1) Criação do LSD-longo.</a:t>
            </a:r>
          </a:p>
          <a:p>
            <a:pPr lvl="0" algn="just">
              <a:lnSpc>
                <a:spcPct val="115000"/>
              </a:lnSpc>
              <a:buClr>
                <a:srgbClr val="FFAE9D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2) Avaliação da validade por juízes quanto à adequação e coerência dos itens.</a:t>
            </a:r>
          </a:p>
          <a:p>
            <a:pPr lvl="0" algn="just">
              <a:lnSpc>
                <a:spcPct val="115000"/>
              </a:lnSpc>
              <a:buClr>
                <a:srgbClr val="FFAE9D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3) Revisão da versão final.</a:t>
            </a:r>
          </a:p>
          <a:p>
            <a:pPr lvl="0" algn="just">
              <a:lnSpc>
                <a:spcPct val="115000"/>
              </a:lnSpc>
              <a:buClr>
                <a:srgbClr val="FFAE9D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4) Estimativa da confiabilidade </a:t>
            </a:r>
          </a:p>
          <a:p>
            <a:pPr marL="171450" lvl="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consistência interna /alfa de </a:t>
            </a:r>
            <a:r>
              <a:rPr lang="pt-BR" sz="800" dirty="0" err="1">
                <a:solidFill>
                  <a:srgbClr val="576D81"/>
                </a:solidFill>
                <a:latin typeface="Quicksand"/>
              </a:rPr>
              <a:t>Cronbach</a:t>
            </a: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171450" lvl="0" indent="-171450" algn="just">
              <a:lnSpc>
                <a:spcPct val="115000"/>
              </a:lnSpc>
              <a:buClr>
                <a:srgbClr val="FFAE9D"/>
              </a:buClr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reprodutibilidade /</a:t>
            </a:r>
            <a:r>
              <a:rPr lang="pt-BR" sz="800" dirty="0" err="1">
                <a:solidFill>
                  <a:srgbClr val="576D81"/>
                </a:solidFill>
                <a:latin typeface="Quicksand"/>
              </a:rPr>
              <a:t>kappa</a:t>
            </a:r>
            <a:endParaRPr lang="pt-BR" sz="800" dirty="0">
              <a:solidFill>
                <a:srgbClr val="576D81"/>
              </a:solidFill>
              <a:latin typeface="Quicksand"/>
            </a:endParaRPr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FFAE9D"/>
              </a:buClr>
              <a:buFont typeface="Wingdings" panose="05000000000000000000" pitchFamily="2" charset="2"/>
              <a:buChar char="v"/>
            </a:pPr>
            <a:r>
              <a:rPr lang="pt-BR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Quicksand"/>
              </a:rPr>
              <a:t>Princípios éticos foram atendidos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800" b="1" dirty="0">
              <a:solidFill>
                <a:schemeClr val="tx1">
                  <a:lumMod val="95000"/>
                  <a:lumOff val="5000"/>
                </a:schemeClr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" name="Google Shape;72;p13">
            <a:extLst>
              <a:ext uri="{FF2B5EF4-FFF2-40B4-BE49-F238E27FC236}">
                <a16:creationId xmlns:a16="http://schemas.microsoft.com/office/drawing/2014/main" id="{94BC6357-4FD1-86A2-CC77-D3F574658B71}"/>
              </a:ext>
            </a:extLst>
          </p:cNvPr>
          <p:cNvSpPr txBox="1"/>
          <p:nvPr/>
        </p:nvSpPr>
        <p:spPr>
          <a:xfrm>
            <a:off x="2928210" y="8130910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Financiamento   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" name="Google Shape;73;p13">
            <a:extLst>
              <a:ext uri="{FF2B5EF4-FFF2-40B4-BE49-F238E27FC236}">
                <a16:creationId xmlns:a16="http://schemas.microsoft.com/office/drawing/2014/main" id="{5F33FC67-2D4A-0060-1337-787F18231B42}"/>
              </a:ext>
            </a:extLst>
          </p:cNvPr>
          <p:cNvSpPr/>
          <p:nvPr/>
        </p:nvSpPr>
        <p:spPr>
          <a:xfrm>
            <a:off x="2798059" y="6718766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74;p13">
            <a:extLst>
              <a:ext uri="{FF2B5EF4-FFF2-40B4-BE49-F238E27FC236}">
                <a16:creationId xmlns:a16="http://schemas.microsoft.com/office/drawing/2014/main" id="{A19EBFE9-FAE8-D4E8-B9DA-652F0032BA76}"/>
              </a:ext>
            </a:extLst>
          </p:cNvPr>
          <p:cNvSpPr txBox="1"/>
          <p:nvPr/>
        </p:nvSpPr>
        <p:spPr>
          <a:xfrm>
            <a:off x="2706063" y="8342302"/>
            <a:ext cx="2333419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15000"/>
              </a:lnSpc>
              <a:buClr>
                <a:srgbClr val="4AD5B0"/>
              </a:buClr>
            </a:pPr>
            <a:r>
              <a:rPr lang="pt-BR" sz="800" dirty="0">
                <a:solidFill>
                  <a:srgbClr val="576D81"/>
                </a:solidFill>
                <a:latin typeface="Quicksand"/>
              </a:rPr>
              <a:t>Apoio financeiro do CNPq, processo: 456224/2014-9</a:t>
            </a: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439</Words>
  <Application>Microsoft Office PowerPoint</Application>
  <PresentationFormat>Personalizar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Quicksand</vt:lpstr>
      <vt:lpstr>Wingdings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andrea martins</cp:lastModifiedBy>
  <cp:revision>24</cp:revision>
  <dcterms:modified xsi:type="dcterms:W3CDTF">2022-06-20T21:13:00Z</dcterms:modified>
</cp:coreProperties>
</file>