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162"/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9" autoAdjust="0"/>
    <p:restoredTop sz="94660"/>
  </p:normalViewPr>
  <p:slideViewPr>
    <p:cSldViewPr snapToGrid="0">
      <p:cViewPr>
        <p:scale>
          <a:sx n="95" d="100"/>
          <a:sy n="95" d="100"/>
        </p:scale>
        <p:origin x="1722" y="-1188"/>
      </p:cViewPr>
      <p:guideLst>
        <p:guide orient="horz" pos="2880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c.garfias@gmail.com" TargetMode="External"/><Relationship Id="rId2" Type="http://schemas.openxmlformats.org/officeDocument/2006/relationships/hyperlink" Target="mailto:mcontreg@correo.xoc.uam.mx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D53284F-6ED6-4386-BD8D-A003EE80E2FA}"/>
              </a:ext>
            </a:extLst>
          </p:cNvPr>
          <p:cNvSpPr txBox="1"/>
          <p:nvPr/>
        </p:nvSpPr>
        <p:spPr>
          <a:xfrm>
            <a:off x="0" y="841437"/>
            <a:ext cx="5782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COMPARATIVA DE LA CONCEPCIÓN DE LA SALUD MENTAL EN LOS ADULTOS MAYORES ANTES, DURANTE Y POS PANDEMIA POR SARS-COV-2</a:t>
            </a:r>
            <a:r>
              <a:rPr lang="es-MX" sz="1100" dirty="0" smtClean="0"/>
              <a:t>.</a:t>
            </a:r>
            <a:endParaRPr lang="es-MX" sz="1100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199303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60FF0D2-8FEC-4F1B-826E-6AB7FFE35977}"/>
              </a:ext>
            </a:extLst>
          </p:cNvPr>
          <p:cNvSpPr txBox="1"/>
          <p:nvPr/>
        </p:nvSpPr>
        <p:spPr>
          <a:xfrm>
            <a:off x="9240" y="1167290"/>
            <a:ext cx="562675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5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850" u="sng" dirty="0">
                <a:latin typeface="Arial" panose="020B0604020202020204" pitchFamily="34" charset="0"/>
                <a:cs typeface="Arial" panose="020B0604020202020204" pitchFamily="34" charset="0"/>
              </a:rPr>
              <a:t>María Elena </a:t>
            </a:r>
            <a:r>
              <a:rPr lang="pt-BR" sz="850" u="sng" dirty="0" err="1">
                <a:latin typeface="Arial" panose="020B0604020202020204" pitchFamily="34" charset="0"/>
                <a:cs typeface="Arial" panose="020B0604020202020204" pitchFamily="34" charset="0"/>
              </a:rPr>
              <a:t>Contreras</a:t>
            </a:r>
            <a:r>
              <a:rPr lang="pt-BR" sz="85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5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Garfias</a:t>
            </a:r>
            <a:r>
              <a:rPr lang="es-MX" sz="850" u="sng" baseline="30000" dirty="0" smtClean="0"/>
              <a:t>1</a:t>
            </a:r>
            <a:r>
              <a:rPr lang="pt-B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50" dirty="0">
                <a:latin typeface="Arial" panose="020B0604020202020204" pitchFamily="34" charset="0"/>
                <a:cs typeface="Arial" panose="020B0604020202020204" pitchFamily="34" charset="0"/>
              </a:rPr>
              <a:t>María Alberta García </a:t>
            </a:r>
            <a:r>
              <a:rPr lang="pt-B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Jiménez</a:t>
            </a:r>
            <a:r>
              <a:rPr lang="es-MX" sz="850" baseline="30000" dirty="0"/>
              <a:t>2</a:t>
            </a:r>
            <a:r>
              <a:rPr lang="pt-B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850" dirty="0" err="1">
                <a:latin typeface="Arial" panose="020B0604020202020204" pitchFamily="34" charset="0"/>
                <a:cs typeface="Arial" panose="020B0604020202020204" pitchFamily="34" charset="0"/>
              </a:rPr>
              <a:t>Araceli</a:t>
            </a:r>
            <a:r>
              <a:rPr lang="pt-BR" sz="8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50" dirty="0" err="1">
                <a:latin typeface="Arial" panose="020B0604020202020204" pitchFamily="34" charset="0"/>
                <a:cs typeface="Arial" panose="020B0604020202020204" pitchFamily="34" charset="0"/>
              </a:rPr>
              <a:t>Monroy</a:t>
            </a:r>
            <a:r>
              <a:rPr lang="pt-BR" sz="8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Rojas</a:t>
            </a:r>
            <a:r>
              <a:rPr lang="es-MX" sz="850" baseline="30000" dirty="0"/>
              <a:t> 2</a:t>
            </a:r>
            <a:r>
              <a:rPr lang="pt-B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8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Luis</a:t>
            </a:r>
            <a:r>
              <a:rPr lang="pt-B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 Fernando </a:t>
            </a:r>
            <a:r>
              <a:rPr lang="pt-BR" sz="850" dirty="0" err="1">
                <a:latin typeface="Arial" panose="020B0604020202020204" pitchFamily="34" charset="0"/>
                <a:cs typeface="Arial" panose="020B0604020202020204" pitchFamily="34" charset="0"/>
              </a:rPr>
              <a:t>Rivero</a:t>
            </a:r>
            <a:r>
              <a:rPr lang="pt-BR" sz="8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Rodríguez</a:t>
            </a:r>
            <a:r>
              <a:rPr lang="es-MX" sz="850" baseline="30000" dirty="0"/>
              <a:t> 2</a:t>
            </a:r>
            <a:r>
              <a:rPr lang="pt-B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850" dirty="0">
                <a:latin typeface="Arial" panose="020B0604020202020204" pitchFamily="34" charset="0"/>
                <a:cs typeface="Arial" panose="020B0604020202020204" pitchFamily="34" charset="0"/>
              </a:rPr>
              <a:t>Karla </a:t>
            </a:r>
            <a:r>
              <a:rPr lang="pt-BR" sz="850" dirty="0" err="1">
                <a:latin typeface="Arial" panose="020B0604020202020204" pitchFamily="34" charset="0"/>
                <a:cs typeface="Arial" panose="020B0604020202020204" pitchFamily="34" charset="0"/>
              </a:rPr>
              <a:t>Neftali</a:t>
            </a:r>
            <a:r>
              <a:rPr lang="pt-BR" sz="850" dirty="0">
                <a:latin typeface="Arial" panose="020B0604020202020204" pitchFamily="34" charset="0"/>
                <a:cs typeface="Arial" panose="020B0604020202020204" pitchFamily="34" charset="0"/>
              </a:rPr>
              <a:t> Vazquez </a:t>
            </a:r>
            <a:r>
              <a:rPr lang="pt-BR" sz="8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Becerra</a:t>
            </a:r>
            <a:r>
              <a:rPr lang="pt-B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sz="850" baseline="30000" dirty="0" smtClean="0"/>
              <a:t> </a:t>
            </a:r>
            <a:r>
              <a:rPr lang="es-MX" sz="850" baseline="30000" dirty="0"/>
              <a:t>2</a:t>
            </a:r>
            <a:r>
              <a:rPr lang="pt-B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850" baseline="30000" dirty="0" smtClean="0"/>
              <a:t>1</a:t>
            </a:r>
            <a:r>
              <a:rPr lang="es-MX" sz="850" u="sng" baseline="30000" dirty="0" smtClean="0"/>
              <a:t>,</a:t>
            </a:r>
            <a:r>
              <a:rPr lang="es-MX" sz="850" baseline="30000" dirty="0"/>
              <a:t> </a:t>
            </a:r>
            <a:r>
              <a:rPr lang="es-MX" sz="850" baseline="30000" dirty="0" smtClean="0"/>
              <a:t>2</a:t>
            </a:r>
            <a:r>
              <a:rPr lang="pt-BR" sz="8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  <a:r>
              <a:rPr lang="pt-B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50" dirty="0">
                <a:latin typeface="Arial" panose="020B0604020202020204" pitchFamily="34" charset="0"/>
                <a:cs typeface="Arial" panose="020B0604020202020204" pitchFamily="34" charset="0"/>
              </a:rPr>
              <a:t>Autónoma </a:t>
            </a:r>
            <a:r>
              <a:rPr lang="pt-B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Metropolitana- </a:t>
            </a:r>
            <a:r>
              <a:rPr lang="pt-BR" sz="8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Xochimilco</a:t>
            </a:r>
            <a:r>
              <a:rPr lang="pt-BR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pt-BR" sz="850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mcontreg@correo.xoc.uam.mx</a:t>
            </a:r>
            <a:r>
              <a:rPr lang="pt-BR" sz="850" i="1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pt-BR" sz="850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mec.garfias@gmail.com</a:t>
            </a:r>
            <a:r>
              <a:rPr lang="pt-BR" sz="85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pt-BR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493506" y="1816764"/>
            <a:ext cx="16711" cy="611722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48CD78C-B763-429E-B437-AB92F211089F}"/>
              </a:ext>
            </a:extLst>
          </p:cNvPr>
          <p:cNvSpPr txBox="1"/>
          <p:nvPr/>
        </p:nvSpPr>
        <p:spPr>
          <a:xfrm>
            <a:off x="143953" y="1804991"/>
            <a:ext cx="2286525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344AAD9-74BD-4101-A924-8BB69061BF66}"/>
              </a:ext>
            </a:extLst>
          </p:cNvPr>
          <p:cNvSpPr txBox="1"/>
          <p:nvPr/>
        </p:nvSpPr>
        <p:spPr>
          <a:xfrm>
            <a:off x="101913" y="5001108"/>
            <a:ext cx="232241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A9BAC74-8571-4BCE-BC28-6AABD4DCA795}"/>
              </a:ext>
            </a:extLst>
          </p:cNvPr>
          <p:cNvSpPr txBox="1"/>
          <p:nvPr/>
        </p:nvSpPr>
        <p:spPr>
          <a:xfrm>
            <a:off x="78162" y="5760988"/>
            <a:ext cx="232241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</a:t>
            </a:r>
            <a:r>
              <a:rPr lang="pt-BR" sz="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MÉTODOS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BFD7D3CC-A25D-4102-A03C-966AEEE9F727}"/>
              </a:ext>
            </a:extLst>
          </p:cNvPr>
          <p:cNvSpPr txBox="1"/>
          <p:nvPr/>
        </p:nvSpPr>
        <p:spPr>
          <a:xfrm>
            <a:off x="2969376" y="1791925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ECD74B4-7D9A-4AEA-B3F7-83387EF4AF1C}"/>
              </a:ext>
            </a:extLst>
          </p:cNvPr>
          <p:cNvSpPr txBox="1"/>
          <p:nvPr/>
        </p:nvSpPr>
        <p:spPr>
          <a:xfrm>
            <a:off x="106892" y="8218453"/>
            <a:ext cx="5300325" cy="2000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6AD4C4E2-C13D-4C38-ADEB-6CB2E74039A7}"/>
              </a:ext>
            </a:extLst>
          </p:cNvPr>
          <p:cNvSpPr txBox="1"/>
          <p:nvPr/>
        </p:nvSpPr>
        <p:spPr>
          <a:xfrm>
            <a:off x="2345" y="2027742"/>
            <a:ext cx="250280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En la actualidad los adultos mayores son más longevos debido al desarrollo del conocimiento y los servicios socio-sanitarios tendientes a cuidar y alargar la vida, por lo que en cada generación aumenta la esperanza de vida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promedio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La salud mental es un componente integral y esencial de la salud; es algo más que la ausencia de trastornos o discapacidades mentales. Está determinada por múltiples factores sociales, psicológicos y biológicos. Sin embargo, no podemos dejar de lado el hecho de la pandemia por el virus coronavirus (SARS-CoV-2) la cual a nivel mundial genero un impacto significativo y en la población con mayor vulnerabilidad, causo aún más estragos. El impacto ha sido tan significativo a nivel emocional que puede llegar fácilmente a la cronicidad, por lo cual se deben tomar acciones de cuidado de salud mental en este grupo de edad.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0F3196CC-182C-46DF-8FB1-18620851DB4D}"/>
              </a:ext>
            </a:extLst>
          </p:cNvPr>
          <p:cNvSpPr txBox="1"/>
          <p:nvPr/>
        </p:nvSpPr>
        <p:spPr>
          <a:xfrm>
            <a:off x="-10516" y="5242647"/>
            <a:ext cx="2505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Indagar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y compara a través de diversos autores, la concepción del cuidado de la salud adultos mayores en México.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E8D5C1E-EAF1-4FDD-A842-D3937E9A00BC}"/>
              </a:ext>
            </a:extLst>
          </p:cNvPr>
          <p:cNvSpPr txBox="1"/>
          <p:nvPr/>
        </p:nvSpPr>
        <p:spPr>
          <a:xfrm>
            <a:off x="-2501" y="5979506"/>
            <a:ext cx="2517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Se realizó una revisión bibliográfica de artículos de revistas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como: </a:t>
            </a:r>
            <a:r>
              <a:rPr lang="es-MX" sz="9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Revista Salud Mental del Instituto Nacional de Psiquiatría.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Para las búsquedas se utilizaron las siguientes palabras claves: Adultos mayores, Salud Mental, Cuidado del adulto mayor. Además de la revisión de documentos y fuentes oficiales nacionales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como: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la Secretaría de Salud , el Instituto Nacional de Estadística y Geografía (INEGI), el Instituto Nacional de las Personas Adultas Mayores (INAPAM) y la plataforma diseñada por el Gobierno de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México,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que proporciona datos puntuales sobre la pandemia de coronavirus en el país. Dicha búsqueda se realizó en español.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380A0A8E-51D8-4C9F-88F4-B5F871F6400B}"/>
              </a:ext>
            </a:extLst>
          </p:cNvPr>
          <p:cNvSpPr txBox="1"/>
          <p:nvPr/>
        </p:nvSpPr>
        <p:spPr>
          <a:xfrm>
            <a:off x="31257" y="8377559"/>
            <a:ext cx="5540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(2020).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México.</a:t>
            </a:r>
          </a:p>
          <a:p>
            <a:pPr algn="just"/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pt-BR" sz="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Coronavirus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2019: </a:t>
            </a:r>
            <a:r>
              <a:rPr lang="pt-BR" sz="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report-65. </a:t>
            </a:r>
            <a:r>
              <a:rPr lang="pt-BR" sz="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Ginebra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2020. </a:t>
            </a:r>
            <a:r>
              <a:rPr lang="pt-BR" sz="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Disponible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en:https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://reliefweb.int/sites/reliefweb.int/files/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/20200325-sitrep-65-covid-19.pdf.</a:t>
            </a:r>
          </a:p>
          <a:p>
            <a:pPr algn="just"/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González-Soto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CE,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Agüero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-Grande JÁ, Cecilia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Ixel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Mazatán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-Ochoa CI, Guerrero-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Castañeda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RF. Cuidado de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mental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adultos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mayores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transición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pandemia Covid-19 -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nueva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normalidad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Cogitare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enferm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[Internet]. 2021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Disponible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: http://dx.doi.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/10.5380/ce.v26i0.78463.</a:t>
            </a:r>
          </a:p>
          <a:p>
            <a:pPr algn="just"/>
            <a:r>
              <a:rPr lang="pt-BR" sz="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Villavicencio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, M. E. F.,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Sanromán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, R. T., &amp; López, M. G. V. (2010).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de vida y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adultos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mayores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viviendas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multifamiliares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Guadalajara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Jalisco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México.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Psicológicos y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, 6.</a:t>
            </a:r>
          </a:p>
          <a:p>
            <a:pPr algn="just"/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xmlns="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1754419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8D366BA9-4731-4DDE-B4F2-6C866DD64FB4}"/>
              </a:ext>
            </a:extLst>
          </p:cNvPr>
          <p:cNvSpPr txBox="1"/>
          <p:nvPr/>
        </p:nvSpPr>
        <p:spPr>
          <a:xfrm>
            <a:off x="2824765" y="6453944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69A51512-DED3-4E8A-B13D-F14B7608C545}"/>
              </a:ext>
            </a:extLst>
          </p:cNvPr>
          <p:cNvSpPr txBox="1"/>
          <p:nvPr/>
        </p:nvSpPr>
        <p:spPr>
          <a:xfrm>
            <a:off x="2482903" y="6670210"/>
            <a:ext cx="3198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La salud mental y el bienestar en las edades avanzadas, es un tema primordial de atención en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salud, l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o que denota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la importancia de realizar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estudios,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permitan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conocer y evaluar la salud mental y la capacidad de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adaptación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de los adultos mayores ante los cambios previstos, con la finalidad de brindarles estrategias para mejorar su calidad de vida y </a:t>
            </a: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bienestar, garantizando un envejecimiento saludable.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Promover la salud mental, entre las personas mayores, es una vía para garantizar un envejecimiento saludable, mejorando la calidad de vida de los adultos mayores.</a:t>
            </a:r>
          </a:p>
          <a:p>
            <a:pPr algn="just"/>
            <a:endParaRPr lang="es-MX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198191"/>
              </p:ext>
            </p:extLst>
          </p:nvPr>
        </p:nvGraphicFramePr>
        <p:xfrm>
          <a:off x="2543750" y="2069651"/>
          <a:ext cx="3157442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666"/>
                <a:gridCol w="1076770"/>
                <a:gridCol w="1331006"/>
              </a:tblGrid>
              <a:tr h="3836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85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Autor/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85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Autores</a:t>
                      </a:r>
                      <a:endParaRPr lang="es-MX" sz="8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85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Resultados obtenidos en el estudio</a:t>
                      </a:r>
                      <a:endParaRPr lang="es-MX" sz="8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85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Conclusión de los artículos</a:t>
                      </a:r>
                      <a:r>
                        <a:rPr lang="es-MX" sz="85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analizados</a:t>
                      </a:r>
                      <a:endParaRPr lang="es-MX" sz="8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496875">
                <a:tc>
                  <a:txBody>
                    <a:bodyPr/>
                    <a:lstStyle/>
                    <a:p>
                      <a:r>
                        <a:rPr lang="es-MX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Calidad de vida y salud en adultos mayores de viviendas multifamiliares en Guadalajara Jalisco México.</a:t>
                      </a:r>
                      <a:endParaRPr lang="es-MX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encontró que en un (66.3%) de la población mantenían la Salud mental estable y un (33.3%) presentaban una Salud metal alterada.</a:t>
                      </a:r>
                      <a:endParaRPr lang="es-MX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vl="0" algn="just"/>
                      <a:r>
                        <a:rPr lang="es-MX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s-MX" sz="85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artículos estudiados, concluyen que:</a:t>
                      </a:r>
                    </a:p>
                    <a:p>
                      <a:pPr lvl="0" algn="just"/>
                      <a:r>
                        <a:rPr lang="es-MX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-Los adultos mayores conforman el grupo de mayor</a:t>
                      </a:r>
                      <a:r>
                        <a:rPr lang="es-MX" sz="8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impacto negativo por el SARS-Cov2.</a:t>
                      </a:r>
                    </a:p>
                    <a:p>
                      <a:pPr lvl="0" algn="just"/>
                      <a:r>
                        <a:rPr lang="es-MX" sz="8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-Su vulnerabilidad ante la pandemia no se debe solo a su edad, también influye su situación económica, laboral y enfermedades asociadas. </a:t>
                      </a:r>
                      <a:endParaRPr lang="es-MX" sz="8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just"/>
                      <a:r>
                        <a:rPr lang="es-MX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-El personal de enfermería debe adoptar estrategias que le permitan, apoyar la salud mental de las personas mayores, especialmente a aquellas que, encuentran lejanos a los servicios de salud. Permitiéndoles sentirse seguros y comprendidos ante las diferentes situaciones que lo rodean. </a:t>
                      </a:r>
                      <a:endParaRPr lang="es-MX" sz="8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28018">
                <a:tc>
                  <a:txBody>
                    <a:bodyPr/>
                    <a:lstStyle/>
                    <a:p>
                      <a:pPr algn="just"/>
                      <a:r>
                        <a:rPr lang="es-MX" sz="85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mental </a:t>
                      </a:r>
                      <a:r>
                        <a:rPr lang="es-MX" sz="85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s-MX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s-MX" sz="85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85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greater</a:t>
                      </a:r>
                      <a:r>
                        <a:rPr lang="es-MX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85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Adult</a:t>
                      </a:r>
                      <a:r>
                        <a:rPr lang="es-MX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Poza Rica de Hidalgo Veracruz</a:t>
                      </a:r>
                      <a:endParaRPr lang="es-MX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Referente a la evaluación y percepción de salud mental fue de: 1.5% mala salud mental, 34.3% buena y 64.2% regular.</a:t>
                      </a:r>
                      <a:endParaRPr lang="es-MX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228018">
                <a:tc>
                  <a:txBody>
                    <a:bodyPr/>
                    <a:lstStyle/>
                    <a:p>
                      <a:pPr algn="just"/>
                      <a:r>
                        <a:rPr lang="es-MX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Impacto en la salud mental de los adultos mayores post pandemia Covid-19.</a:t>
                      </a:r>
                      <a:endParaRPr lang="es-MX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Las emociones presentadas fueron stress con 51, 1%, angustia 44,4%, el 43% temor, el 34, 8% triste el 14,1%llora con facilidad</a:t>
                      </a:r>
                      <a:endParaRPr lang="es-MX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2351</TotalTime>
  <Words>821</Words>
  <Application>Microsoft Office PowerPoint</Application>
  <PresentationFormat>Presentación en pantalla (16:10)</PresentationFormat>
  <Paragraphs>33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Cuenta Microsoft</cp:lastModifiedBy>
  <cp:revision>39</cp:revision>
  <dcterms:created xsi:type="dcterms:W3CDTF">2018-11-18T15:06:20Z</dcterms:created>
  <dcterms:modified xsi:type="dcterms:W3CDTF">2022-08-11T00:49:03Z</dcterms:modified>
</cp:coreProperties>
</file>