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5145088"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60" d="100"/>
          <a:sy n="160" d="100"/>
        </p:scale>
        <p:origin x="2328" y="-660"/>
      </p:cViewPr>
      <p:guideLst>
        <p:guide orient="horz" pos="2880"/>
        <p:guide pos="16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464751" y="685800"/>
            <a:ext cx="1929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465388" y="685800"/>
            <a:ext cx="1928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75367" y="1323689"/>
            <a:ext cx="4793700" cy="36492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175362" y="5038444"/>
            <a:ext cx="4793700" cy="1409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75362" y="1966444"/>
            <a:ext cx="4793700" cy="34908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175362" y="5603956"/>
            <a:ext cx="4793700" cy="23124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75362" y="3823733"/>
            <a:ext cx="4793700" cy="1496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75362" y="791156"/>
            <a:ext cx="4793700" cy="10182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175362" y="2048844"/>
            <a:ext cx="4793700" cy="60735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75362" y="791156"/>
            <a:ext cx="4793700" cy="10182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175362" y="2048844"/>
            <a:ext cx="2250300" cy="60735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2718701" y="2048844"/>
            <a:ext cx="2250300" cy="60735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75362" y="791156"/>
            <a:ext cx="4793700" cy="10182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75362" y="987733"/>
            <a:ext cx="1579800" cy="13434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175362" y="2470400"/>
            <a:ext cx="1579800" cy="56523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275814" y="800267"/>
            <a:ext cx="3582600" cy="72726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2572200" y="-222"/>
            <a:ext cx="2572200" cy="9144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149370" y="2192311"/>
            <a:ext cx="2275800" cy="26352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149370" y="4983244"/>
            <a:ext cx="2275800" cy="21957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2778955" y="1287244"/>
            <a:ext cx="2158800" cy="6569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75362" y="7521022"/>
            <a:ext cx="3375000" cy="1075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4766591" y="8290163"/>
            <a:ext cx="308700" cy="699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75362" y="791156"/>
            <a:ext cx="4793700" cy="10182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175362" y="2048844"/>
            <a:ext cx="4793700" cy="60735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4766591" y="8290163"/>
            <a:ext cx="308700" cy="699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paho.org/bra/index.php?option=com_content&amp;view=article&amp;id=6120:oms-afirma-que-covid-19-e-agora-caracterizada-como-pandemia&amp;Itemid=812" TargetMode="Externa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27206" y="470126"/>
            <a:ext cx="4970186" cy="1511808"/>
          </a:xfrm>
          <a:prstGeom prst="rect">
            <a:avLst/>
          </a:prstGeom>
        </p:spPr>
        <p:txBody>
          <a:bodyPr spcFirstLastPara="1" wrap="square" lIns="91425" tIns="91425" rIns="91425" bIns="91425" anchor="b" anchorCtr="0">
            <a:normAutofit fontScale="90000"/>
          </a:bodyPr>
          <a:lstStyle/>
          <a:p>
            <a:r>
              <a:rPr lang="pt-BR" sz="1800" b="1" dirty="0">
                <a:solidFill>
                  <a:srgbClr val="333333"/>
                </a:solidFill>
                <a:effectLst/>
                <a:latin typeface="Helvetica" panose="020B0604020202020204" pitchFamily="34" charset="0"/>
                <a:ea typeface="Calibri" panose="020F0502020204030204" pitchFamily="34" charset="0"/>
                <a:cs typeface="Times New Roman" panose="02020603050405020304" pitchFamily="18" charset="0"/>
              </a:rPr>
              <a:t>ESTRESSE OCUPACIONAL DA EQUIPE DE ENFERMAGEM NO ATENDIMENTO À COVID-19</a:t>
            </a: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dirty="0"/>
          </a:p>
        </p:txBody>
      </p:sp>
      <p:sp>
        <p:nvSpPr>
          <p:cNvPr id="2" name="Retângulo 1">
            <a:extLst>
              <a:ext uri="{FF2B5EF4-FFF2-40B4-BE49-F238E27FC236}">
                <a16:creationId xmlns:a16="http://schemas.microsoft.com/office/drawing/2014/main" id="{73C6A8E4-2DF2-A9AC-F09C-F15F6715C254}"/>
              </a:ext>
            </a:extLst>
          </p:cNvPr>
          <p:cNvSpPr/>
          <p:nvPr/>
        </p:nvSpPr>
        <p:spPr>
          <a:xfrm>
            <a:off x="44450" y="8375650"/>
            <a:ext cx="5054600" cy="698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4" name="Imagem 3">
            <a:extLst>
              <a:ext uri="{FF2B5EF4-FFF2-40B4-BE49-F238E27FC236}">
                <a16:creationId xmlns:a16="http://schemas.microsoft.com/office/drawing/2014/main" id="{C20DDA20-27BC-1C3C-3493-6E82833030FF}"/>
              </a:ext>
            </a:extLst>
          </p:cNvPr>
          <p:cNvPicPr>
            <a:picLocks noChangeAspect="1"/>
          </p:cNvPicPr>
          <p:nvPr/>
        </p:nvPicPr>
        <p:blipFill>
          <a:blip r:embed="rId4"/>
          <a:stretch>
            <a:fillRect/>
          </a:stretch>
        </p:blipFill>
        <p:spPr>
          <a:xfrm>
            <a:off x="233868" y="8555746"/>
            <a:ext cx="4677353" cy="338306"/>
          </a:xfrm>
          <a:prstGeom prst="rect">
            <a:avLst/>
          </a:prstGeom>
        </p:spPr>
      </p:pic>
      <p:sp>
        <p:nvSpPr>
          <p:cNvPr id="6" name="CaixaDeTexto 5">
            <a:extLst>
              <a:ext uri="{FF2B5EF4-FFF2-40B4-BE49-F238E27FC236}">
                <a16:creationId xmlns:a16="http://schemas.microsoft.com/office/drawing/2014/main" id="{CA3F437B-A945-6992-E886-090C31DE0140}"/>
              </a:ext>
            </a:extLst>
          </p:cNvPr>
          <p:cNvSpPr txBox="1"/>
          <p:nvPr/>
        </p:nvSpPr>
        <p:spPr>
          <a:xfrm>
            <a:off x="951040" y="1154926"/>
            <a:ext cx="3304032" cy="461665"/>
          </a:xfrm>
          <a:prstGeom prst="rect">
            <a:avLst/>
          </a:prstGeom>
          <a:noFill/>
        </p:spPr>
        <p:txBody>
          <a:bodyPr wrap="square" rtlCol="0">
            <a:spAutoFit/>
          </a:bodyPr>
          <a:lstStyle/>
          <a:p>
            <a:pPr algn="ctr"/>
            <a:r>
              <a:rPr lang="pt-BR" sz="800" dirty="0"/>
              <a:t>Keli Marini dos Santos Magno, Michelle Salles da Silva </a:t>
            </a:r>
            <a:r>
              <a:rPr lang="pt-BR" sz="800" dirty="0" err="1"/>
              <a:t>Tenorio</a:t>
            </a:r>
            <a:r>
              <a:rPr lang="pt-BR" sz="800" dirty="0"/>
              <a:t>, Alexandre Souza da Silva, Paula Rita Dias de Brito de Carvalho, Luciane de Souza </a:t>
            </a:r>
            <a:r>
              <a:rPr lang="pt-BR" sz="800" dirty="0" err="1"/>
              <a:t>Velasque</a:t>
            </a:r>
            <a:endParaRPr lang="pt-BR" sz="800" dirty="0"/>
          </a:p>
        </p:txBody>
      </p:sp>
      <p:sp>
        <p:nvSpPr>
          <p:cNvPr id="7" name="CaixaDeTexto 6">
            <a:extLst>
              <a:ext uri="{FF2B5EF4-FFF2-40B4-BE49-F238E27FC236}">
                <a16:creationId xmlns:a16="http://schemas.microsoft.com/office/drawing/2014/main" id="{E824EE18-F0FD-7668-58EB-9CE2638B53BE}"/>
              </a:ext>
            </a:extLst>
          </p:cNvPr>
          <p:cNvSpPr txBox="1"/>
          <p:nvPr/>
        </p:nvSpPr>
        <p:spPr>
          <a:xfrm>
            <a:off x="107062" y="1616591"/>
            <a:ext cx="2346112" cy="2339102"/>
          </a:xfrm>
          <a:prstGeom prst="rect">
            <a:avLst/>
          </a:prstGeom>
          <a:noFill/>
        </p:spPr>
        <p:txBody>
          <a:bodyPr wrap="square" rtlCol="0">
            <a:spAutoFit/>
          </a:bodyPr>
          <a:lstStyle/>
          <a:p>
            <a:pPr algn="ctr"/>
            <a:r>
              <a:rPr lang="pt-BR" sz="1000" b="1" dirty="0">
                <a:latin typeface="+mj-lt"/>
              </a:rPr>
              <a:t>Introdução</a:t>
            </a:r>
          </a:p>
          <a:p>
            <a:pPr algn="just"/>
            <a:r>
              <a:rPr lang="pt-BR" sz="800" dirty="0">
                <a:solidFill>
                  <a:srgbClr val="333333"/>
                </a:solidFill>
                <a:effectLst/>
                <a:latin typeface="+mn-lt"/>
                <a:ea typeface="Calibri" panose="020F0502020204030204" pitchFamily="34" charset="0"/>
              </a:rPr>
              <a:t>Em janeiro de 2020, o mundo teve ciência de uma nova possível ameaça à saúde da população, a Organização Mundial da Saúde confirmou a circulação de um novo coronavírus, denominado SARS-CoV-2, causador da doença do Coronavírus (COVID-19), em Wuhan, na China. Em março de 2020 a OMS elevou o estado de contaminação da COVID-19 à pandemia¹. Desde então a pandemia da COVID-19 tem produzido números expressivos de infectados e de óbitos no mundo e tem influenciado o cotidiano de bilhões de pessoas impondo novas regras e hábitos sociais para a população mundial. OBJETIVO Refletir sobre o estresse ocupacional de profissionais da enfermagem durante a pandemia da COVID-19.</a:t>
            </a:r>
            <a:endParaRPr lang="pt-BR" sz="800" dirty="0">
              <a:latin typeface="+mn-lt"/>
            </a:endParaRPr>
          </a:p>
        </p:txBody>
      </p:sp>
      <p:sp>
        <p:nvSpPr>
          <p:cNvPr id="8" name="CaixaDeTexto 7">
            <a:extLst>
              <a:ext uri="{FF2B5EF4-FFF2-40B4-BE49-F238E27FC236}">
                <a16:creationId xmlns:a16="http://schemas.microsoft.com/office/drawing/2014/main" id="{8A47A9FB-F939-87A4-4A94-61C3EC24FABE}"/>
              </a:ext>
            </a:extLst>
          </p:cNvPr>
          <p:cNvSpPr txBox="1"/>
          <p:nvPr/>
        </p:nvSpPr>
        <p:spPr>
          <a:xfrm>
            <a:off x="127206" y="3941877"/>
            <a:ext cx="2239191" cy="615553"/>
          </a:xfrm>
          <a:prstGeom prst="rect">
            <a:avLst/>
          </a:prstGeom>
          <a:noFill/>
        </p:spPr>
        <p:txBody>
          <a:bodyPr wrap="square" rtlCol="0">
            <a:spAutoFit/>
          </a:bodyPr>
          <a:lstStyle/>
          <a:p>
            <a:pPr algn="ctr"/>
            <a:r>
              <a:rPr lang="pt-BR" sz="1000" b="1" dirty="0"/>
              <a:t>Objetivo</a:t>
            </a:r>
          </a:p>
          <a:p>
            <a:pPr algn="just"/>
            <a:r>
              <a:rPr lang="pt-BR" sz="800" dirty="0">
                <a:solidFill>
                  <a:srgbClr val="333333"/>
                </a:solidFill>
                <a:effectLst/>
                <a:latin typeface="+mn-lt"/>
                <a:ea typeface="Calibri" panose="020F0502020204030204" pitchFamily="34" charset="0"/>
              </a:rPr>
              <a:t>Refletir sobre o estresse ocupacional de profissionais da enfermagem durante a pandemia da COVID-19. </a:t>
            </a:r>
            <a:endParaRPr lang="pt-BR" sz="800" dirty="0">
              <a:latin typeface="+mn-lt"/>
            </a:endParaRPr>
          </a:p>
        </p:txBody>
      </p:sp>
      <p:sp>
        <p:nvSpPr>
          <p:cNvPr id="9" name="CaixaDeTexto 8">
            <a:extLst>
              <a:ext uri="{FF2B5EF4-FFF2-40B4-BE49-F238E27FC236}">
                <a16:creationId xmlns:a16="http://schemas.microsoft.com/office/drawing/2014/main" id="{7A008A1A-920C-A7C1-774B-54DF84C41939}"/>
              </a:ext>
            </a:extLst>
          </p:cNvPr>
          <p:cNvSpPr txBox="1"/>
          <p:nvPr/>
        </p:nvSpPr>
        <p:spPr>
          <a:xfrm>
            <a:off x="127206" y="4522767"/>
            <a:ext cx="2239191" cy="861774"/>
          </a:xfrm>
          <a:prstGeom prst="rect">
            <a:avLst/>
          </a:prstGeom>
          <a:noFill/>
        </p:spPr>
        <p:txBody>
          <a:bodyPr wrap="square" rtlCol="0">
            <a:spAutoFit/>
          </a:bodyPr>
          <a:lstStyle/>
          <a:p>
            <a:pPr algn="ctr"/>
            <a:r>
              <a:rPr lang="pt-BR" sz="1000" b="1" dirty="0">
                <a:latin typeface="+mn-lt"/>
              </a:rPr>
              <a:t>Metodologia</a:t>
            </a:r>
          </a:p>
          <a:p>
            <a:pPr algn="just"/>
            <a:r>
              <a:rPr lang="pt-BR" sz="800" dirty="0">
                <a:solidFill>
                  <a:srgbClr val="333333"/>
                </a:solidFill>
                <a:effectLst/>
                <a:latin typeface="+mn-lt"/>
                <a:ea typeface="Calibri" panose="020F0502020204030204" pitchFamily="34" charset="0"/>
              </a:rPr>
              <a:t>Utilizou-se como método a análise crítica, abrangendo problematização do tema, leitura interpretativa de bibliografia relacionada e construção própria e conceitualmente fundamentada do assunto. </a:t>
            </a:r>
            <a:endParaRPr lang="pt-BR" sz="800" dirty="0">
              <a:latin typeface="+mn-lt"/>
            </a:endParaRPr>
          </a:p>
        </p:txBody>
      </p:sp>
      <p:sp>
        <p:nvSpPr>
          <p:cNvPr id="10" name="CaixaDeTexto 9">
            <a:extLst>
              <a:ext uri="{FF2B5EF4-FFF2-40B4-BE49-F238E27FC236}">
                <a16:creationId xmlns:a16="http://schemas.microsoft.com/office/drawing/2014/main" id="{F842D12E-8284-93AF-DDB6-C4BE24ABD894}"/>
              </a:ext>
            </a:extLst>
          </p:cNvPr>
          <p:cNvSpPr txBox="1"/>
          <p:nvPr/>
        </p:nvSpPr>
        <p:spPr>
          <a:xfrm>
            <a:off x="2453174" y="1616591"/>
            <a:ext cx="2541247" cy="3816429"/>
          </a:xfrm>
          <a:prstGeom prst="rect">
            <a:avLst/>
          </a:prstGeom>
          <a:noFill/>
        </p:spPr>
        <p:txBody>
          <a:bodyPr wrap="square" rtlCol="0">
            <a:spAutoFit/>
          </a:bodyPr>
          <a:lstStyle/>
          <a:p>
            <a:pPr algn="ctr"/>
            <a:r>
              <a:rPr lang="pt-BR" sz="1000" b="1" dirty="0">
                <a:latin typeface="+mj-lt"/>
              </a:rPr>
              <a:t>Resultados</a:t>
            </a:r>
          </a:p>
          <a:p>
            <a:pPr algn="just"/>
            <a:r>
              <a:rPr lang="pt-BR" sz="800" dirty="0">
                <a:solidFill>
                  <a:srgbClr val="333333"/>
                </a:solidFill>
                <a:effectLst/>
                <a:latin typeface="+mn-lt"/>
                <a:ea typeface="Calibri" panose="020F0502020204030204" pitchFamily="34" charset="0"/>
              </a:rPr>
              <a:t>O conceito de estresse tem sido amplamente difundido na atualidade, geralmente associado a desgaste físico e emocional, inúmeras são as pesquisas desenvolvidas para compreender consequências do estresse nas organizações e sua influência no adoecimento do trabalhador². O estresse tem elevado impacto nos sistemas de saúde, comprometendo tanto os trabalhadores quanto a qualidade da assistência, sujeitando os pacientes ao risco de incidentes. Os profissionais de saúde constituem um grupo de risco para a COVID-19 por estarem expostos diretamente aos pacientes infectados, com risco de se infectar, adoecer e morrer, assim como inadvertidamente infectar outras pessoas. Além disso, estes profissionais estão submetidos a enorme estresse por sobrecarga e fadiga; exposição a mortes em larga escala, como também por atender pacientes em condições de trabalho frequentemente inadequadas, seja por problemas de recursos materiais como EPIs como também por recursos humanos, devido aos profissionais que precisaram se ausentar por apresentar fatores de risco ou por terem adoecido³. Somado aos estresses vivenciados diariamente pelas equipes de saúde, a pandemia da Covid-19 veio apresentando outros fatores que potencializaram esse cenário. Fatores exclusivos da doença e outros das políticas públicas de enfrentamento do agravo⁴. </a:t>
            </a:r>
            <a:endParaRPr lang="pt-BR" sz="800" dirty="0">
              <a:latin typeface="+mn-lt"/>
            </a:endParaRPr>
          </a:p>
        </p:txBody>
      </p:sp>
      <p:sp>
        <p:nvSpPr>
          <p:cNvPr id="11" name="CaixaDeTexto 10">
            <a:extLst>
              <a:ext uri="{FF2B5EF4-FFF2-40B4-BE49-F238E27FC236}">
                <a16:creationId xmlns:a16="http://schemas.microsoft.com/office/drawing/2014/main" id="{CA0ED9C8-31D6-1CB1-145B-4912A20044F7}"/>
              </a:ext>
            </a:extLst>
          </p:cNvPr>
          <p:cNvSpPr txBox="1"/>
          <p:nvPr/>
        </p:nvSpPr>
        <p:spPr>
          <a:xfrm>
            <a:off x="68351" y="5326377"/>
            <a:ext cx="2443679" cy="2092881"/>
          </a:xfrm>
          <a:prstGeom prst="rect">
            <a:avLst/>
          </a:prstGeom>
          <a:noFill/>
        </p:spPr>
        <p:txBody>
          <a:bodyPr wrap="square" rtlCol="0">
            <a:spAutoFit/>
          </a:bodyPr>
          <a:lstStyle/>
          <a:p>
            <a:pPr algn="ctr"/>
            <a:r>
              <a:rPr lang="pt-BR" sz="1000" b="1" dirty="0">
                <a:latin typeface="+mj-lt"/>
              </a:rPr>
              <a:t>Considerações Finais</a:t>
            </a:r>
          </a:p>
          <a:p>
            <a:pPr algn="just"/>
            <a:r>
              <a:rPr lang="pt-BR" sz="800" dirty="0">
                <a:solidFill>
                  <a:srgbClr val="333333"/>
                </a:solidFill>
                <a:effectLst/>
                <a:latin typeface="+mn-lt"/>
                <a:ea typeface="Calibri" panose="020F0502020204030204" pitchFamily="34" charset="0"/>
              </a:rPr>
              <a:t>Devido ao papel estratégico que desempenham no enfrentamento à pandemia da COVID-19 e tendo em vista a exposição a que são submetidos, os profissionais de saúde configuram um grupo cujo bem-estar físico e mental deve ser priorizado, visando garantir qualidade à assistência, e consequentemente reduzindo as vulnerabilidades do sistema de saúde. A identificação e análise dos fatores geradores de estresse e das formas de enfrentamento empregadas pelos profissionais de saúde possibilitam a intervenção de maneira eficaz, minimizando os efeitos nocivos e possibilitando a modificação do cenário gerador de estresse. </a:t>
            </a:r>
            <a:endParaRPr lang="pt-BR" sz="800" dirty="0">
              <a:latin typeface="+mn-lt"/>
            </a:endParaRPr>
          </a:p>
        </p:txBody>
      </p:sp>
      <p:sp>
        <p:nvSpPr>
          <p:cNvPr id="12" name="CaixaDeTexto 11">
            <a:extLst>
              <a:ext uri="{FF2B5EF4-FFF2-40B4-BE49-F238E27FC236}">
                <a16:creationId xmlns:a16="http://schemas.microsoft.com/office/drawing/2014/main" id="{9999179F-29B1-3D3F-D33E-E9A335B2AE9B}"/>
              </a:ext>
            </a:extLst>
          </p:cNvPr>
          <p:cNvSpPr txBox="1"/>
          <p:nvPr/>
        </p:nvSpPr>
        <p:spPr>
          <a:xfrm>
            <a:off x="2531385" y="5423669"/>
            <a:ext cx="2463035" cy="1354217"/>
          </a:xfrm>
          <a:prstGeom prst="rect">
            <a:avLst/>
          </a:prstGeom>
          <a:noFill/>
        </p:spPr>
        <p:txBody>
          <a:bodyPr wrap="square" rtlCol="0">
            <a:spAutoFit/>
          </a:bodyPr>
          <a:lstStyle/>
          <a:p>
            <a:pPr algn="ctr"/>
            <a:r>
              <a:rPr lang="pt-BR" sz="1000" b="1" dirty="0">
                <a:latin typeface="+mj-lt"/>
              </a:rPr>
              <a:t>Implicações para o Campo da Saúde e Enfermagem</a:t>
            </a:r>
          </a:p>
          <a:p>
            <a:pPr algn="just"/>
            <a:r>
              <a:rPr lang="pt-BR" sz="800" dirty="0">
                <a:solidFill>
                  <a:srgbClr val="333333"/>
                </a:solidFill>
                <a:effectLst/>
                <a:latin typeface="+mn-lt"/>
                <a:ea typeface="Calibri" panose="020F0502020204030204" pitchFamily="34" charset="0"/>
              </a:rPr>
              <a:t>O presente estudo apresenta implicações para o campo da enfermagem uma vez que reconhece o estresse como uma das principais causas de adoecimento dos profissionais de saúde e compreende que o bem-estar profissional interfere na qualidade da assistência prestada.</a:t>
            </a:r>
            <a:endParaRPr lang="pt-BR" sz="800" dirty="0">
              <a:latin typeface="+mn-lt"/>
            </a:endParaRPr>
          </a:p>
          <a:p>
            <a:endParaRPr lang="pt-BR" dirty="0"/>
          </a:p>
        </p:txBody>
      </p:sp>
      <p:sp>
        <p:nvSpPr>
          <p:cNvPr id="19" name="Rectangle 6">
            <a:extLst>
              <a:ext uri="{FF2B5EF4-FFF2-40B4-BE49-F238E27FC236}">
                <a16:creationId xmlns:a16="http://schemas.microsoft.com/office/drawing/2014/main" id="{5FD324D0-6D12-048A-0462-9AA742CF1C2C}"/>
              </a:ext>
            </a:extLst>
          </p:cNvPr>
          <p:cNvSpPr>
            <a:spLocks noChangeArrowheads="1"/>
          </p:cNvSpPr>
          <p:nvPr/>
        </p:nvSpPr>
        <p:spPr bwMode="auto">
          <a:xfrm>
            <a:off x="107062" y="7451990"/>
            <a:ext cx="3597835"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buClrTx/>
            </a:pPr>
            <a:r>
              <a:rPr lang="pt-BR" sz="600" b="1" dirty="0">
                <a:latin typeface="+mj-lt"/>
              </a:rPr>
              <a:t>Referencia Bibliográfica</a:t>
            </a:r>
            <a:endParaRPr kumimoji="0" lang="pt-BR" altLang="pt-BR" sz="600" b="1" i="0" u="none" strike="noStrike" cap="none" normalizeH="0" baseline="0" dirty="0">
              <a:ln>
                <a:noFill/>
              </a:ln>
              <a:solidFill>
                <a:srgbClr val="333333"/>
              </a:solidFill>
              <a:effectLst/>
              <a:latin typeface="+mj-lt"/>
              <a:ea typeface="Calibri" panose="020F0502020204030204" pitchFamily="34" charset="0"/>
              <a:cs typeface="Times New Roman" panose="02020603050405020304" pitchFamily="18" charset="0"/>
            </a:endParaRPr>
          </a:p>
          <a:p>
            <a:pPr marL="228600" marR="0" lvl="0" indent="-228600" algn="just" defTabSz="914400" rtl="0" eaLnBrk="0" fontAlgn="base" latinLnBrk="0" hangingPunct="0">
              <a:lnSpc>
                <a:spcPct val="100000"/>
              </a:lnSpc>
              <a:spcBef>
                <a:spcPct val="0"/>
              </a:spcBef>
              <a:spcAft>
                <a:spcPct val="0"/>
              </a:spcAft>
              <a:buClrTx/>
              <a:buSzTx/>
              <a:buFontTx/>
              <a:buAutoNum type="arabicPeriod"/>
              <a:tabLst/>
            </a:pPr>
            <a:r>
              <a:rPr kumimoji="0" lang="pt-BR" altLang="pt-BR" sz="400" b="0" i="0" u="none" strike="noStrike" cap="none" normalizeH="0" baseline="0" dirty="0">
                <a:ln>
                  <a:noFill/>
                </a:ln>
                <a:solidFill>
                  <a:srgbClr val="333333"/>
                </a:solidFill>
                <a:effectLst/>
                <a:latin typeface="+mn-lt"/>
                <a:ea typeface="Calibri" panose="020F0502020204030204" pitchFamily="34" charset="0"/>
                <a:cs typeface="Times New Roman" panose="02020603050405020304" pitchFamily="18" charset="0"/>
              </a:rPr>
              <a:t>ORGANIZAÇÃO PAN AMERICANA DA SAÚDE, OPAS. Organização Mundial da Saúde. OMS afirma que COVID-19 é agora caracterizada como pandemia. 2020. Disponível em: &lt;&lt;</a:t>
            </a:r>
            <a:r>
              <a:rPr kumimoji="0" lang="pt-BR" altLang="pt-BR" sz="400" b="0" i="0" u="sng" strike="noStrike" cap="none" normalizeH="0" baseline="0" dirty="0">
                <a:ln>
                  <a:noFill/>
                </a:ln>
                <a:solidFill>
                  <a:srgbClr val="1155CC"/>
                </a:solidFill>
                <a:effectLst/>
                <a:latin typeface="+mn-lt"/>
                <a:ea typeface="Calibri" panose="020F0502020204030204" pitchFamily="34" charset="0"/>
                <a:cs typeface="Times New Roman" panose="02020603050405020304" pitchFamily="18" charset="0"/>
                <a:hlinkClick r:id="rId5"/>
              </a:rPr>
              <a:t>https://www.paho.org/</a:t>
            </a:r>
            <a:r>
              <a:rPr kumimoji="0" lang="pt-BR" altLang="pt-BR" sz="400" b="0" i="0" u="sng" strike="noStrike" cap="none" normalizeH="0" baseline="0" dirty="0" err="1">
                <a:ln>
                  <a:noFill/>
                </a:ln>
                <a:solidFill>
                  <a:srgbClr val="1155CC"/>
                </a:solidFill>
                <a:effectLst/>
                <a:latin typeface="+mn-lt"/>
                <a:ea typeface="Calibri" panose="020F0502020204030204" pitchFamily="34" charset="0"/>
                <a:cs typeface="Times New Roman" panose="02020603050405020304" pitchFamily="18" charset="0"/>
                <a:hlinkClick r:id="rId5"/>
              </a:rPr>
              <a:t>bra</a:t>
            </a:r>
            <a:r>
              <a:rPr kumimoji="0" lang="pt-BR" altLang="pt-BR" sz="400" b="0" i="0" u="sng" strike="noStrike" cap="none" normalizeH="0" baseline="0" dirty="0">
                <a:ln>
                  <a:noFill/>
                </a:ln>
                <a:solidFill>
                  <a:srgbClr val="1155CC"/>
                </a:solidFill>
                <a:effectLst/>
                <a:latin typeface="+mn-lt"/>
                <a:ea typeface="Calibri" panose="020F0502020204030204" pitchFamily="34" charset="0"/>
                <a:cs typeface="Times New Roman" panose="02020603050405020304" pitchFamily="18" charset="0"/>
                <a:hlinkClick r:id="rId5"/>
              </a:rPr>
              <a:t>/</a:t>
            </a:r>
            <a:r>
              <a:rPr kumimoji="0" lang="pt-BR" altLang="pt-BR" sz="400" b="0" i="0" u="sng" strike="noStrike" cap="none" normalizeH="0" baseline="0" dirty="0" err="1">
                <a:ln>
                  <a:noFill/>
                </a:ln>
                <a:solidFill>
                  <a:srgbClr val="1155CC"/>
                </a:solidFill>
                <a:effectLst/>
                <a:latin typeface="+mn-lt"/>
                <a:ea typeface="Calibri" panose="020F0502020204030204" pitchFamily="34" charset="0"/>
                <a:cs typeface="Times New Roman" panose="02020603050405020304" pitchFamily="18" charset="0"/>
                <a:hlinkClick r:id="rId5"/>
              </a:rPr>
              <a:t>index.php?option</a:t>
            </a:r>
            <a:r>
              <a:rPr kumimoji="0" lang="pt-BR" altLang="pt-BR" sz="400" b="0" i="0" u="sng" strike="noStrike" cap="none" normalizeH="0" baseline="0" dirty="0">
                <a:ln>
                  <a:noFill/>
                </a:ln>
                <a:solidFill>
                  <a:srgbClr val="1155CC"/>
                </a:solidFill>
                <a:effectLst/>
                <a:latin typeface="+mn-lt"/>
                <a:ea typeface="Calibri" panose="020F0502020204030204" pitchFamily="34" charset="0"/>
                <a:cs typeface="Times New Roman" panose="02020603050405020304" pitchFamily="18" charset="0"/>
                <a:hlinkClick r:id="rId5"/>
              </a:rPr>
              <a:t>=</a:t>
            </a:r>
            <a:r>
              <a:rPr kumimoji="0" lang="pt-BR" altLang="pt-BR" sz="400" b="0" i="0" u="sng" strike="noStrike" cap="none" normalizeH="0" baseline="0" dirty="0" err="1">
                <a:ln>
                  <a:noFill/>
                </a:ln>
                <a:solidFill>
                  <a:srgbClr val="1155CC"/>
                </a:solidFill>
                <a:effectLst/>
                <a:latin typeface="+mn-lt"/>
                <a:ea typeface="Calibri" panose="020F0502020204030204" pitchFamily="34" charset="0"/>
                <a:cs typeface="Times New Roman" panose="02020603050405020304" pitchFamily="18" charset="0"/>
                <a:hlinkClick r:id="rId5"/>
              </a:rPr>
              <a:t>com_content&amp;view</a:t>
            </a:r>
            <a:r>
              <a:rPr kumimoji="0" lang="pt-BR" altLang="pt-BR" sz="400" b="0" i="0" u="sng" strike="noStrike" cap="none" normalizeH="0" baseline="0" dirty="0">
                <a:ln>
                  <a:noFill/>
                </a:ln>
                <a:solidFill>
                  <a:srgbClr val="1155CC"/>
                </a:solidFill>
                <a:effectLst/>
                <a:latin typeface="+mn-lt"/>
                <a:ea typeface="Calibri" panose="020F0502020204030204" pitchFamily="34" charset="0"/>
                <a:cs typeface="Times New Roman" panose="02020603050405020304" pitchFamily="18" charset="0"/>
                <a:hlinkClick r:id="rId5"/>
              </a:rPr>
              <a:t>=</a:t>
            </a:r>
            <a:r>
              <a:rPr kumimoji="0" lang="pt-BR" altLang="pt-BR" sz="400" b="0" i="0" u="sng" strike="noStrike" cap="none" normalizeH="0" baseline="0" dirty="0" err="1">
                <a:ln>
                  <a:noFill/>
                </a:ln>
                <a:solidFill>
                  <a:srgbClr val="1155CC"/>
                </a:solidFill>
                <a:effectLst/>
                <a:latin typeface="+mn-lt"/>
                <a:ea typeface="Calibri" panose="020F0502020204030204" pitchFamily="34" charset="0"/>
                <a:cs typeface="Times New Roman" panose="02020603050405020304" pitchFamily="18" charset="0"/>
                <a:hlinkClick r:id="rId5"/>
              </a:rPr>
              <a:t>article&amp;id</a:t>
            </a:r>
            <a:r>
              <a:rPr kumimoji="0" lang="pt-BR" altLang="pt-BR" sz="400" b="0" i="0" u="sng" strike="noStrike" cap="none" normalizeH="0" baseline="0" dirty="0">
                <a:ln>
                  <a:noFill/>
                </a:ln>
                <a:solidFill>
                  <a:srgbClr val="1155CC"/>
                </a:solidFill>
                <a:effectLst/>
                <a:latin typeface="+mn-lt"/>
                <a:ea typeface="Calibri" panose="020F0502020204030204" pitchFamily="34" charset="0"/>
                <a:cs typeface="Times New Roman" panose="02020603050405020304" pitchFamily="18" charset="0"/>
                <a:hlinkClick r:id="rId5"/>
              </a:rPr>
              <a:t>=6120:oms-afirma-que-covid-19-e-agora-caracterizada-como-pandemia&amp;Itemid=812</a:t>
            </a:r>
            <a:r>
              <a:rPr kumimoji="0" lang="pt-BR" altLang="pt-BR" sz="400" b="0" i="0" u="none" strike="noStrike" cap="none" normalizeH="0" baseline="0" dirty="0">
                <a:ln>
                  <a:noFill/>
                </a:ln>
                <a:solidFill>
                  <a:srgbClr val="333333"/>
                </a:solidFill>
                <a:effectLst/>
                <a:latin typeface="+mn-lt"/>
                <a:ea typeface="Calibri" panose="020F0502020204030204" pitchFamily="34" charset="0"/>
                <a:cs typeface="Times New Roman" panose="02020603050405020304" pitchFamily="18" charset="0"/>
              </a:rPr>
              <a:t>&gt;&gt;. Acesso em: 06/09/2022. </a:t>
            </a:r>
          </a:p>
          <a:p>
            <a:pPr marL="228600" marR="0" lvl="0" indent="-228600" algn="just" defTabSz="914400" rtl="0" eaLnBrk="0" fontAlgn="base" latinLnBrk="0" hangingPunct="0">
              <a:lnSpc>
                <a:spcPct val="100000"/>
              </a:lnSpc>
              <a:spcBef>
                <a:spcPct val="0"/>
              </a:spcBef>
              <a:spcAft>
                <a:spcPct val="0"/>
              </a:spcAft>
              <a:buClrTx/>
              <a:buSzTx/>
              <a:buFontTx/>
              <a:buAutoNum type="arabicPeriod"/>
              <a:tabLst/>
            </a:pPr>
            <a:r>
              <a:rPr lang="pt-BR" sz="400" dirty="0">
                <a:solidFill>
                  <a:srgbClr val="333333"/>
                </a:solidFill>
                <a:effectLst/>
                <a:latin typeface="+mn-lt"/>
                <a:ea typeface="Calibri" panose="020F0502020204030204" pitchFamily="34" charset="0"/>
              </a:rPr>
              <a:t>SCHMIDT, Denise Rodrigues Costa. Modelo Demanda-Controle e estresse ocupacional entre profissionais de enfermagem: revisão integrativa. Rev. bras. </a:t>
            </a:r>
            <a:r>
              <a:rPr lang="pt-BR" sz="400" dirty="0" err="1">
                <a:solidFill>
                  <a:srgbClr val="333333"/>
                </a:solidFill>
                <a:effectLst/>
                <a:latin typeface="+mn-lt"/>
                <a:ea typeface="Calibri" panose="020F0502020204030204" pitchFamily="34" charset="0"/>
              </a:rPr>
              <a:t>enferm</a:t>
            </a:r>
            <a:r>
              <a:rPr lang="pt-BR" sz="400" dirty="0">
                <a:solidFill>
                  <a:srgbClr val="333333"/>
                </a:solidFill>
                <a:effectLst/>
                <a:latin typeface="+mn-lt"/>
                <a:ea typeface="Calibri" panose="020F0502020204030204" pitchFamily="34" charset="0"/>
              </a:rPr>
              <a:t>., Brasília, v.66, n.5, p. 779-788, </a:t>
            </a:r>
            <a:r>
              <a:rPr lang="pt-BR" sz="400" dirty="0" err="1">
                <a:solidFill>
                  <a:srgbClr val="333333"/>
                </a:solidFill>
                <a:effectLst/>
                <a:latin typeface="+mn-lt"/>
                <a:ea typeface="Calibri" panose="020F0502020204030204" pitchFamily="34" charset="0"/>
              </a:rPr>
              <a:t>Oct</a:t>
            </a:r>
            <a:r>
              <a:rPr lang="pt-BR" sz="400" dirty="0">
                <a:solidFill>
                  <a:srgbClr val="333333"/>
                </a:solidFill>
                <a:effectLst/>
                <a:latin typeface="+mn-lt"/>
                <a:ea typeface="Calibri" panose="020F0502020204030204" pitchFamily="34" charset="0"/>
              </a:rPr>
              <a:t>. 2013.</a:t>
            </a:r>
          </a:p>
          <a:p>
            <a:pPr marL="228600" marR="0" lvl="0" indent="-228600" algn="just" defTabSz="914400" rtl="0" eaLnBrk="0" fontAlgn="base" latinLnBrk="0" hangingPunct="0">
              <a:lnSpc>
                <a:spcPct val="100000"/>
              </a:lnSpc>
              <a:spcBef>
                <a:spcPct val="0"/>
              </a:spcBef>
              <a:spcAft>
                <a:spcPct val="0"/>
              </a:spcAft>
              <a:buClrTx/>
              <a:buSzTx/>
              <a:buFontTx/>
              <a:buAutoNum type="arabicPeriod"/>
              <a:tabLst/>
            </a:pPr>
            <a:r>
              <a:rPr lang="pt-BR" sz="400" dirty="0">
                <a:solidFill>
                  <a:srgbClr val="333333"/>
                </a:solidFill>
                <a:effectLst/>
                <a:latin typeface="+mn-lt"/>
                <a:ea typeface="Calibri" panose="020F0502020204030204" pitchFamily="34" charset="0"/>
              </a:rPr>
              <a:t>SCHMIDT, Beatriz, CREPALDI, Maria Aparecida, BOLZE, Simone Dill Azeredo, NEIVA-SILVA, Lucas, &amp; DEMENECH, Lauro Miranda. Saúde mental e intervenções psicológicas diante da pandemia do novo coronavírus (COVID-19). Estudos de Psicologia Campinas, 37, 2020.  </a:t>
            </a:r>
          </a:p>
          <a:p>
            <a:pPr marL="228600" marR="0" lvl="0" indent="-228600" algn="just" defTabSz="914400" rtl="0" eaLnBrk="0" fontAlgn="base" latinLnBrk="0" hangingPunct="0">
              <a:lnSpc>
                <a:spcPct val="100000"/>
              </a:lnSpc>
              <a:spcBef>
                <a:spcPct val="0"/>
              </a:spcBef>
              <a:spcAft>
                <a:spcPct val="0"/>
              </a:spcAft>
              <a:buClrTx/>
              <a:buSzTx/>
              <a:buFontTx/>
              <a:buAutoNum type="arabicPeriod"/>
              <a:tabLst/>
            </a:pPr>
            <a:r>
              <a:rPr lang="pt-BR" sz="400" dirty="0">
                <a:solidFill>
                  <a:srgbClr val="333333"/>
                </a:solidFill>
                <a:effectLst/>
                <a:latin typeface="+mn-lt"/>
                <a:ea typeface="Calibri" panose="020F0502020204030204" pitchFamily="34" charset="0"/>
              </a:rPr>
              <a:t>MORAES, Rodrigo </a:t>
            </a:r>
            <a:r>
              <a:rPr lang="pt-BR" sz="400" dirty="0" err="1">
                <a:solidFill>
                  <a:srgbClr val="333333"/>
                </a:solidFill>
                <a:effectLst/>
                <a:latin typeface="+mn-lt"/>
                <a:ea typeface="Calibri" panose="020F0502020204030204" pitchFamily="34" charset="0"/>
              </a:rPr>
              <a:t>Fracalossi</a:t>
            </a:r>
            <a:r>
              <a:rPr lang="pt-BR" sz="400" dirty="0">
                <a:solidFill>
                  <a:srgbClr val="333333"/>
                </a:solidFill>
                <a:effectLst/>
                <a:latin typeface="+mn-lt"/>
                <a:ea typeface="Calibri" panose="020F0502020204030204" pitchFamily="34" charset="0"/>
              </a:rPr>
              <a:t> de. Prevenindo Conflitos Sociais Violentos em Tempos de Pandemia: garantia da renda, manutenção da saúde mental e comunicação efetiva. Boletim de Análise Político-Institucional | n. 22 | abr. 2020.</a:t>
            </a:r>
            <a:endParaRPr kumimoji="0" lang="pt-BR" altLang="pt-BR" sz="400" b="0" i="0" u="none" strike="noStrike" cap="none" normalizeH="0" baseline="0" dirty="0">
              <a:ln>
                <a:noFill/>
              </a:ln>
              <a:solidFill>
                <a:schemeClr val="tx1"/>
              </a:solidFill>
              <a:effectLst/>
              <a:latin typeface="+mn-lt"/>
            </a:endParaRPr>
          </a:p>
        </p:txBody>
      </p:sp>
      <p:sp>
        <p:nvSpPr>
          <p:cNvPr id="20" name="CaixaDeTexto 19">
            <a:extLst>
              <a:ext uri="{FF2B5EF4-FFF2-40B4-BE49-F238E27FC236}">
                <a16:creationId xmlns:a16="http://schemas.microsoft.com/office/drawing/2014/main" id="{64BA1319-C9CF-0260-F26B-F7F84D1181B0}"/>
              </a:ext>
            </a:extLst>
          </p:cNvPr>
          <p:cNvSpPr txBox="1"/>
          <p:nvPr/>
        </p:nvSpPr>
        <p:spPr>
          <a:xfrm>
            <a:off x="2571750" y="6544232"/>
            <a:ext cx="2443679" cy="800219"/>
          </a:xfrm>
          <a:prstGeom prst="rect">
            <a:avLst/>
          </a:prstGeom>
          <a:noFill/>
        </p:spPr>
        <p:txBody>
          <a:bodyPr wrap="square" rtlCol="0">
            <a:spAutoFit/>
          </a:bodyPr>
          <a:lstStyle/>
          <a:p>
            <a:pPr algn="ctr"/>
            <a:r>
              <a:rPr lang="pt-BR" sz="1000" b="1" dirty="0"/>
              <a:t>Palavras Chaves</a:t>
            </a:r>
          </a:p>
          <a:p>
            <a:r>
              <a:rPr lang="pt-BR" sz="800" dirty="0"/>
              <a:t>Estresse Ocupacional, Enfermagem, COVID 19</a:t>
            </a:r>
          </a:p>
          <a:p>
            <a:endParaRPr lang="pt-BR" dirty="0"/>
          </a:p>
          <a:p>
            <a:endParaRPr lang="pt-B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765</Words>
  <Application>Microsoft Office PowerPoint</Application>
  <PresentationFormat>Personalizar</PresentationFormat>
  <Paragraphs>21</Paragraphs>
  <Slides>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Calibri</vt:lpstr>
      <vt:lpstr>Helvetica</vt:lpstr>
      <vt:lpstr>Simple Light</vt:lpstr>
      <vt:lpstr>ESTRESSE OCUPACIONAL DA EQUIPE DE ENFERMAGEM NO ATENDIMENTO À COVID-19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cp:lastModifiedBy>Paula Rita Brito</cp:lastModifiedBy>
  <cp:revision>2</cp:revision>
  <dcterms:modified xsi:type="dcterms:W3CDTF">2022-10-25T22:30:16Z</dcterms:modified>
</cp:coreProperties>
</file>