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5715000" cy="9144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979"/>
    <a:srgbClr val="FDA000"/>
    <a:srgbClr val="005B29"/>
    <a:srgbClr val="BE7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p:scale>
          <a:sx n="120" d="100"/>
          <a:sy n="120"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496484"/>
            <a:ext cx="4857750" cy="3183467"/>
          </a:xfrm>
        </p:spPr>
        <p:txBody>
          <a:bodyPr anchor="b"/>
          <a:lstStyle>
            <a:lvl1pPr algn="ctr">
              <a:defRPr sz="3750"/>
            </a:lvl1pPr>
          </a:lstStyle>
          <a:p>
            <a:r>
              <a:rPr lang="pt-BR"/>
              <a:t>Clique para editar o título Mestre</a:t>
            </a:r>
            <a:endParaRPr lang="en-US" dirty="0"/>
          </a:p>
        </p:txBody>
      </p:sp>
      <p:sp>
        <p:nvSpPr>
          <p:cNvPr id="3" name="Subtitle 2"/>
          <p:cNvSpPr>
            <a:spLocks noGrp="1"/>
          </p:cNvSpPr>
          <p:nvPr>
            <p:ph type="subTitle" idx="1"/>
          </p:nvPr>
        </p:nvSpPr>
        <p:spPr>
          <a:xfrm>
            <a:off x="714375" y="4802717"/>
            <a:ext cx="4286250" cy="2207683"/>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22/11/2021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56409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22/11/2021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4408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89797" y="486834"/>
            <a:ext cx="1232297" cy="774911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92907" y="486834"/>
            <a:ext cx="3625453" cy="77491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22/11/2021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19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9DAFCAA-A1C5-4761-8610-0342F273FAEB}" type="datetimeFigureOut">
              <a:rPr lang="pt-BR" smtClean="0"/>
              <a:t>22/11/2021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941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9930" y="2279653"/>
            <a:ext cx="4929188" cy="3803649"/>
          </a:xfrm>
        </p:spPr>
        <p:txBody>
          <a:bodyPr anchor="b"/>
          <a:lstStyle>
            <a:lvl1pPr>
              <a:defRPr sz="3750"/>
            </a:lvl1pPr>
          </a:lstStyle>
          <a:p>
            <a:r>
              <a:rPr lang="pt-BR"/>
              <a:t>Clique para editar o título Mestre</a:t>
            </a:r>
            <a:endParaRPr lang="en-US" dirty="0"/>
          </a:p>
        </p:txBody>
      </p:sp>
      <p:sp>
        <p:nvSpPr>
          <p:cNvPr id="3" name="Text Placeholder 2"/>
          <p:cNvSpPr>
            <a:spLocks noGrp="1"/>
          </p:cNvSpPr>
          <p:nvPr>
            <p:ph type="body" idx="1"/>
          </p:nvPr>
        </p:nvSpPr>
        <p:spPr>
          <a:xfrm>
            <a:off x="389930" y="6119286"/>
            <a:ext cx="4929188" cy="2000249"/>
          </a:xfrm>
        </p:spPr>
        <p:txBody>
          <a:bodyPr/>
          <a:lstStyle>
            <a:lvl1pPr marL="0" indent="0">
              <a:buNone/>
              <a:defRPr sz="1500">
                <a:solidFill>
                  <a:schemeClr val="tx1"/>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9DAFCAA-A1C5-4761-8610-0342F273FAEB}" type="datetimeFigureOut">
              <a:rPr lang="pt-BR" smtClean="0"/>
              <a:t>22/11/2021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72717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92906"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893219" y="2434167"/>
            <a:ext cx="2428875" cy="5801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9DAFCAA-A1C5-4761-8610-0342F273FAEB}" type="datetimeFigureOut">
              <a:rPr lang="pt-BR" smtClean="0"/>
              <a:t>22/11/2021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79660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93650" y="486836"/>
            <a:ext cx="4929188" cy="17674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93651" y="2241551"/>
            <a:ext cx="2417713"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4" name="Content Placeholder 3"/>
          <p:cNvSpPr>
            <a:spLocks noGrp="1"/>
          </p:cNvSpPr>
          <p:nvPr>
            <p:ph sz="half" idx="2"/>
          </p:nvPr>
        </p:nvSpPr>
        <p:spPr>
          <a:xfrm>
            <a:off x="393651" y="3340100"/>
            <a:ext cx="2417713"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893219" y="2241551"/>
            <a:ext cx="2429619" cy="1098549"/>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pt-BR"/>
              <a:t>Editar estilos de texto Mestre</a:t>
            </a:r>
          </a:p>
        </p:txBody>
      </p:sp>
      <p:sp>
        <p:nvSpPr>
          <p:cNvPr id="6" name="Content Placeholder 5"/>
          <p:cNvSpPr>
            <a:spLocks noGrp="1"/>
          </p:cNvSpPr>
          <p:nvPr>
            <p:ph sz="quarter" idx="4"/>
          </p:nvPr>
        </p:nvSpPr>
        <p:spPr>
          <a:xfrm>
            <a:off x="2893219" y="3340100"/>
            <a:ext cx="2429619" cy="491278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9DAFCAA-A1C5-4761-8610-0342F273FAEB}" type="datetimeFigureOut">
              <a:rPr lang="pt-BR" smtClean="0"/>
              <a:t>22/11/2021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8928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9DAFCAA-A1C5-4761-8610-0342F273FAEB}" type="datetimeFigureOut">
              <a:rPr lang="pt-BR" smtClean="0"/>
              <a:t>22/11/2021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30167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AFCAA-A1C5-4761-8610-0342F273FAEB}" type="datetimeFigureOut">
              <a:rPr lang="pt-BR" smtClean="0"/>
              <a:t>22/11/2021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5736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2429619" y="1316569"/>
            <a:ext cx="2893219" cy="6498167"/>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22/11/2021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297531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93651" y="609600"/>
            <a:ext cx="1843236" cy="2133600"/>
          </a:xfrm>
        </p:spPr>
        <p:txBody>
          <a:bodyPr anchor="b"/>
          <a:lstStyle>
            <a:lvl1pPr>
              <a:defRPr sz="20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429619" y="1316569"/>
            <a:ext cx="2893219" cy="6498167"/>
          </a:xfrm>
        </p:spPr>
        <p:txBody>
          <a:bodyPr anchor="t"/>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r>
              <a:rPr lang="pt-BR"/>
              <a:t>Clique no ícone para adicionar uma imagem</a:t>
            </a:r>
            <a:endParaRPr lang="en-US" dirty="0"/>
          </a:p>
        </p:txBody>
      </p:sp>
      <p:sp>
        <p:nvSpPr>
          <p:cNvPr id="4" name="Text Placeholder 3"/>
          <p:cNvSpPr>
            <a:spLocks noGrp="1"/>
          </p:cNvSpPr>
          <p:nvPr>
            <p:ph type="body" sz="half" idx="2"/>
          </p:nvPr>
        </p:nvSpPr>
        <p:spPr>
          <a:xfrm>
            <a:off x="393651" y="2743200"/>
            <a:ext cx="1843236" cy="5082117"/>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pt-BR"/>
              <a:t>Editar estilos de texto Mestre</a:t>
            </a:r>
          </a:p>
        </p:txBody>
      </p:sp>
      <p:sp>
        <p:nvSpPr>
          <p:cNvPr id="5" name="Date Placeholder 4"/>
          <p:cNvSpPr>
            <a:spLocks noGrp="1"/>
          </p:cNvSpPr>
          <p:nvPr>
            <p:ph type="dt" sz="half" idx="10"/>
          </p:nvPr>
        </p:nvSpPr>
        <p:spPr/>
        <p:txBody>
          <a:bodyPr/>
          <a:lstStyle/>
          <a:p>
            <a:fld id="{29DAFCAA-A1C5-4761-8610-0342F273FAEB}" type="datetimeFigureOut">
              <a:rPr lang="pt-BR" smtClean="0"/>
              <a:t>22/11/2021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5EDCCD7-0EC1-4916-AA30-CE8A6E5FD4BB}" type="slidenum">
              <a:rPr lang="pt-BR" smtClean="0"/>
              <a:t>‹nº›</a:t>
            </a:fld>
            <a:endParaRPr lang="pt-BR"/>
          </a:p>
        </p:txBody>
      </p:sp>
    </p:spTree>
    <p:extLst>
      <p:ext uri="{BB962C8B-B14F-4D97-AF65-F5344CB8AC3E}">
        <p14:creationId xmlns:p14="http://schemas.microsoft.com/office/powerpoint/2010/main" val="13874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2906" y="486836"/>
            <a:ext cx="4929188" cy="1767417"/>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92906" y="2434167"/>
            <a:ext cx="4929188" cy="580178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92906" y="8475136"/>
            <a:ext cx="1285875" cy="486833"/>
          </a:xfrm>
          <a:prstGeom prst="rect">
            <a:avLst/>
          </a:prstGeom>
        </p:spPr>
        <p:txBody>
          <a:bodyPr vert="horz" lIns="91440" tIns="45720" rIns="91440" bIns="45720" rtlCol="0" anchor="ctr"/>
          <a:lstStyle>
            <a:lvl1pPr algn="l">
              <a:defRPr sz="750">
                <a:solidFill>
                  <a:schemeClr val="tx1">
                    <a:tint val="75000"/>
                  </a:schemeClr>
                </a:solidFill>
              </a:defRPr>
            </a:lvl1pPr>
          </a:lstStyle>
          <a:p>
            <a:fld id="{29DAFCAA-A1C5-4761-8610-0342F273FAEB}" type="datetimeFigureOut">
              <a:rPr lang="pt-BR" smtClean="0"/>
              <a:t>22/11/2021</a:t>
            </a:fld>
            <a:endParaRPr lang="pt-BR"/>
          </a:p>
        </p:txBody>
      </p:sp>
      <p:sp>
        <p:nvSpPr>
          <p:cNvPr id="5" name="Footer Placeholder 4"/>
          <p:cNvSpPr>
            <a:spLocks noGrp="1"/>
          </p:cNvSpPr>
          <p:nvPr>
            <p:ph type="ftr" sz="quarter" idx="3"/>
          </p:nvPr>
        </p:nvSpPr>
        <p:spPr>
          <a:xfrm>
            <a:off x="1893094" y="8475136"/>
            <a:ext cx="1928813" cy="486833"/>
          </a:xfrm>
          <a:prstGeom prst="rect">
            <a:avLst/>
          </a:prstGeom>
        </p:spPr>
        <p:txBody>
          <a:bodyPr vert="horz" lIns="91440" tIns="45720" rIns="91440" bIns="45720" rtlCol="0" anchor="ctr"/>
          <a:lstStyle>
            <a:lvl1pPr algn="ctr">
              <a:defRPr sz="7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036219" y="8475136"/>
            <a:ext cx="1285875" cy="486833"/>
          </a:xfrm>
          <a:prstGeom prst="rect">
            <a:avLst/>
          </a:prstGeom>
        </p:spPr>
        <p:txBody>
          <a:bodyPr vert="horz" lIns="91440" tIns="45720" rIns="91440" bIns="45720" rtlCol="0" anchor="ctr"/>
          <a:lstStyle>
            <a:lvl1pPr algn="r">
              <a:defRPr sz="750">
                <a:solidFill>
                  <a:schemeClr val="tx1">
                    <a:tint val="75000"/>
                  </a:schemeClr>
                </a:solidFill>
              </a:defRPr>
            </a:lvl1pPr>
          </a:lstStyle>
          <a:p>
            <a:fld id="{75EDCCD7-0EC1-4916-AA30-CE8A6E5FD4BB}" type="slidenum">
              <a:rPr lang="pt-BR" smtClean="0"/>
              <a:t>‹nº›</a:t>
            </a:fld>
            <a:endParaRPr lang="pt-BR"/>
          </a:p>
        </p:txBody>
      </p:sp>
    </p:spTree>
    <p:extLst>
      <p:ext uri="{BB962C8B-B14F-4D97-AF65-F5344CB8AC3E}">
        <p14:creationId xmlns:p14="http://schemas.microsoft.com/office/powerpoint/2010/main" val="270122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71500"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75" indent="-142875" algn="l" defTabSz="571500"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25" indent="-142875" algn="l" defTabSz="571500"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75" indent="-142875" algn="l" defTabSz="571500"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6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1D53284F-6ED6-4386-BD8D-A003EE80E2FA}"/>
              </a:ext>
            </a:extLst>
          </p:cNvPr>
          <p:cNvSpPr txBox="1"/>
          <p:nvPr/>
        </p:nvSpPr>
        <p:spPr>
          <a:xfrm>
            <a:off x="0" y="919304"/>
            <a:ext cx="5653918" cy="461665"/>
          </a:xfrm>
          <a:prstGeom prst="rect">
            <a:avLst/>
          </a:prstGeom>
          <a:noFill/>
        </p:spPr>
        <p:txBody>
          <a:bodyPr wrap="square" rtlCol="0">
            <a:spAutoFit/>
          </a:bodyPr>
          <a:lstStyle/>
          <a:p>
            <a:pPr algn="ctr"/>
            <a:r>
              <a:rPr lang="pt-BR" sz="1200" b="1" dirty="0">
                <a:latin typeface="Arial" panose="020B0604020202020204" pitchFamily="34" charset="0"/>
                <a:cs typeface="Arial" panose="020B0604020202020204" pitchFamily="34" charset="0"/>
              </a:rPr>
              <a:t>DESAFIOS DA PRECEPTORIA EM PROGRAMA DE RESIDÊNCIA MULTIPROFISSIONAL EM ENFERMAGEM</a:t>
            </a:r>
          </a:p>
        </p:txBody>
      </p:sp>
      <p:cxnSp>
        <p:nvCxnSpPr>
          <p:cNvPr id="5" name="Conector reto 4">
            <a:extLst>
              <a:ext uri="{FF2B5EF4-FFF2-40B4-BE49-F238E27FC236}">
                <a16:creationId xmlns:a16="http://schemas.microsoft.com/office/drawing/2014/main" id="{40E29535-45C9-4EEC-B607-410D1A9E7ED4}"/>
              </a:ext>
            </a:extLst>
          </p:cNvPr>
          <p:cNvCxnSpPr>
            <a:cxnSpLocks/>
          </p:cNvCxnSpPr>
          <p:nvPr/>
        </p:nvCxnSpPr>
        <p:spPr>
          <a:xfrm>
            <a:off x="208168" y="1496562"/>
            <a:ext cx="5284046" cy="0"/>
          </a:xfrm>
          <a:prstGeom prst="line">
            <a:avLst/>
          </a:prstGeom>
          <a:ln w="19050">
            <a:solidFill>
              <a:srgbClr val="FDA000"/>
            </a:solidFill>
          </a:ln>
        </p:spPr>
        <p:style>
          <a:lnRef idx="1">
            <a:schemeClr val="accent1"/>
          </a:lnRef>
          <a:fillRef idx="0">
            <a:schemeClr val="accent1"/>
          </a:fillRef>
          <a:effectRef idx="0">
            <a:schemeClr val="accent1"/>
          </a:effectRef>
          <a:fontRef idx="minor">
            <a:schemeClr val="tx1"/>
          </a:fontRef>
        </p:style>
      </p:cxnSp>
      <p:sp>
        <p:nvSpPr>
          <p:cNvPr id="6" name="CaixaDeTexto 5">
            <a:extLst>
              <a:ext uri="{FF2B5EF4-FFF2-40B4-BE49-F238E27FC236}">
                <a16:creationId xmlns:a16="http://schemas.microsoft.com/office/drawing/2014/main" id="{D60FF0D2-8FEC-4F1B-826E-6AB7FFE35977}"/>
              </a:ext>
            </a:extLst>
          </p:cNvPr>
          <p:cNvSpPr txBox="1"/>
          <p:nvPr/>
        </p:nvSpPr>
        <p:spPr>
          <a:xfrm>
            <a:off x="133595" y="1538695"/>
            <a:ext cx="5520323" cy="507831"/>
          </a:xfrm>
          <a:prstGeom prst="rect">
            <a:avLst/>
          </a:prstGeom>
          <a:noFill/>
        </p:spPr>
        <p:txBody>
          <a:bodyPr wrap="square" rtlCol="0">
            <a:spAutoFit/>
          </a:bodyPr>
          <a:lstStyle/>
          <a:p>
            <a:pPr algn="ctr"/>
            <a:r>
              <a:rPr lang="pt-BR" sz="900" b="1" dirty="0">
                <a:latin typeface="Arial" panose="020B0604020202020204" pitchFamily="34" charset="0"/>
                <a:cs typeface="Arial" panose="020B0604020202020204" pitchFamily="34" charset="0"/>
              </a:rPr>
              <a:t>Autores: </a:t>
            </a:r>
            <a:r>
              <a:rPr lang="pt-BR" sz="900" u="sng" dirty="0">
                <a:latin typeface="Arial" panose="020B0604020202020204" pitchFamily="34" charset="0"/>
                <a:cs typeface="Arial" panose="020B0604020202020204" pitchFamily="34" charset="0"/>
              </a:rPr>
              <a:t>Jéssica Guimarães Rodrigues de Roure¹</a:t>
            </a:r>
            <a:r>
              <a:rPr lang="pt-BR" sz="900" dirty="0">
                <a:latin typeface="Arial" panose="020B0604020202020204" pitchFamily="34" charset="0"/>
                <a:cs typeface="Arial" panose="020B0604020202020204" pitchFamily="34" charset="0"/>
              </a:rPr>
              <a:t>  </a:t>
            </a:r>
            <a:r>
              <a:rPr lang="pt-BR" sz="900" b="1" dirty="0">
                <a:latin typeface="Arial" panose="020B0604020202020204" pitchFamily="34" charset="0"/>
                <a:cs typeface="Arial" panose="020B0604020202020204" pitchFamily="34" charset="0"/>
              </a:rPr>
              <a:t>Orientador: </a:t>
            </a:r>
            <a:r>
              <a:rPr lang="pt-BR" sz="900" dirty="0">
                <a:latin typeface="Arial" panose="020B0604020202020204" pitchFamily="34" charset="0"/>
                <a:cs typeface="Arial" panose="020B0604020202020204" pitchFamily="34" charset="0"/>
              </a:rPr>
              <a:t>Jéssica Guimarães Rodrigues de Roure</a:t>
            </a:r>
          </a:p>
          <a:p>
            <a:pPr algn="ctr"/>
            <a:r>
              <a:rPr lang="pt-BR" sz="900" dirty="0">
                <a:latin typeface="Arial" panose="020B0604020202020204" pitchFamily="34" charset="0"/>
                <a:cs typeface="Arial" panose="020B0604020202020204" pitchFamily="34" charset="0"/>
              </a:rPr>
              <a:t>FEPECS - Fundação de Ensino e Pesquisa em Ciências de Saúde</a:t>
            </a:r>
          </a:p>
          <a:p>
            <a:pPr algn="ctr"/>
            <a:r>
              <a:rPr lang="pt-BR" sz="900" i="1" dirty="0">
                <a:latin typeface="Arial" panose="020B0604020202020204" pitchFamily="34" charset="0"/>
                <a:cs typeface="Arial" panose="020B0604020202020204" pitchFamily="34" charset="0"/>
              </a:rPr>
              <a:t>E-mail: jessicag.r@hotmail.com</a:t>
            </a:r>
          </a:p>
        </p:txBody>
      </p:sp>
      <p:cxnSp>
        <p:nvCxnSpPr>
          <p:cNvPr id="8" name="Conector reto 7">
            <a:extLst>
              <a:ext uri="{FF2B5EF4-FFF2-40B4-BE49-F238E27FC236}">
                <a16:creationId xmlns:a16="http://schemas.microsoft.com/office/drawing/2014/main" id="{AA512BD6-EDE6-413B-9B2B-4FB45A009BFF}"/>
              </a:ext>
            </a:extLst>
          </p:cNvPr>
          <p:cNvCxnSpPr>
            <a:cxnSpLocks/>
          </p:cNvCxnSpPr>
          <p:nvPr/>
        </p:nvCxnSpPr>
        <p:spPr>
          <a:xfrm flipH="1">
            <a:off x="2853902" y="2169042"/>
            <a:ext cx="3598" cy="5831958"/>
          </a:xfrm>
          <a:prstGeom prst="line">
            <a:avLst/>
          </a:prstGeom>
          <a:ln w="19050">
            <a:solidFill>
              <a:srgbClr val="FDA000"/>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748CD78C-B763-429E-B437-AB92F211089F}"/>
              </a:ext>
            </a:extLst>
          </p:cNvPr>
          <p:cNvSpPr txBox="1"/>
          <p:nvPr/>
        </p:nvSpPr>
        <p:spPr>
          <a:xfrm>
            <a:off x="257401" y="2238327"/>
            <a:ext cx="1080857" cy="230832"/>
          </a:xfrm>
          <a:prstGeom prst="rect">
            <a:avLst/>
          </a:prstGeom>
          <a:solidFill>
            <a:srgbClr val="23897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INTRODUÇÃO</a:t>
            </a:r>
            <a:endParaRPr lang="pt-BR" sz="1000" b="1" dirty="0">
              <a:solidFill>
                <a:schemeClr val="bg1"/>
              </a:solidFill>
              <a:latin typeface="Arial" panose="020B0604020202020204" pitchFamily="34" charset="0"/>
              <a:cs typeface="Arial" panose="020B0604020202020204" pitchFamily="34" charset="0"/>
            </a:endParaRPr>
          </a:p>
        </p:txBody>
      </p:sp>
      <p:sp>
        <p:nvSpPr>
          <p:cNvPr id="10" name="CaixaDeTexto 9">
            <a:extLst>
              <a:ext uri="{FF2B5EF4-FFF2-40B4-BE49-F238E27FC236}">
                <a16:creationId xmlns:a16="http://schemas.microsoft.com/office/drawing/2014/main" id="{4344AAD9-74BD-4101-A924-8BB69061BF66}"/>
              </a:ext>
            </a:extLst>
          </p:cNvPr>
          <p:cNvSpPr txBox="1"/>
          <p:nvPr/>
        </p:nvSpPr>
        <p:spPr>
          <a:xfrm>
            <a:off x="257401" y="4745471"/>
            <a:ext cx="1246612" cy="230832"/>
          </a:xfrm>
          <a:prstGeom prst="rect">
            <a:avLst/>
          </a:prstGeom>
          <a:solidFill>
            <a:srgbClr val="23897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OBJETIVO</a:t>
            </a:r>
          </a:p>
        </p:txBody>
      </p:sp>
      <p:sp>
        <p:nvSpPr>
          <p:cNvPr id="11" name="CaixaDeTexto 10">
            <a:extLst>
              <a:ext uri="{FF2B5EF4-FFF2-40B4-BE49-F238E27FC236}">
                <a16:creationId xmlns:a16="http://schemas.microsoft.com/office/drawing/2014/main" id="{1A9BAC74-8571-4BCE-BC28-6AABD4DCA795}"/>
              </a:ext>
            </a:extLst>
          </p:cNvPr>
          <p:cNvSpPr txBox="1"/>
          <p:nvPr/>
        </p:nvSpPr>
        <p:spPr>
          <a:xfrm>
            <a:off x="127796" y="5637075"/>
            <a:ext cx="2168289" cy="230832"/>
          </a:xfrm>
          <a:prstGeom prst="rect">
            <a:avLst/>
          </a:prstGeom>
          <a:solidFill>
            <a:srgbClr val="23897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MATERIAL E MÉTODO</a:t>
            </a:r>
          </a:p>
        </p:txBody>
      </p:sp>
      <p:sp>
        <p:nvSpPr>
          <p:cNvPr id="12" name="CaixaDeTexto 11">
            <a:extLst>
              <a:ext uri="{FF2B5EF4-FFF2-40B4-BE49-F238E27FC236}">
                <a16:creationId xmlns:a16="http://schemas.microsoft.com/office/drawing/2014/main" id="{BFD7D3CC-A25D-4102-A03C-966AEEE9F727}"/>
              </a:ext>
            </a:extLst>
          </p:cNvPr>
          <p:cNvSpPr txBox="1"/>
          <p:nvPr/>
        </p:nvSpPr>
        <p:spPr>
          <a:xfrm>
            <a:off x="121555" y="6412647"/>
            <a:ext cx="1371602" cy="230832"/>
          </a:xfrm>
          <a:prstGeom prst="rect">
            <a:avLst/>
          </a:prstGeom>
          <a:solidFill>
            <a:srgbClr val="23897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
        <p:nvSpPr>
          <p:cNvPr id="14" name="CaixaDeTexto 13">
            <a:extLst>
              <a:ext uri="{FF2B5EF4-FFF2-40B4-BE49-F238E27FC236}">
                <a16:creationId xmlns:a16="http://schemas.microsoft.com/office/drawing/2014/main" id="{FECD74B4-7D9A-4AEA-B3F7-83387EF4AF1C}"/>
              </a:ext>
            </a:extLst>
          </p:cNvPr>
          <p:cNvSpPr txBox="1"/>
          <p:nvPr/>
        </p:nvSpPr>
        <p:spPr>
          <a:xfrm>
            <a:off x="127796" y="8107399"/>
            <a:ext cx="908250" cy="200055"/>
          </a:xfrm>
          <a:prstGeom prst="rect">
            <a:avLst/>
          </a:prstGeom>
          <a:solidFill>
            <a:srgbClr val="238979"/>
          </a:solidFill>
          <a:ln>
            <a:noFill/>
          </a:ln>
        </p:spPr>
        <p:txBody>
          <a:bodyPr wrap="square" rtlCol="0">
            <a:spAutoFit/>
          </a:bodyPr>
          <a:lstStyle/>
          <a:p>
            <a:pPr algn="ctr"/>
            <a:r>
              <a:rPr lang="pt-BR" sz="700" b="1" dirty="0">
                <a:solidFill>
                  <a:schemeClr val="bg1"/>
                </a:solidFill>
                <a:latin typeface="Arial" panose="020B0604020202020204" pitchFamily="34" charset="0"/>
                <a:cs typeface="Arial" panose="020B0604020202020204" pitchFamily="34" charset="0"/>
              </a:rPr>
              <a:t>REFERÊNCIAS</a:t>
            </a:r>
            <a:endParaRPr lang="pt-BR" sz="293" b="1" dirty="0">
              <a:solidFill>
                <a:schemeClr val="bg1"/>
              </a:solidFill>
              <a:latin typeface="Arial" panose="020B0604020202020204" pitchFamily="34" charset="0"/>
              <a:cs typeface="Arial" panose="020B0604020202020204" pitchFamily="34" charset="0"/>
            </a:endParaRPr>
          </a:p>
        </p:txBody>
      </p:sp>
      <p:sp>
        <p:nvSpPr>
          <p:cNvPr id="15" name="CaixaDeTexto 14">
            <a:extLst>
              <a:ext uri="{FF2B5EF4-FFF2-40B4-BE49-F238E27FC236}">
                <a16:creationId xmlns:a16="http://schemas.microsoft.com/office/drawing/2014/main" id="{6AD4C4E2-C13D-4C38-ADEB-6CB2E74039A7}"/>
              </a:ext>
            </a:extLst>
          </p:cNvPr>
          <p:cNvSpPr txBox="1"/>
          <p:nvPr/>
        </p:nvSpPr>
        <p:spPr>
          <a:xfrm>
            <a:off x="51813" y="2458137"/>
            <a:ext cx="2794892" cy="2308324"/>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A residência  é  uma  forma  de  treinamento  em  serviço,  que  baseia-se  na aprendizagem pela ação prática nos cenários de saúde nacionais, com  cunho  intensivo  para  a  aquisição  de  competências  e  habilidades  técnicas-assistenciais,  gerenciais, educacionais  e  de  relacionamento  com  os  usuários,  familiares  e  os  próprios  profissionais  do  serviço,  em determinada área específica de conhecimento</a:t>
            </a:r>
            <a:r>
              <a:rPr lang="pt-BR" sz="900" baseline="30000" dirty="0">
                <a:latin typeface="Arial" panose="020B0604020202020204" pitchFamily="34" charset="0"/>
                <a:cs typeface="Arial" panose="020B0604020202020204" pitchFamily="34" charset="0"/>
              </a:rPr>
              <a:t>1</a:t>
            </a:r>
            <a:r>
              <a:rPr lang="pt-BR" sz="900" dirty="0">
                <a:latin typeface="Arial" panose="020B0604020202020204" pitchFamily="34" charset="0"/>
                <a:cs typeface="Arial" panose="020B0604020202020204" pitchFamily="34" charset="0"/>
              </a:rPr>
              <a:t>. Neste cenário, o preceptor de enfermagem é o profissional educador facilitador do processo de formação do enfermeiro especialista. Esse facilitador/educador tem como atribuição mediar o processo de aprendizagem ao provocar e desenvolver nos estudantes o hábito da reflexão, a partir da prática cotidiana</a:t>
            </a:r>
            <a:r>
              <a:rPr lang="pt-BR" sz="900" baseline="30000" dirty="0">
                <a:latin typeface="Arial" panose="020B0604020202020204" pitchFamily="34" charset="0"/>
                <a:cs typeface="Arial" panose="020B0604020202020204" pitchFamily="34" charset="0"/>
              </a:rPr>
              <a:t>2</a:t>
            </a:r>
            <a:r>
              <a:rPr lang="pt-BR" sz="900" dirty="0">
                <a:latin typeface="Arial" panose="020B0604020202020204" pitchFamily="34" charset="0"/>
                <a:cs typeface="Arial" panose="020B0604020202020204" pitchFamily="34" charset="0"/>
              </a:rPr>
              <a:t>.</a:t>
            </a:r>
          </a:p>
        </p:txBody>
      </p:sp>
      <p:sp>
        <p:nvSpPr>
          <p:cNvPr id="16" name="CaixaDeTexto 15">
            <a:extLst>
              <a:ext uri="{FF2B5EF4-FFF2-40B4-BE49-F238E27FC236}">
                <a16:creationId xmlns:a16="http://schemas.microsoft.com/office/drawing/2014/main" id="{0F3196CC-182C-46DF-8FB1-18620851DB4D}"/>
              </a:ext>
            </a:extLst>
          </p:cNvPr>
          <p:cNvSpPr txBox="1"/>
          <p:nvPr/>
        </p:nvSpPr>
        <p:spPr>
          <a:xfrm>
            <a:off x="51813" y="5005461"/>
            <a:ext cx="2708115" cy="507831"/>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Identificar os desafios da preceptoria em enfermagem em programa de residência multiprofissional em saúde. </a:t>
            </a:r>
          </a:p>
        </p:txBody>
      </p:sp>
      <p:sp>
        <p:nvSpPr>
          <p:cNvPr id="17" name="CaixaDeTexto 16">
            <a:extLst>
              <a:ext uri="{FF2B5EF4-FFF2-40B4-BE49-F238E27FC236}">
                <a16:creationId xmlns:a16="http://schemas.microsoft.com/office/drawing/2014/main" id="{4E8D5C1E-EAF1-4FDD-A842-D3937E9A00BC}"/>
              </a:ext>
            </a:extLst>
          </p:cNvPr>
          <p:cNvSpPr txBox="1"/>
          <p:nvPr/>
        </p:nvSpPr>
        <p:spPr>
          <a:xfrm>
            <a:off x="33911" y="5882020"/>
            <a:ext cx="2708115" cy="507831"/>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Relato de experiência em preceptoria de um programa de residência multiprofissional em saúde no SUS.</a:t>
            </a:r>
          </a:p>
        </p:txBody>
      </p:sp>
      <p:sp>
        <p:nvSpPr>
          <p:cNvPr id="18" name="CaixaDeTexto 17">
            <a:extLst>
              <a:ext uri="{FF2B5EF4-FFF2-40B4-BE49-F238E27FC236}">
                <a16:creationId xmlns:a16="http://schemas.microsoft.com/office/drawing/2014/main" id="{4B9DADBB-599C-4879-BB9B-BBF9D398902E}"/>
              </a:ext>
            </a:extLst>
          </p:cNvPr>
          <p:cNvSpPr txBox="1"/>
          <p:nvPr/>
        </p:nvSpPr>
        <p:spPr>
          <a:xfrm>
            <a:off x="2860482" y="2454440"/>
            <a:ext cx="2746740" cy="4385816"/>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Ao receber as residentes de enfermagem no cenário de prática, o hospital estava passando por uma crise de desabastecimento de insumos agravada pela pandemia, onde havia falta de luvas estéreis, entre outros produtos para saúde. A falta das luvas, no entanto, foi um obstáculo muito grande para o ensino de procedimentos estéreis essenciais, já que o material principal não estava presente. Configurando assim uma lacuna no aprendizado que as residentes só puderam preencher em outro momento ou cenário.</a:t>
            </a:r>
          </a:p>
          <a:p>
            <a:pPr algn="just"/>
            <a:r>
              <a:rPr lang="pt-BR" sz="900" dirty="0">
                <a:latin typeface="Arial" panose="020B0604020202020204" pitchFamily="34" charset="0"/>
                <a:cs typeface="Arial" panose="020B0604020202020204" pitchFamily="34" charset="0"/>
              </a:rPr>
              <a:t>Observou-se também receio por parte dos residentes em solicitar ou tirar dúvidas relacionadas aos pacientes com outros profissionais. Provavelmente por experiências difíceis prévias, ou por falta de experiência prática na graduação. Obstáculo que não perdurou devido à intensa e extraordinária imersão que, apesar de penosa, produz profissionais da saúde muito bem preparados para atuar em todos os âmbitos e situações de saúde.</a:t>
            </a:r>
          </a:p>
          <a:p>
            <a:pPr algn="just"/>
            <a:r>
              <a:rPr lang="pt-BR" sz="900" dirty="0">
                <a:latin typeface="Arial" panose="020B0604020202020204" pitchFamily="34" charset="0"/>
                <a:cs typeface="Arial" panose="020B0604020202020204" pitchFamily="34" charset="0"/>
              </a:rPr>
              <a:t>A aulas da preceptoria de forma remota por reuniões no </a:t>
            </a:r>
            <a:r>
              <a:rPr lang="pt-BR" sz="900" i="1" dirty="0">
                <a:latin typeface="Arial" panose="020B0604020202020204" pitchFamily="34" charset="0"/>
                <a:cs typeface="Arial" panose="020B0604020202020204" pitchFamily="34" charset="0"/>
              </a:rPr>
              <a:t>Zoom</a:t>
            </a:r>
            <a:r>
              <a:rPr lang="pt-BR" sz="900" dirty="0">
                <a:latin typeface="Arial" panose="020B0604020202020204" pitchFamily="34" charset="0"/>
                <a:cs typeface="Arial" panose="020B0604020202020204" pitchFamily="34" charset="0"/>
              </a:rPr>
              <a:t> ou </a:t>
            </a:r>
            <a:r>
              <a:rPr lang="pt-BR" sz="900" i="1" dirty="0">
                <a:latin typeface="Arial" panose="020B0604020202020204" pitchFamily="34" charset="0"/>
                <a:cs typeface="Arial" panose="020B0604020202020204" pitchFamily="34" charset="0"/>
              </a:rPr>
              <a:t>Google Meet </a:t>
            </a:r>
            <a:r>
              <a:rPr lang="pt-BR" sz="900" dirty="0">
                <a:latin typeface="Arial" panose="020B0604020202020204" pitchFamily="34" charset="0"/>
                <a:cs typeface="Arial" panose="020B0604020202020204" pitchFamily="34" charset="0"/>
              </a:rPr>
              <a:t>foi um facilitador de presença, pois os diversos cenários se localizam em diversos pontos do distrito. No entanto observou-se baixa participação dos alunos, por atenção dispersa, interesse, dificuldades com acesso, ou metodologia usada na aula.</a:t>
            </a:r>
          </a:p>
          <a:p>
            <a:pPr algn="just"/>
            <a:r>
              <a:rPr lang="pt-BR" sz="900" dirty="0">
                <a:latin typeface="Arial" panose="020B0604020202020204" pitchFamily="34" charset="0"/>
                <a:cs typeface="Arial" panose="020B0604020202020204" pitchFamily="34" charset="0"/>
              </a:rPr>
              <a:t>Notou-se também dificuldades dos residentes em buscar estudos nas bases de dados científicas. </a:t>
            </a:r>
          </a:p>
        </p:txBody>
      </p:sp>
      <p:sp>
        <p:nvSpPr>
          <p:cNvPr id="20" name="CaixaDeTexto 19">
            <a:extLst>
              <a:ext uri="{FF2B5EF4-FFF2-40B4-BE49-F238E27FC236}">
                <a16:creationId xmlns:a16="http://schemas.microsoft.com/office/drawing/2014/main" id="{380A0A8E-51D8-4C9F-88F4-B5F871F6400B}"/>
              </a:ext>
            </a:extLst>
          </p:cNvPr>
          <p:cNvSpPr txBox="1"/>
          <p:nvPr/>
        </p:nvSpPr>
        <p:spPr>
          <a:xfrm>
            <a:off x="68589" y="8304005"/>
            <a:ext cx="5540472" cy="477054"/>
          </a:xfrm>
          <a:prstGeom prst="rect">
            <a:avLst/>
          </a:prstGeom>
          <a:noFill/>
        </p:spPr>
        <p:txBody>
          <a:bodyPr wrap="square" rtlCol="0">
            <a:spAutoFit/>
          </a:bodyPr>
          <a:lstStyle/>
          <a:p>
            <a:pPr algn="just"/>
            <a:r>
              <a:rPr lang="pt-BR" sz="500" dirty="0">
                <a:latin typeface="Arial" panose="020B0604020202020204" pitchFamily="34" charset="0"/>
                <a:cs typeface="Arial" panose="020B0604020202020204" pitchFamily="34" charset="0"/>
              </a:rPr>
              <a:t>1-	</a:t>
            </a:r>
            <a:r>
              <a:rPr lang="pt-BR" sz="500" dirty="0" err="1">
                <a:latin typeface="Arial" panose="020B0604020202020204" pitchFamily="34" charset="0"/>
                <a:cs typeface="Arial" panose="020B0604020202020204" pitchFamily="34" charset="0"/>
              </a:rPr>
              <a:t>Vendruscolo</a:t>
            </a:r>
            <a:r>
              <a:rPr lang="pt-BR" sz="500" dirty="0">
                <a:latin typeface="Arial" panose="020B0604020202020204" pitchFamily="34" charset="0"/>
                <a:cs typeface="Arial" panose="020B0604020202020204" pitchFamily="34" charset="0"/>
              </a:rPr>
              <a:t> C, Araújo JA, </a:t>
            </a:r>
            <a:r>
              <a:rPr lang="pt-BR" sz="500" dirty="0" err="1">
                <a:latin typeface="Arial" panose="020B0604020202020204" pitchFamily="34" charset="0"/>
                <a:cs typeface="Arial" panose="020B0604020202020204" pitchFamily="34" charset="0"/>
              </a:rPr>
              <a:t>Adamy</a:t>
            </a:r>
            <a:r>
              <a:rPr lang="pt-BR" sz="500" dirty="0">
                <a:latin typeface="Arial" panose="020B0604020202020204" pitchFamily="34" charset="0"/>
                <a:cs typeface="Arial" panose="020B0604020202020204" pitchFamily="34" charset="0"/>
              </a:rPr>
              <a:t> EK, Forte EC, Souza JB, </a:t>
            </a:r>
            <a:r>
              <a:rPr lang="pt-BR" sz="500" dirty="0" err="1">
                <a:latin typeface="Arial" panose="020B0604020202020204" pitchFamily="34" charset="0"/>
                <a:cs typeface="Arial" panose="020B0604020202020204" pitchFamily="34" charset="0"/>
              </a:rPr>
              <a:t>Geremia</a:t>
            </a:r>
            <a:r>
              <a:rPr lang="pt-BR" sz="500" dirty="0">
                <a:latin typeface="Arial" panose="020B0604020202020204" pitchFamily="34" charset="0"/>
                <a:cs typeface="Arial" panose="020B0604020202020204" pitchFamily="34" charset="0"/>
              </a:rPr>
              <a:t> DS, et al. Preceptoria como potencializadora da integração ensino-serviço na formação em enfermagem. </a:t>
            </a:r>
            <a:r>
              <a:rPr lang="pt-BR" sz="500" dirty="0" err="1">
                <a:latin typeface="Arial" panose="020B0604020202020204" pitchFamily="34" charset="0"/>
                <a:cs typeface="Arial" panose="020B0604020202020204" pitchFamily="34" charset="0"/>
              </a:rPr>
              <a:t>Enferm</a:t>
            </a:r>
            <a:r>
              <a:rPr lang="pt-BR" sz="500" dirty="0">
                <a:latin typeface="Arial" panose="020B0604020202020204" pitchFamily="34" charset="0"/>
                <a:cs typeface="Arial" panose="020B0604020202020204" pitchFamily="34" charset="0"/>
              </a:rPr>
              <a:t> Foco. 2021;12(Supl.1):8-14.</a:t>
            </a:r>
          </a:p>
          <a:p>
            <a:pPr algn="just"/>
            <a:r>
              <a:rPr lang="pt-BR" sz="500" dirty="0">
                <a:latin typeface="Arial" panose="020B0604020202020204" pitchFamily="34" charset="0"/>
                <a:cs typeface="Arial" panose="020B0604020202020204" pitchFamily="34" charset="0"/>
              </a:rPr>
              <a:t>2-	Silva VC, Viana L de O, </a:t>
            </a:r>
            <a:r>
              <a:rPr lang="pt-BR" sz="500" dirty="0" err="1">
                <a:latin typeface="Arial" panose="020B0604020202020204" pitchFamily="34" charset="0"/>
                <a:cs typeface="Arial" panose="020B0604020202020204" pitchFamily="34" charset="0"/>
              </a:rPr>
              <a:t>Rasche</a:t>
            </a:r>
            <a:r>
              <a:rPr lang="pt-BR" sz="500" dirty="0">
                <a:latin typeface="Arial" panose="020B0604020202020204" pitchFamily="34" charset="0"/>
                <a:cs typeface="Arial" panose="020B0604020202020204" pitchFamily="34" charset="0"/>
              </a:rPr>
              <a:t> AS, Aperibense PGG de S, Telles AC, Matias D de O. Capacitação para o exercício da preceptoria pelo enfermeiro na Residência Multiprofissional em Saúde. REAS [Internet]. 30mar.2021 [citado 18out.2021];13(3):e7017. </a:t>
            </a:r>
            <a:r>
              <a:rPr lang="pt-BR" sz="500" dirty="0" err="1">
                <a:latin typeface="Arial" panose="020B0604020202020204" pitchFamily="34" charset="0"/>
                <a:cs typeface="Arial" panose="020B0604020202020204" pitchFamily="34" charset="0"/>
              </a:rPr>
              <a:t>Available</a:t>
            </a:r>
            <a:r>
              <a:rPr lang="pt-BR" sz="500" dirty="0">
                <a:latin typeface="Arial" panose="020B0604020202020204" pitchFamily="34" charset="0"/>
                <a:cs typeface="Arial" panose="020B0604020202020204" pitchFamily="34" charset="0"/>
              </a:rPr>
              <a:t> </a:t>
            </a:r>
            <a:r>
              <a:rPr lang="pt-BR" sz="500" dirty="0" err="1">
                <a:latin typeface="Arial" panose="020B0604020202020204" pitchFamily="34" charset="0"/>
                <a:cs typeface="Arial" panose="020B0604020202020204" pitchFamily="34" charset="0"/>
              </a:rPr>
              <a:t>from</a:t>
            </a:r>
            <a:r>
              <a:rPr lang="pt-BR" sz="500" dirty="0">
                <a:latin typeface="Arial" panose="020B0604020202020204" pitchFamily="34" charset="0"/>
                <a:cs typeface="Arial" panose="020B0604020202020204" pitchFamily="34" charset="0"/>
              </a:rPr>
              <a:t>: https://acervomais.com.br/index.php/saude/article/view/7017</a:t>
            </a:r>
          </a:p>
          <a:p>
            <a:pPr algn="just"/>
            <a:endParaRPr lang="pt-BR" sz="500" dirty="0">
              <a:latin typeface="Arial" panose="020B0604020202020204" pitchFamily="34" charset="0"/>
              <a:cs typeface="Arial" panose="020B0604020202020204" pitchFamily="34" charset="0"/>
            </a:endParaRPr>
          </a:p>
        </p:txBody>
      </p:sp>
      <p:cxnSp>
        <p:nvCxnSpPr>
          <p:cNvPr id="42" name="Conector reto 41">
            <a:extLst>
              <a:ext uri="{FF2B5EF4-FFF2-40B4-BE49-F238E27FC236}">
                <a16:creationId xmlns:a16="http://schemas.microsoft.com/office/drawing/2014/main" id="{AC187A9A-CDC0-4DE8-957E-E995B2B28005}"/>
              </a:ext>
            </a:extLst>
          </p:cNvPr>
          <p:cNvCxnSpPr>
            <a:cxnSpLocks/>
          </p:cNvCxnSpPr>
          <p:nvPr/>
        </p:nvCxnSpPr>
        <p:spPr>
          <a:xfrm>
            <a:off x="183191" y="2082415"/>
            <a:ext cx="5284046" cy="0"/>
          </a:xfrm>
          <a:prstGeom prst="line">
            <a:avLst/>
          </a:prstGeom>
          <a:ln w="19050">
            <a:solidFill>
              <a:srgbClr val="FDA000"/>
            </a:solidFill>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id="{8D366BA9-4731-4DDE-B4F2-6C866DD64FB4}"/>
              </a:ext>
            </a:extLst>
          </p:cNvPr>
          <p:cNvSpPr txBox="1"/>
          <p:nvPr/>
        </p:nvSpPr>
        <p:spPr>
          <a:xfrm>
            <a:off x="2969376" y="6801369"/>
            <a:ext cx="1813116" cy="230832"/>
          </a:xfrm>
          <a:prstGeom prst="rect">
            <a:avLst/>
          </a:prstGeom>
          <a:solidFill>
            <a:srgbClr val="23897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CONCLUSÃO</a:t>
            </a:r>
          </a:p>
        </p:txBody>
      </p:sp>
      <p:sp>
        <p:nvSpPr>
          <p:cNvPr id="49" name="CaixaDeTexto 48">
            <a:extLst>
              <a:ext uri="{FF2B5EF4-FFF2-40B4-BE49-F238E27FC236}">
                <a16:creationId xmlns:a16="http://schemas.microsoft.com/office/drawing/2014/main" id="{69A51512-DED3-4E8A-B13D-F14B7608C545}"/>
              </a:ext>
            </a:extLst>
          </p:cNvPr>
          <p:cNvSpPr txBox="1"/>
          <p:nvPr/>
        </p:nvSpPr>
        <p:spPr>
          <a:xfrm>
            <a:off x="2916448" y="6996752"/>
            <a:ext cx="2658843" cy="1338828"/>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O maior desafio da preceptoria em enfermagem é viabilizar o aprendizado do residente em diversos âmbitos da profissão frente às dificuldades e condições do cenário de trabalho de forma ativa e independente. Ademais, estimular o pensamento clínico, crítico e científico, a fim de formar profissionais que baseiem suas práticas em estudos científicos de qualidade.</a:t>
            </a:r>
          </a:p>
        </p:txBody>
      </p:sp>
      <p:sp>
        <p:nvSpPr>
          <p:cNvPr id="19" name="CaixaDeTexto 18">
            <a:extLst>
              <a:ext uri="{FF2B5EF4-FFF2-40B4-BE49-F238E27FC236}">
                <a16:creationId xmlns:a16="http://schemas.microsoft.com/office/drawing/2014/main" id="{8398B077-A02D-4130-9451-E0AE9D880307}"/>
              </a:ext>
            </a:extLst>
          </p:cNvPr>
          <p:cNvSpPr txBox="1"/>
          <p:nvPr/>
        </p:nvSpPr>
        <p:spPr>
          <a:xfrm>
            <a:off x="51813" y="6628851"/>
            <a:ext cx="2553769" cy="1477328"/>
          </a:xfrm>
          <a:prstGeom prst="rect">
            <a:avLst/>
          </a:prstGeom>
          <a:noFill/>
        </p:spPr>
        <p:txBody>
          <a:bodyPr wrap="square" rtlCol="0">
            <a:spAutoFit/>
          </a:bodyPr>
          <a:lstStyle/>
          <a:p>
            <a:pPr algn="just"/>
            <a:r>
              <a:rPr lang="pt-BR" sz="900" dirty="0">
                <a:latin typeface="Arial" panose="020B0604020202020204" pitchFamily="34" charset="0"/>
                <a:cs typeface="Arial" panose="020B0604020202020204" pitchFamily="34" charset="0"/>
              </a:rPr>
              <a:t>A recepção dos novos residentes durante a pandemia de COVID-19 foi de forma remota, utilizando uma transmissão ao vivo pelo </a:t>
            </a:r>
            <a:r>
              <a:rPr lang="pt-BR" sz="900" i="1" dirty="0">
                <a:latin typeface="Arial" panose="020B0604020202020204" pitchFamily="34" charset="0"/>
                <a:cs typeface="Arial" panose="020B0604020202020204" pitchFamily="34" charset="0"/>
              </a:rPr>
              <a:t>Youtube. </a:t>
            </a:r>
            <a:r>
              <a:rPr lang="pt-BR" sz="900" dirty="0">
                <a:latin typeface="Arial" panose="020B0604020202020204" pitchFamily="34" charset="0"/>
                <a:cs typeface="Arial" panose="020B0604020202020204" pitchFamily="34" charset="0"/>
              </a:rPr>
              <a:t>Dessa forma não foi possível a interação de todos os residentes, preceptores e tutores do programa de residência. Uma forma segura de repassar informações importantes, no entanto não produz a interação crucial para sanar dúvidas e medos dos residentes.</a:t>
            </a:r>
          </a:p>
        </p:txBody>
      </p:sp>
      <p:sp>
        <p:nvSpPr>
          <p:cNvPr id="21" name="CaixaDeTexto 20">
            <a:extLst>
              <a:ext uri="{FF2B5EF4-FFF2-40B4-BE49-F238E27FC236}">
                <a16:creationId xmlns:a16="http://schemas.microsoft.com/office/drawing/2014/main" id="{6E7E44A7-B8B3-478F-90B2-4708E62BB0CC}"/>
              </a:ext>
            </a:extLst>
          </p:cNvPr>
          <p:cNvSpPr txBox="1"/>
          <p:nvPr/>
        </p:nvSpPr>
        <p:spPr>
          <a:xfrm>
            <a:off x="2969376" y="2228346"/>
            <a:ext cx="1371602" cy="230832"/>
          </a:xfrm>
          <a:prstGeom prst="rect">
            <a:avLst/>
          </a:prstGeom>
          <a:solidFill>
            <a:srgbClr val="238979"/>
          </a:solidFill>
          <a:ln>
            <a:noFill/>
          </a:ln>
        </p:spPr>
        <p:txBody>
          <a:bodyPr wrap="square" rtlCol="0">
            <a:spAutoFit/>
          </a:bodyPr>
          <a:lstStyle/>
          <a:p>
            <a:pPr algn="ctr"/>
            <a:r>
              <a:rPr lang="pt-BR" sz="900" b="1" dirty="0">
                <a:solidFill>
                  <a:schemeClr val="bg1"/>
                </a:solidFill>
                <a:latin typeface="Arial" panose="020B0604020202020204" pitchFamily="34" charset="0"/>
                <a:cs typeface="Arial" panose="020B0604020202020204" pitchFamily="34" charset="0"/>
              </a:rPr>
              <a:t>RESULTADOS</a:t>
            </a:r>
          </a:p>
        </p:txBody>
      </p:sp>
    </p:spTree>
    <p:extLst>
      <p:ext uri="{BB962C8B-B14F-4D97-AF65-F5344CB8AC3E}">
        <p14:creationId xmlns:p14="http://schemas.microsoft.com/office/powerpoint/2010/main" val="5434160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1493</TotalTime>
  <Words>667</Words>
  <Application>Microsoft Office PowerPoint</Application>
  <PresentationFormat>Apresentação na tela (16:10)</PresentationFormat>
  <Paragraphs>22</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ADALBERTO SILVA MEIRA</dc:creator>
  <cp:lastModifiedBy>Jéssica Guimarães</cp:lastModifiedBy>
  <cp:revision>12</cp:revision>
  <dcterms:created xsi:type="dcterms:W3CDTF">2018-11-18T15:06:20Z</dcterms:created>
  <dcterms:modified xsi:type="dcterms:W3CDTF">2021-11-23T20:01:10Z</dcterms:modified>
</cp:coreProperties>
</file>