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6840538" cy="10620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00" d="100"/>
          <a:sy n="100" d="100"/>
        </p:scale>
        <p:origin x="1278" y="-1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738104"/>
            <a:ext cx="5814457" cy="3697464"/>
          </a:xfrm>
        </p:spPr>
        <p:txBody>
          <a:bodyPr anchor="b"/>
          <a:lstStyle>
            <a:lvl1pPr algn="ctr">
              <a:defRPr sz="4489"/>
            </a:lvl1pPr>
          </a:lstStyle>
          <a:p>
            <a:r>
              <a:rPr lang="pt-BR"/>
              <a:t>Clique para editar o título Mestre</a:t>
            </a:r>
            <a:endParaRPr lang="en-US" dirty="0"/>
          </a:p>
        </p:txBody>
      </p:sp>
      <p:sp>
        <p:nvSpPr>
          <p:cNvPr id="3" name="Subtitle 2"/>
          <p:cNvSpPr>
            <a:spLocks noGrp="1"/>
          </p:cNvSpPr>
          <p:nvPr>
            <p:ph type="subTitle" idx="1"/>
          </p:nvPr>
        </p:nvSpPr>
        <p:spPr>
          <a:xfrm>
            <a:off x="855067" y="5578156"/>
            <a:ext cx="5130404" cy="2564131"/>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39244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20169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565437"/>
            <a:ext cx="1474991" cy="90002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0288" y="565437"/>
            <a:ext cx="4339466" cy="90002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20060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01694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6725" y="2647722"/>
            <a:ext cx="5899964" cy="4417780"/>
          </a:xfrm>
        </p:spPr>
        <p:txBody>
          <a:bodyPr anchor="b"/>
          <a:lstStyle>
            <a:lvl1pPr>
              <a:defRPr sz="4489"/>
            </a:lvl1pPr>
          </a:lstStyle>
          <a:p>
            <a:r>
              <a:rPr lang="pt-BR"/>
              <a:t>Clique para editar o título Mestre</a:t>
            </a:r>
            <a:endParaRPr lang="en-US" dirty="0"/>
          </a:p>
        </p:txBody>
      </p:sp>
      <p:sp>
        <p:nvSpPr>
          <p:cNvPr id="3" name="Text Placeholder 2"/>
          <p:cNvSpPr>
            <a:spLocks noGrp="1"/>
          </p:cNvSpPr>
          <p:nvPr>
            <p:ph type="body" idx="1"/>
          </p:nvPr>
        </p:nvSpPr>
        <p:spPr>
          <a:xfrm>
            <a:off x="466725" y="7107296"/>
            <a:ext cx="5899964" cy="2323206"/>
          </a:xfrm>
        </p:spPr>
        <p:txBody>
          <a:bodyPr/>
          <a:lstStyle>
            <a:lvl1pPr marL="0" indent="0">
              <a:buNone/>
              <a:defRPr sz="1795">
                <a:solidFill>
                  <a:schemeClr val="tx1"/>
                </a:solidFill>
              </a:defRPr>
            </a:lvl1pPr>
            <a:lvl2pPr marL="342031" indent="0">
              <a:buNone/>
              <a:defRPr sz="1496">
                <a:solidFill>
                  <a:schemeClr val="tx1">
                    <a:tint val="75000"/>
                  </a:schemeClr>
                </a:solidFill>
              </a:defRPr>
            </a:lvl2pPr>
            <a:lvl3pPr marL="684063" indent="0">
              <a:buNone/>
              <a:defRPr sz="1347">
                <a:solidFill>
                  <a:schemeClr val="tx1">
                    <a:tint val="75000"/>
                  </a:schemeClr>
                </a:solidFill>
              </a:defRPr>
            </a:lvl3pPr>
            <a:lvl4pPr marL="1026094" indent="0">
              <a:buNone/>
              <a:defRPr sz="1197">
                <a:solidFill>
                  <a:schemeClr val="tx1">
                    <a:tint val="75000"/>
                  </a:schemeClr>
                </a:solidFill>
              </a:defRPr>
            </a:lvl4pPr>
            <a:lvl5pPr marL="1368125" indent="0">
              <a:buNone/>
              <a:defRPr sz="1197">
                <a:solidFill>
                  <a:schemeClr val="tx1">
                    <a:tint val="75000"/>
                  </a:schemeClr>
                </a:solidFill>
              </a:defRPr>
            </a:lvl5pPr>
            <a:lvl6pPr marL="1710157" indent="0">
              <a:buNone/>
              <a:defRPr sz="1197">
                <a:solidFill>
                  <a:schemeClr val="tx1">
                    <a:tint val="75000"/>
                  </a:schemeClr>
                </a:solidFill>
              </a:defRPr>
            </a:lvl6pPr>
            <a:lvl7pPr marL="2052188" indent="0">
              <a:buNone/>
              <a:defRPr sz="1197">
                <a:solidFill>
                  <a:schemeClr val="tx1">
                    <a:tint val="75000"/>
                  </a:schemeClr>
                </a:solidFill>
              </a:defRPr>
            </a:lvl7pPr>
            <a:lvl8pPr marL="2394219" indent="0">
              <a:buNone/>
              <a:defRPr sz="1197">
                <a:solidFill>
                  <a:schemeClr val="tx1">
                    <a:tint val="75000"/>
                  </a:schemeClr>
                </a:solidFill>
              </a:defRPr>
            </a:lvl8pPr>
            <a:lvl9pPr marL="2736251" indent="0">
              <a:buNone/>
              <a:defRPr sz="1197">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9DAFCAA-A1C5-4761-8610-0342F273FAEB}" type="datetimeFigureOut">
              <a:rPr lang="pt-BR" smtClean="0"/>
              <a:t>09/10/2021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57383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0287" y="2827183"/>
            <a:ext cx="2907229" cy="673853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63022" y="2827183"/>
            <a:ext cx="2907229" cy="673853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09/10/2021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19182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1178" y="565439"/>
            <a:ext cx="5899964" cy="205278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1179" y="2603468"/>
            <a:ext cx="2893868" cy="1275919"/>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pt-BR"/>
              <a:t>Clique para editar os estilos de texto Mestres</a:t>
            </a:r>
          </a:p>
        </p:txBody>
      </p:sp>
      <p:sp>
        <p:nvSpPr>
          <p:cNvPr id="4" name="Content Placeholder 3"/>
          <p:cNvSpPr>
            <a:spLocks noGrp="1"/>
          </p:cNvSpPr>
          <p:nvPr>
            <p:ph sz="half" idx="2"/>
          </p:nvPr>
        </p:nvSpPr>
        <p:spPr>
          <a:xfrm>
            <a:off x="471179" y="3879387"/>
            <a:ext cx="2893868" cy="570599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63023" y="2603468"/>
            <a:ext cx="2908120" cy="1275919"/>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pt-BR"/>
              <a:t>Clique para editar os estilos de texto Mestres</a:t>
            </a:r>
          </a:p>
        </p:txBody>
      </p:sp>
      <p:sp>
        <p:nvSpPr>
          <p:cNvPr id="6" name="Content Placeholder 5"/>
          <p:cNvSpPr>
            <a:spLocks noGrp="1"/>
          </p:cNvSpPr>
          <p:nvPr>
            <p:ph sz="quarter" idx="4"/>
          </p:nvPr>
        </p:nvSpPr>
        <p:spPr>
          <a:xfrm>
            <a:off x="3463023" y="3879387"/>
            <a:ext cx="2908120" cy="570599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09/10/2021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41219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09/10/2021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8275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09/10/2021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26251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1178" y="708025"/>
            <a:ext cx="2206252" cy="2478088"/>
          </a:xfrm>
        </p:spPr>
        <p:txBody>
          <a:bodyPr anchor="b"/>
          <a:lstStyle>
            <a:lvl1pPr>
              <a:defRPr sz="2394"/>
            </a:lvl1pPr>
          </a:lstStyle>
          <a:p>
            <a:r>
              <a:rPr lang="pt-BR"/>
              <a:t>Clique para editar o título Mestre</a:t>
            </a:r>
            <a:endParaRPr lang="en-US" dirty="0"/>
          </a:p>
        </p:txBody>
      </p:sp>
      <p:sp>
        <p:nvSpPr>
          <p:cNvPr id="3" name="Content Placeholder 2"/>
          <p:cNvSpPr>
            <a:spLocks noGrp="1"/>
          </p:cNvSpPr>
          <p:nvPr>
            <p:ph idx="1"/>
          </p:nvPr>
        </p:nvSpPr>
        <p:spPr>
          <a:xfrm>
            <a:off x="2908120" y="1529140"/>
            <a:ext cx="3463022" cy="7547350"/>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1178" y="3186112"/>
            <a:ext cx="2206252" cy="5902668"/>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9DAFCAA-A1C5-4761-8610-0342F273FAEB}" type="datetimeFigureOut">
              <a:rPr lang="pt-BR" smtClean="0"/>
              <a:t>09/10/2021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44455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1178" y="708025"/>
            <a:ext cx="2206252" cy="2478088"/>
          </a:xfrm>
        </p:spPr>
        <p:txBody>
          <a:bodyPr anchor="b"/>
          <a:lstStyle>
            <a:lvl1pPr>
              <a:defRPr sz="2394"/>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08120" y="1529140"/>
            <a:ext cx="3463022" cy="7547350"/>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pt-BR"/>
              <a:t>Clique no ícone para adicionar uma imagem</a:t>
            </a:r>
            <a:endParaRPr lang="en-US" dirty="0"/>
          </a:p>
        </p:txBody>
      </p:sp>
      <p:sp>
        <p:nvSpPr>
          <p:cNvPr id="4" name="Text Placeholder 3"/>
          <p:cNvSpPr>
            <a:spLocks noGrp="1"/>
          </p:cNvSpPr>
          <p:nvPr>
            <p:ph type="body" sz="half" idx="2"/>
          </p:nvPr>
        </p:nvSpPr>
        <p:spPr>
          <a:xfrm>
            <a:off x="471178" y="3186112"/>
            <a:ext cx="2206252" cy="5902668"/>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9DAFCAA-A1C5-4761-8610-0342F273FAEB}" type="datetimeFigureOut">
              <a:rPr lang="pt-BR" smtClean="0"/>
              <a:t>09/10/2021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97979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565439"/>
            <a:ext cx="5899964" cy="205278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0287" y="2827183"/>
            <a:ext cx="5899964" cy="673853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0287" y="9843516"/>
            <a:ext cx="1539121" cy="565437"/>
          </a:xfrm>
          <a:prstGeom prst="rect">
            <a:avLst/>
          </a:prstGeom>
        </p:spPr>
        <p:txBody>
          <a:bodyPr vert="horz" lIns="91440" tIns="45720" rIns="91440" bIns="45720" rtlCol="0" anchor="ctr"/>
          <a:lstStyle>
            <a:lvl1pPr algn="l">
              <a:defRPr sz="898">
                <a:solidFill>
                  <a:schemeClr val="tx1">
                    <a:tint val="75000"/>
                  </a:schemeClr>
                </a:solidFill>
              </a:defRPr>
            </a:lvl1pPr>
          </a:lstStyle>
          <a:p>
            <a:fld id="{29DAFCAA-A1C5-4761-8610-0342F273FAEB}" type="datetimeFigureOut">
              <a:rPr lang="pt-BR" smtClean="0"/>
              <a:t>09/10/2021</a:t>
            </a:fld>
            <a:endParaRPr lang="pt-BR"/>
          </a:p>
        </p:txBody>
      </p:sp>
      <p:sp>
        <p:nvSpPr>
          <p:cNvPr id="5" name="Footer Placeholder 4"/>
          <p:cNvSpPr>
            <a:spLocks noGrp="1"/>
          </p:cNvSpPr>
          <p:nvPr>
            <p:ph type="ftr" sz="quarter" idx="3"/>
          </p:nvPr>
        </p:nvSpPr>
        <p:spPr>
          <a:xfrm>
            <a:off x="2265928" y="9843516"/>
            <a:ext cx="2308682" cy="565437"/>
          </a:xfrm>
          <a:prstGeom prst="rect">
            <a:avLst/>
          </a:prstGeom>
        </p:spPr>
        <p:txBody>
          <a:bodyPr vert="horz" lIns="91440" tIns="45720" rIns="91440" bIns="45720" rtlCol="0" anchor="ctr"/>
          <a:lstStyle>
            <a:lvl1pPr algn="ctr">
              <a:defRPr sz="898">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31130" y="9843516"/>
            <a:ext cx="1539121" cy="565437"/>
          </a:xfrm>
          <a:prstGeom prst="rect">
            <a:avLst/>
          </a:prstGeom>
        </p:spPr>
        <p:txBody>
          <a:bodyPr vert="horz" lIns="91440" tIns="45720" rIns="91440" bIns="45720" rtlCol="0" anchor="ctr"/>
          <a:lstStyle>
            <a:lvl1pPr algn="r">
              <a:defRPr sz="898">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14041277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4E8D5C1E-EAF1-4FDD-A842-D3937E9A00BC}"/>
              </a:ext>
            </a:extLst>
          </p:cNvPr>
          <p:cNvSpPr txBox="1"/>
          <p:nvPr/>
        </p:nvSpPr>
        <p:spPr>
          <a:xfrm>
            <a:off x="196758" y="7904695"/>
            <a:ext cx="3158834" cy="1446550"/>
          </a:xfrm>
          <a:prstGeom prst="rect">
            <a:avLst/>
          </a:prstGeom>
          <a:noFill/>
        </p:spPr>
        <p:txBody>
          <a:bodyPr wrap="square" rtlCol="0">
            <a:spAutoFit/>
          </a:bodyPr>
          <a:lstStyle/>
          <a:p>
            <a:pPr algn="just"/>
            <a:r>
              <a:rPr lang="pt-BR" sz="800" dirty="0">
                <a:latin typeface="Arial" panose="020B0604020202020204" pitchFamily="34" charset="0"/>
                <a:ea typeface="Times New Roman" panose="02020603050405020304" pitchFamily="18" charset="0"/>
                <a:cs typeface="Arial" panose="020B0604020202020204" pitchFamily="34" charset="0"/>
              </a:rPr>
              <a:t>Utilizou-se o método de estudo de revisão integrativa de literatura com enfoque em Gestão de Enfermagem na Atenção Primária. A revisão ocorreu de agosto a setembro de 2021 nas bases de dados BVS, LILACS, MEDLINE e BDENF, sendo os seguintes descritores “Enfermagem; Gerência; Unidade Básica de Saúde”.</a:t>
            </a:r>
            <a:r>
              <a:rPr lang="pt-BR" sz="800" b="1" dirty="0">
                <a:latin typeface="Arial" panose="020B0604020202020204" pitchFamily="34" charset="0"/>
                <a:ea typeface="Times New Roman" panose="02020603050405020304" pitchFamily="18" charset="0"/>
                <a:cs typeface="Arial" panose="020B0604020202020204" pitchFamily="34" charset="0"/>
              </a:rPr>
              <a:t> </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Os critérios de inclusão foram artigos encontrados na </a:t>
            </a:r>
            <a:r>
              <a:rPr lang="pt-BR" sz="800" dirty="0">
                <a:latin typeface="Arial" panose="020B0604020202020204" pitchFamily="34" charset="0"/>
                <a:ea typeface="Times New Roman" panose="02020603050405020304" pitchFamily="18" charset="0"/>
                <a:cs typeface="Arial" panose="020B0604020202020204" pitchFamily="34" charset="0"/>
              </a:rPr>
              <a:t>íntegra,</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em língua portuguesa, artigos relacionados ao tema</a:t>
            </a:r>
            <a:r>
              <a:rPr lang="pt-BR" sz="800" dirty="0">
                <a:latin typeface="Arial" panose="020B0604020202020204" pitchFamily="34" charset="0"/>
                <a:ea typeface="Times New Roman" panose="02020603050405020304" pitchFamily="18" charset="0"/>
                <a:cs typeface="Arial" panose="020B0604020202020204" pitchFamily="34" charset="0"/>
              </a:rPr>
              <a:t> e </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artigos publicados entre 201</a:t>
            </a:r>
            <a:r>
              <a:rPr lang="pt-BR" sz="800" dirty="0">
                <a:latin typeface="Arial" panose="020B0604020202020204" pitchFamily="34" charset="0"/>
                <a:ea typeface="Times New Roman" panose="02020603050405020304" pitchFamily="18" charset="0"/>
                <a:cs typeface="Arial" panose="020B0604020202020204" pitchFamily="34" charset="0"/>
              </a:rPr>
              <a:t>4</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 202</a:t>
            </a:r>
            <a:r>
              <a:rPr lang="pt-BR" sz="800" dirty="0">
                <a:latin typeface="Arial" panose="020B0604020202020204" pitchFamily="34" charset="0"/>
                <a:ea typeface="Times New Roman" panose="02020603050405020304" pitchFamily="18" charset="0"/>
                <a:cs typeface="Arial" panose="020B0604020202020204" pitchFamily="34" charset="0"/>
              </a:rPr>
              <a:t>1</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800" dirty="0">
                <a:latin typeface="Arial" panose="020B0604020202020204" pitchFamily="34" charset="0"/>
                <a:ea typeface="Times New Roman" panose="02020603050405020304" pitchFamily="18" charset="0"/>
                <a:cs typeface="Arial" panose="020B0604020202020204" pitchFamily="34" charset="0"/>
              </a:rPr>
              <a:t> </a:t>
            </a:r>
            <a:r>
              <a:rPr 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E os critérios de exclusão foram os que fugiram ao tema proposto, artigos encontrados em língua estrangeira, fora do período de publicação e artigos que não compreendiam aos descritores.</a:t>
            </a:r>
            <a:r>
              <a:rPr lang="pt-BR" sz="800" dirty="0">
                <a:latin typeface="Arial" panose="020B0604020202020204" pitchFamily="34" charset="0"/>
                <a:ea typeface="Times New Roman" panose="02020603050405020304" pitchFamily="18" charset="0"/>
                <a:cs typeface="Arial" panose="020B0604020202020204" pitchFamily="34" charset="0"/>
              </a:rPr>
              <a:t> </a:t>
            </a:r>
            <a:endParaRPr lang="pt-BR" sz="800" dirty="0">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6AD4C4E2-C13D-4C38-ADEB-6CB2E74039A7}"/>
              </a:ext>
            </a:extLst>
          </p:cNvPr>
          <p:cNvSpPr txBox="1"/>
          <p:nvPr/>
        </p:nvSpPr>
        <p:spPr>
          <a:xfrm>
            <a:off x="206249" y="2400644"/>
            <a:ext cx="3162434" cy="4524315"/>
          </a:xfrm>
          <a:prstGeom prst="rect">
            <a:avLst/>
          </a:prstGeom>
          <a:noFill/>
        </p:spPr>
        <p:txBody>
          <a:bodyPr wrap="square" rtlCol="0">
            <a:spAutoFit/>
          </a:bodyPr>
          <a:lstStyle/>
          <a:p>
            <a:pPr algn="just"/>
            <a:r>
              <a:rPr lang="pt-BR" sz="800" dirty="0">
                <a:latin typeface="Arial" panose="020B0604020202020204" pitchFamily="34" charset="0"/>
                <a:ea typeface="Times New Roman" panose="02020603050405020304" pitchFamily="18" charset="0"/>
                <a:cs typeface="Arial" panose="020B0604020202020204" pitchFamily="34" charset="0"/>
              </a:rPr>
              <a:t>A Unidade Básica de Saúde (UBS) é o meio de contato preferencial do usuário, principal porta e centro de comunicação de toda a rede de atenção à saúde e, com o bom desenvolvimento desta rede, é um importante meio de formulação de políticas de saúde. A gestão é uma ferramenta importante para melhorar a eficiência dessas políticas, já que alia uma ação estruturada e integrativa, em que a prática gerencial é determinada e decisiva no desenvolvimento das organizações dos serviços de saúde. Em toda organização, o desempenho dos gestores é essencial. Suas responsabilidades são resolver problemas, determinar a escala de recursos, planejar aplicações, formular estratégias, realizar diagnósticos de situação, garantir o desempenho dos funcionários e outros aspectos da organização de atividades. A enfermagem é uma das categorias de saúde mais mobilizadas para a gestão das UBS, é o compromisso de trabalhar com outros profissionais para viabilizar o Sistema Único de Saúde (SUS) e estimular a participação da equipe na organização e produção. Para tal, devem recorrer à descentralização administrativa, à comunicação informal, à flexibilidade na produção e ao estímulo, à iniciativa e criatividade de indivíduos e grupos. Dentre as competências gerenciais do enfermeiro, incluem a análise crítica da tomada de decisão gerencial; desenvolvimento do pensamento autônomo; organização das redes de serviços de saúde; desenvolvimento de ferramenta para análise das condições de saúde e prestação de serviços; formulação de estratégias de intervenção e o planejamento são a base para a análise da situação e o desenvolvimento de intervenções. Considerando que garantir a satisfação dos trabalhadores e pacientes e a sobrevivência da organização é uma tarefa complexa, torna-se imprescindível analisar a atuação do enfermeiro gestor nas organizações de atenção básica para melhorar a qualidade dos serviços </a:t>
            </a:r>
            <a:r>
              <a:rPr lang="pt-BR" sz="800" baseline="30000" dirty="0">
                <a:latin typeface="Arial" panose="020B0604020202020204" pitchFamily="34" charset="0"/>
                <a:ea typeface="Times New Roman" panose="02020603050405020304" pitchFamily="18" charset="0"/>
                <a:cs typeface="Arial" panose="020B0604020202020204" pitchFamily="34" charset="0"/>
              </a:rPr>
              <a:t>1</a:t>
            </a:r>
            <a:r>
              <a:rPr lang="pt-BR" sz="800" dirty="0">
                <a:latin typeface="Arial" panose="020B0604020202020204" pitchFamily="34" charset="0"/>
                <a:ea typeface="Times New Roman" panose="02020603050405020304" pitchFamily="18" charset="0"/>
                <a:cs typeface="Arial" panose="020B0604020202020204" pitchFamily="34" charset="0"/>
              </a:rPr>
              <a:t>. Dessa forma o trabalho justifica-se pela intenção em expandir o conhecimento dos profissionais da área da enfermagem e acrescentar uma melhoria na gestão da unidade básica de saúde. </a:t>
            </a:r>
            <a:endParaRPr lang="pt-BR" sz="8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D60FF0D2-8FEC-4F1B-826E-6AB7FFE35977}"/>
              </a:ext>
            </a:extLst>
          </p:cNvPr>
          <p:cNvSpPr txBox="1"/>
          <p:nvPr/>
        </p:nvSpPr>
        <p:spPr>
          <a:xfrm>
            <a:off x="767581" y="1391007"/>
            <a:ext cx="5358619" cy="646331"/>
          </a:xfrm>
          <a:prstGeom prst="rect">
            <a:avLst/>
          </a:prstGeom>
          <a:noFill/>
        </p:spPr>
        <p:txBody>
          <a:bodyPr wrap="square" rtlCol="0">
            <a:spAutoFit/>
          </a:bodyPr>
          <a:lstStyle/>
          <a:p>
            <a:pPr algn="ctr"/>
            <a:r>
              <a:rPr lang="pt-BR" sz="900" b="1" dirty="0">
                <a:latin typeface="Arial" panose="020B0604020202020204" pitchFamily="34" charset="0"/>
                <a:cs typeface="Arial" panose="020B0604020202020204" pitchFamily="34" charset="0"/>
              </a:rPr>
              <a:t>Autores: </a:t>
            </a:r>
            <a:r>
              <a:rPr lang="pt-BR" sz="900" dirty="0">
                <a:latin typeface="Arial" panose="020B0604020202020204" pitchFamily="34" charset="0"/>
                <a:cs typeface="Arial" panose="020B0604020202020204" pitchFamily="34" charset="0"/>
              </a:rPr>
              <a:t>Bruna Langelli Lopes, Laura Giulia Adriano Borges, Simone Buchignani Maigret²  </a:t>
            </a:r>
            <a:r>
              <a:rPr lang="pt-BR" sz="900" b="1" dirty="0">
                <a:latin typeface="Arial" panose="020B0604020202020204" pitchFamily="34" charset="0"/>
                <a:cs typeface="Arial" panose="020B0604020202020204" pitchFamily="34" charset="0"/>
              </a:rPr>
              <a:t>Orientador: </a:t>
            </a:r>
            <a:r>
              <a:rPr lang="pt-BR" sz="900" dirty="0">
                <a:latin typeface="Arial" panose="020B0604020202020204" pitchFamily="34" charset="0"/>
                <a:cs typeface="Arial" panose="020B0604020202020204" pitchFamily="34" charset="0"/>
              </a:rPr>
              <a:t>Michelle Cristine de Oliveira </a:t>
            </a:r>
            <a:r>
              <a:rPr lang="pt-BR" sz="900" dirty="0" err="1">
                <a:latin typeface="Arial" panose="020B0604020202020204" pitchFamily="34" charset="0"/>
                <a:cs typeface="Arial" panose="020B0604020202020204" pitchFamily="34" charset="0"/>
              </a:rPr>
              <a:t>Minharro</a:t>
            </a:r>
            <a:endParaRPr lang="pt-BR" sz="900" dirty="0">
              <a:latin typeface="Arial" panose="020B0604020202020204" pitchFamily="34" charset="0"/>
              <a:cs typeface="Arial" panose="020B0604020202020204" pitchFamily="34" charset="0"/>
            </a:endParaRPr>
          </a:p>
          <a:p>
            <a:pPr algn="ctr"/>
            <a:r>
              <a:rPr lang="pt-BR" sz="900" dirty="0">
                <a:latin typeface="Arial" panose="020B0604020202020204" pitchFamily="34" charset="0"/>
                <a:cs typeface="Arial" panose="020B0604020202020204" pitchFamily="34" charset="0"/>
              </a:rPr>
              <a:t>Faculdade Marechal Rondon</a:t>
            </a:r>
          </a:p>
          <a:p>
            <a:pPr algn="ctr"/>
            <a:r>
              <a:rPr lang="pt-BR" sz="900" i="1" dirty="0">
                <a:latin typeface="Arial" panose="020B0604020202020204" pitchFamily="34" charset="0"/>
                <a:cs typeface="Arial" panose="020B0604020202020204" pitchFamily="34" charset="0"/>
              </a:rPr>
              <a:t>b.langelli@uni9.edu.br</a:t>
            </a:r>
          </a:p>
        </p:txBody>
      </p:sp>
      <p:sp>
        <p:nvSpPr>
          <p:cNvPr id="4" name="CaixaDeTexto 3">
            <a:extLst>
              <a:ext uri="{FF2B5EF4-FFF2-40B4-BE49-F238E27FC236}">
                <a16:creationId xmlns:a16="http://schemas.microsoft.com/office/drawing/2014/main" id="{1D53284F-6ED6-4386-BD8D-A003EE80E2FA}"/>
              </a:ext>
            </a:extLst>
          </p:cNvPr>
          <p:cNvSpPr txBox="1"/>
          <p:nvPr/>
        </p:nvSpPr>
        <p:spPr>
          <a:xfrm>
            <a:off x="682890" y="1026181"/>
            <a:ext cx="5445749" cy="461665"/>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GESTÃO DE ENFERMAGEM NA UNIDADE BASICA DE SAÚDE: UMA REVISÃO DE LITERATURA.</a:t>
            </a:r>
          </a:p>
        </p:txBody>
      </p:sp>
      <p:cxnSp>
        <p:nvCxnSpPr>
          <p:cNvPr id="5" name="Conector reto 4">
            <a:extLst>
              <a:ext uri="{FF2B5EF4-FFF2-40B4-BE49-F238E27FC236}">
                <a16:creationId xmlns:a16="http://schemas.microsoft.com/office/drawing/2014/main" id="{40E29535-45C9-4EEC-B607-410D1A9E7ED4}"/>
              </a:ext>
            </a:extLst>
          </p:cNvPr>
          <p:cNvCxnSpPr>
            <a:cxnSpLocks/>
          </p:cNvCxnSpPr>
          <p:nvPr/>
        </p:nvCxnSpPr>
        <p:spPr>
          <a:xfrm>
            <a:off x="827607" y="1443909"/>
            <a:ext cx="54483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AA512BD6-EDE6-413B-9B2B-4FB45A009BFF}"/>
              </a:ext>
            </a:extLst>
          </p:cNvPr>
          <p:cNvCxnSpPr>
            <a:cxnSpLocks/>
          </p:cNvCxnSpPr>
          <p:nvPr/>
        </p:nvCxnSpPr>
        <p:spPr>
          <a:xfrm>
            <a:off x="3471495" y="2129519"/>
            <a:ext cx="12614" cy="70469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48CD78C-B763-429E-B437-AB92F211089F}"/>
              </a:ext>
            </a:extLst>
          </p:cNvPr>
          <p:cNvSpPr txBox="1"/>
          <p:nvPr/>
        </p:nvSpPr>
        <p:spPr>
          <a:xfrm>
            <a:off x="289985" y="2119522"/>
            <a:ext cx="2993239" cy="230832"/>
          </a:xfrm>
          <a:prstGeom prst="rect">
            <a:avLst/>
          </a:prstGeom>
          <a:solidFill>
            <a:srgbClr val="005B2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4344AAD9-74BD-4101-A924-8BB69061BF66}"/>
              </a:ext>
            </a:extLst>
          </p:cNvPr>
          <p:cNvSpPr txBox="1"/>
          <p:nvPr/>
        </p:nvSpPr>
        <p:spPr>
          <a:xfrm>
            <a:off x="225925" y="6894182"/>
            <a:ext cx="3081440" cy="230832"/>
          </a:xfrm>
          <a:prstGeom prst="rect">
            <a:avLst/>
          </a:prstGeom>
          <a:solidFill>
            <a:srgbClr val="005B2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id="{1A9BAC74-8571-4BCE-BC28-6AABD4DCA795}"/>
              </a:ext>
            </a:extLst>
          </p:cNvPr>
          <p:cNvSpPr txBox="1"/>
          <p:nvPr/>
        </p:nvSpPr>
        <p:spPr>
          <a:xfrm>
            <a:off x="232233" y="7649893"/>
            <a:ext cx="3068824" cy="230832"/>
          </a:xfrm>
          <a:prstGeom prst="rect">
            <a:avLst/>
          </a:prstGeom>
          <a:solidFill>
            <a:srgbClr val="005B2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a16="http://schemas.microsoft.com/office/drawing/2014/main" id="{BFD7D3CC-A25D-4102-A03C-966AEEE9F727}"/>
              </a:ext>
            </a:extLst>
          </p:cNvPr>
          <p:cNvSpPr txBox="1"/>
          <p:nvPr/>
        </p:nvSpPr>
        <p:spPr>
          <a:xfrm>
            <a:off x="3672379" y="2132020"/>
            <a:ext cx="2878174" cy="230832"/>
          </a:xfrm>
          <a:prstGeom prst="rect">
            <a:avLst/>
          </a:prstGeom>
          <a:solidFill>
            <a:srgbClr val="005B2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id="{FECD74B4-7D9A-4AEA-B3F7-83387EF4AF1C}"/>
              </a:ext>
            </a:extLst>
          </p:cNvPr>
          <p:cNvSpPr txBox="1"/>
          <p:nvPr/>
        </p:nvSpPr>
        <p:spPr>
          <a:xfrm>
            <a:off x="2699657" y="9394139"/>
            <a:ext cx="1499119" cy="200055"/>
          </a:xfrm>
          <a:prstGeom prst="rect">
            <a:avLst/>
          </a:prstGeom>
          <a:solidFill>
            <a:srgbClr val="005B29"/>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id="{0F3196CC-182C-46DF-8FB1-18620851DB4D}"/>
              </a:ext>
            </a:extLst>
          </p:cNvPr>
          <p:cNvSpPr txBox="1"/>
          <p:nvPr/>
        </p:nvSpPr>
        <p:spPr>
          <a:xfrm>
            <a:off x="206249" y="7245550"/>
            <a:ext cx="3162434" cy="338554"/>
          </a:xfrm>
          <a:prstGeom prst="rect">
            <a:avLst/>
          </a:prstGeom>
          <a:noFill/>
        </p:spPr>
        <p:txBody>
          <a:bodyPr wrap="square" rtlCol="0">
            <a:spAutoFit/>
          </a:bodyPr>
          <a:lstStyle/>
          <a:p>
            <a:pPr algn="just"/>
            <a:r>
              <a:rPr lang="pt-BR" sz="800" dirty="0">
                <a:latin typeface="Arial" panose="020B0604020202020204" pitchFamily="34" charset="0"/>
                <a:ea typeface="Times New Roman" panose="02020603050405020304" pitchFamily="18" charset="0"/>
                <a:cs typeface="Arial" panose="020B0604020202020204" pitchFamily="34" charset="0"/>
              </a:rPr>
              <a:t>Identificar quais são os desafios que</a:t>
            </a:r>
            <a:r>
              <a:rPr lang="pt-BR" sz="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BR" sz="800" dirty="0">
                <a:latin typeface="Arial" panose="020B0604020202020204" pitchFamily="34" charset="0"/>
                <a:ea typeface="Times New Roman" panose="02020603050405020304" pitchFamily="18" charset="0"/>
                <a:cs typeface="Arial" panose="020B0604020202020204" pitchFamily="34" charset="0"/>
              </a:rPr>
              <a:t>os enfermeiros gestores encontram na atenção básica.</a:t>
            </a:r>
            <a:endParaRPr lang="pt-BR" sz="8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4B9DADBB-599C-4879-BB9B-BBF9D398902E}"/>
              </a:ext>
            </a:extLst>
          </p:cNvPr>
          <p:cNvSpPr txBox="1"/>
          <p:nvPr/>
        </p:nvSpPr>
        <p:spPr>
          <a:xfrm>
            <a:off x="3586921" y="2400597"/>
            <a:ext cx="3067567" cy="2431435"/>
          </a:xfrm>
          <a:prstGeom prst="rect">
            <a:avLst/>
          </a:prstGeom>
          <a:noFill/>
        </p:spPr>
        <p:txBody>
          <a:bodyPr wrap="square" rtlCol="0">
            <a:spAutoFit/>
          </a:bodyPr>
          <a:lstStyle/>
          <a:p>
            <a:pPr algn="just"/>
            <a:r>
              <a:rPr lang="pt-BR" sz="800" dirty="0">
                <a:latin typeface="Arial" panose="020B0604020202020204" pitchFamily="34" charset="0"/>
                <a:cs typeface="Arial" panose="020B0604020202020204" pitchFamily="34" charset="0"/>
              </a:rPr>
              <a:t>Foram obtidos 82 artigos, dos quais 78 não atendiam aos critérios de inclusão, dessa forma incluídos 4 para pesquisa. Da análise dos estudos emergiram duas importantes temáticas: “as dificuldades encontradas pelo profissional enfermeiro no gerenciamento das unidades de saúde e de sua equipe”, o qual as principais dificuldades em liderança envolve estabelecer as tarefas dos outros profissionais, resolução de conflitos, insegurança, comunicação impotente, tomada de decisão, falta de experiência, dificuldades em relação às decisões da administração e em assumir de fato o papel de líder no sistema de saúde </a:t>
            </a:r>
            <a:r>
              <a:rPr lang="pt-BR" sz="800" baseline="30000" dirty="0">
                <a:latin typeface="Arial" panose="020B0604020202020204" pitchFamily="34" charset="0"/>
                <a:cs typeface="Arial" panose="020B0604020202020204" pitchFamily="34" charset="0"/>
              </a:rPr>
              <a:t>2-3</a:t>
            </a:r>
            <a:r>
              <a:rPr lang="pt-BR" sz="800" dirty="0">
                <a:latin typeface="Arial" panose="020B0604020202020204" pitchFamily="34" charset="0"/>
                <a:cs typeface="Arial" panose="020B0604020202020204" pitchFamily="34" charset="0"/>
              </a:rPr>
              <a:t>. E “o fator de motivação/desmotivação e a importância para sua equipe como processo influenciador no trabalho do enfermeiro gestor” que pode ser positiva ou negativa. A equipe costuma observar o gerente, mesmo que seja um processo lento, podendo influenciar na motivação da equipe. Diante das dificuldades no cotidiano de trabalho dos gestores, atingir metas para o alcance de uma gestão bem-sucedida é uma tarefa árdua para os profissionais de enfermagem </a:t>
            </a:r>
            <a:r>
              <a:rPr lang="pt-BR" sz="800" baseline="30000" dirty="0">
                <a:latin typeface="Arial" panose="020B0604020202020204" pitchFamily="34" charset="0"/>
                <a:cs typeface="Arial" panose="020B0604020202020204" pitchFamily="34" charset="0"/>
              </a:rPr>
              <a:t>4-5</a:t>
            </a:r>
            <a:r>
              <a:rPr lang="pt-BR" sz="800" dirty="0">
                <a:latin typeface="Arial" panose="020B0604020202020204" pitchFamily="34" charset="0"/>
                <a:cs typeface="Arial" panose="020B0604020202020204" pitchFamily="34" charset="0"/>
              </a:rPr>
              <a:t> . </a:t>
            </a:r>
          </a:p>
        </p:txBody>
      </p:sp>
      <p:cxnSp>
        <p:nvCxnSpPr>
          <p:cNvPr id="42" name="Conector reto 41">
            <a:extLst>
              <a:ext uri="{FF2B5EF4-FFF2-40B4-BE49-F238E27FC236}">
                <a16:creationId xmlns:a16="http://schemas.microsoft.com/office/drawing/2014/main" id="{AC187A9A-CDC0-4DE8-957E-E995B2B28005}"/>
              </a:ext>
            </a:extLst>
          </p:cNvPr>
          <p:cNvCxnSpPr>
            <a:cxnSpLocks/>
          </p:cNvCxnSpPr>
          <p:nvPr/>
        </p:nvCxnSpPr>
        <p:spPr>
          <a:xfrm>
            <a:off x="472542" y="2029762"/>
            <a:ext cx="598403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8D366BA9-4731-4DDE-B4F2-6C866DD64FB4}"/>
              </a:ext>
            </a:extLst>
          </p:cNvPr>
          <p:cNvSpPr txBox="1"/>
          <p:nvPr/>
        </p:nvSpPr>
        <p:spPr>
          <a:xfrm>
            <a:off x="3661100" y="6894182"/>
            <a:ext cx="3081440" cy="230832"/>
          </a:xfrm>
          <a:prstGeom prst="rect">
            <a:avLst/>
          </a:prstGeom>
          <a:solidFill>
            <a:srgbClr val="005B2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2" name="CaixaDeTexto 1">
            <a:extLst>
              <a:ext uri="{FF2B5EF4-FFF2-40B4-BE49-F238E27FC236}">
                <a16:creationId xmlns:a16="http://schemas.microsoft.com/office/drawing/2014/main" id="{F901A626-703F-4FF8-9B22-39B47D007B81}"/>
              </a:ext>
            </a:extLst>
          </p:cNvPr>
          <p:cNvSpPr txBox="1"/>
          <p:nvPr/>
        </p:nvSpPr>
        <p:spPr>
          <a:xfrm>
            <a:off x="232233" y="9594194"/>
            <a:ext cx="6464650" cy="553998"/>
          </a:xfrm>
          <a:prstGeom prst="rect">
            <a:avLst/>
          </a:prstGeom>
          <a:noFill/>
        </p:spPr>
        <p:txBody>
          <a:bodyPr wrap="square" rtlCol="0">
            <a:spAutoFit/>
          </a:bodyPr>
          <a:lstStyle/>
          <a:p>
            <a:pPr algn="just"/>
            <a:r>
              <a:rPr lang="pt-BR" sz="500" dirty="0">
                <a:latin typeface="Arial" panose="020B0604020202020204" pitchFamily="34" charset="0"/>
                <a:cs typeface="Arial" panose="020B0604020202020204" pitchFamily="34" charset="0"/>
              </a:rPr>
              <a:t>1. Fernandes MC, Barros AS, Silva LMS, Nóbrega MFB, Silva MRF, Torres RAM.  Análise da atuação do enfermeiro na gerência de unidades básicas de saúde. Ver. Bras. </a:t>
            </a:r>
            <a:r>
              <a:rPr lang="pt-BR" sz="500" dirty="0" err="1">
                <a:latin typeface="Arial" panose="020B0604020202020204" pitchFamily="34" charset="0"/>
                <a:cs typeface="Arial" panose="020B0604020202020204" pitchFamily="34" charset="0"/>
              </a:rPr>
              <a:t>Enferm</a:t>
            </a:r>
            <a:r>
              <a:rPr lang="pt-BR" sz="500" dirty="0">
                <a:latin typeface="Arial" panose="020B0604020202020204" pitchFamily="34" charset="0"/>
                <a:cs typeface="Arial" panose="020B0604020202020204" pitchFamily="34" charset="0"/>
              </a:rPr>
              <a:t>., Brasília ,  63(1):11-15,  fev.  2010 </a:t>
            </a:r>
          </a:p>
          <a:p>
            <a:pPr algn="just"/>
            <a:r>
              <a:rPr lang="pt-BR" sz="500" dirty="0">
                <a:latin typeface="Arial" panose="020B0604020202020204" pitchFamily="34" charset="0"/>
                <a:cs typeface="Arial" panose="020B0604020202020204" pitchFamily="34" charset="0"/>
              </a:rPr>
              <a:t>2. Damasceno CKCS, Campelo TPT , Cavalcante IB , Sousa PSA , Moreira WC, Campelo DS. O Trabalho Gerencial da Enfermagem: Conhecimento de Profissionais Enfermeiros sobre suas Competências Gerenciais. Ver </a:t>
            </a:r>
            <a:r>
              <a:rPr lang="pt-BR" sz="500" dirty="0" err="1">
                <a:latin typeface="Arial" panose="020B0604020202020204" pitchFamily="34" charset="0"/>
                <a:cs typeface="Arial" panose="020B0604020202020204" pitchFamily="34" charset="0"/>
              </a:rPr>
              <a:t>enferm</a:t>
            </a:r>
            <a:r>
              <a:rPr lang="pt-BR" sz="500" dirty="0">
                <a:latin typeface="Arial" panose="020B0604020202020204" pitchFamily="34" charset="0"/>
                <a:cs typeface="Arial" panose="020B0604020202020204" pitchFamily="34" charset="0"/>
              </a:rPr>
              <a:t> UFPE </a:t>
            </a:r>
            <a:r>
              <a:rPr lang="pt-BR" sz="500" dirty="0" err="1">
                <a:latin typeface="Arial" panose="020B0604020202020204" pitchFamily="34" charset="0"/>
                <a:cs typeface="Arial" panose="020B0604020202020204" pitchFamily="34" charset="0"/>
              </a:rPr>
              <a:t>on</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line</a:t>
            </a:r>
            <a:r>
              <a:rPr lang="pt-BR" sz="500" dirty="0">
                <a:latin typeface="Arial" panose="020B0604020202020204" pitchFamily="34" charset="0"/>
                <a:cs typeface="Arial" panose="020B0604020202020204" pitchFamily="34" charset="0"/>
              </a:rPr>
              <a:t>., Recife, 10(4):1216-22, abr. 2016.</a:t>
            </a:r>
          </a:p>
          <a:p>
            <a:pPr algn="just"/>
            <a:r>
              <a:rPr lang="pt-BR" sz="500" dirty="0">
                <a:latin typeface="Arial" panose="020B0604020202020204" pitchFamily="34" charset="0"/>
                <a:cs typeface="Arial" panose="020B0604020202020204" pitchFamily="34" charset="0"/>
              </a:rPr>
              <a:t>3. Madureira GC, Santos MF,  Santos DSS,  Batalha EMSS .Reflexão sobre a enfermagem e o gerenciamento das unidades básicas de saúde . Rev. Baiana Saúde Pública, 40(4):1943, out-dez. 2016.</a:t>
            </a:r>
          </a:p>
          <a:p>
            <a:pPr algn="just"/>
            <a:r>
              <a:rPr lang="pt-BR" sz="500" dirty="0">
                <a:latin typeface="Arial" panose="020B0604020202020204" pitchFamily="34" charset="0"/>
                <a:cs typeface="Arial" panose="020B0604020202020204" pitchFamily="34" charset="0"/>
              </a:rPr>
              <a:t>4. Jaqueline K, Silvia P. O Enfermeiro e o Gerenciamento na Estratégia Saúde da Família. BIS, Bol. Inst. Saúde (Impr.), BIS, Bol. Inst. Saúde (Impr.) ; 15(2): 64-73, dez. 2014.</a:t>
            </a:r>
          </a:p>
          <a:p>
            <a:pPr algn="just"/>
            <a:r>
              <a:rPr lang="pt-BR" sz="500" dirty="0">
                <a:latin typeface="Arial" panose="020B0604020202020204" pitchFamily="34" charset="0"/>
                <a:cs typeface="Arial" panose="020B0604020202020204" pitchFamily="34" charset="0"/>
              </a:rPr>
              <a:t>5. Cardoso HM, </a:t>
            </a:r>
            <a:r>
              <a:rPr lang="pt-BR" sz="500" dirty="0" err="1">
                <a:latin typeface="Arial" panose="020B0604020202020204" pitchFamily="34" charset="0"/>
                <a:cs typeface="Arial" panose="020B0604020202020204" pitchFamily="34" charset="0"/>
              </a:rPr>
              <a:t>Lucietto</a:t>
            </a:r>
            <a:r>
              <a:rPr lang="pt-BR" sz="500" dirty="0">
                <a:latin typeface="Arial" panose="020B0604020202020204" pitchFamily="34" charset="0"/>
                <a:cs typeface="Arial" panose="020B0604020202020204" pitchFamily="34" charset="0"/>
              </a:rPr>
              <a:t> GC, Silva RA, Oliveira JM, Maciel  MM .Percepção do enfermeiro da atenção primária à saúde frente a atribuição de gestor da unidade. Rev. </a:t>
            </a:r>
            <a:r>
              <a:rPr lang="pt-BR" sz="500" dirty="0" err="1">
                <a:latin typeface="Arial" panose="020B0604020202020204" pitchFamily="34" charset="0"/>
                <a:cs typeface="Arial" panose="020B0604020202020204" pitchFamily="34" charset="0"/>
              </a:rPr>
              <a:t>enferm</a:t>
            </a:r>
            <a:r>
              <a:rPr lang="pt-BR" sz="500" dirty="0">
                <a:latin typeface="Arial" panose="020B0604020202020204" pitchFamily="34" charset="0"/>
                <a:cs typeface="Arial" panose="020B0604020202020204" pitchFamily="34" charset="0"/>
              </a:rPr>
              <a:t>. atenção saúde, 8(2): 3-17, </a:t>
            </a:r>
            <a:r>
              <a:rPr lang="pt-BR" sz="500" dirty="0" err="1">
                <a:latin typeface="Arial" panose="020B0604020202020204" pitchFamily="34" charset="0"/>
                <a:cs typeface="Arial" panose="020B0604020202020204" pitchFamily="34" charset="0"/>
              </a:rPr>
              <a:t>ago.-dez</a:t>
            </a:r>
            <a:r>
              <a:rPr lang="pt-BR" sz="500" dirty="0">
                <a:latin typeface="Arial" panose="020B0604020202020204" pitchFamily="34" charset="0"/>
                <a:cs typeface="Arial" panose="020B0604020202020204" pitchFamily="34" charset="0"/>
              </a:rPr>
              <a:t>. 2019.</a:t>
            </a:r>
          </a:p>
        </p:txBody>
      </p:sp>
      <p:sp>
        <p:nvSpPr>
          <p:cNvPr id="3" name="CaixaDeTexto 2">
            <a:extLst>
              <a:ext uri="{FF2B5EF4-FFF2-40B4-BE49-F238E27FC236}">
                <a16:creationId xmlns:a16="http://schemas.microsoft.com/office/drawing/2014/main" id="{5B53B015-99D1-4342-A73A-FEA923488197}"/>
              </a:ext>
            </a:extLst>
          </p:cNvPr>
          <p:cNvSpPr txBox="1"/>
          <p:nvPr/>
        </p:nvSpPr>
        <p:spPr>
          <a:xfrm>
            <a:off x="3687574" y="7270066"/>
            <a:ext cx="3081439" cy="2062103"/>
          </a:xfrm>
          <a:prstGeom prst="rect">
            <a:avLst/>
          </a:prstGeom>
          <a:noFill/>
        </p:spPr>
        <p:txBody>
          <a:bodyPr wrap="square" rtlCol="0">
            <a:spAutoFit/>
          </a:bodyPr>
          <a:lstStyle/>
          <a:p>
            <a:pPr algn="just"/>
            <a:r>
              <a:rPr lang="pt-BR" sz="800" dirty="0">
                <a:latin typeface="Arial" panose="020B0604020202020204" pitchFamily="34" charset="0"/>
                <a:cs typeface="Arial" panose="020B0604020202020204" pitchFamily="34" charset="0"/>
              </a:rPr>
              <a:t>Os dados analisados explanaram uma melhor compreensão sobre os desafios da gestão na Unidade Básica de Saúde. O estudo possibilitou verificar que o desempenho do gestor é essencial, pois o Enfermeiro conhece a gerência de enfermagem, contudo, enfrenta muitas dificuldades na descentralização administrativa, sendo o grande desafio a divisão de tempo entre as funções gerenciais e assistenciais, fazendo com que as múltiplas funções desenvolvidas causem sobrecarga no trabalho e com isso dificultando a gestão de forma participativa e democrática. Dessa maneira, existe a necessidade do enfermeiro aprimorar suas competências gerenciais, sugere-se que que seja inserido mais conteúdos sobre gestão e liderança nos cursos de graduação, pois o processo gerencial se inicia no ensino acadêmico, desenvolvendo e formando um profissional mais capacitado para lidar com os desafios da gestão. </a:t>
            </a:r>
          </a:p>
        </p:txBody>
      </p:sp>
      <p:pic>
        <p:nvPicPr>
          <p:cNvPr id="7" name="Imagem 6">
            <a:extLst>
              <a:ext uri="{FF2B5EF4-FFF2-40B4-BE49-F238E27FC236}">
                <a16:creationId xmlns:a16="http://schemas.microsoft.com/office/drawing/2014/main" id="{A2DA3095-83DD-43A2-B3D7-E1AE54A8884E}"/>
              </a:ext>
            </a:extLst>
          </p:cNvPr>
          <p:cNvPicPr>
            <a:picLocks noChangeAspect="1"/>
          </p:cNvPicPr>
          <p:nvPr/>
        </p:nvPicPr>
        <p:blipFill>
          <a:blip r:embed="rId3"/>
          <a:stretch>
            <a:fillRect/>
          </a:stretch>
        </p:blipFill>
        <p:spPr>
          <a:xfrm>
            <a:off x="4090393" y="5065858"/>
            <a:ext cx="2275800" cy="1706850"/>
          </a:xfrm>
          <a:prstGeom prst="rect">
            <a:avLst/>
          </a:prstGeom>
        </p:spPr>
      </p:pic>
      <p:sp>
        <p:nvSpPr>
          <p:cNvPr id="13" name="CaixaDeTexto 12">
            <a:extLst>
              <a:ext uri="{FF2B5EF4-FFF2-40B4-BE49-F238E27FC236}">
                <a16:creationId xmlns:a16="http://schemas.microsoft.com/office/drawing/2014/main" id="{6F43F846-7DAA-40F7-89B8-C17EE446FD59}"/>
              </a:ext>
            </a:extLst>
          </p:cNvPr>
          <p:cNvSpPr txBox="1"/>
          <p:nvPr/>
        </p:nvSpPr>
        <p:spPr>
          <a:xfrm>
            <a:off x="3586921" y="4888985"/>
            <a:ext cx="2822940" cy="200055"/>
          </a:xfrm>
          <a:prstGeom prst="rect">
            <a:avLst/>
          </a:prstGeom>
          <a:noFill/>
        </p:spPr>
        <p:txBody>
          <a:bodyPr wrap="square" rtlCol="0">
            <a:spAutoFit/>
          </a:bodyPr>
          <a:lstStyle/>
          <a:p>
            <a:r>
              <a:rPr lang="pt-BR" sz="700" dirty="0">
                <a:latin typeface="Arial" panose="020B0604020202020204" pitchFamily="34" charset="0"/>
                <a:cs typeface="Arial" panose="020B0604020202020204" pitchFamily="34" charset="0"/>
              </a:rPr>
              <a:t>Figura: o enfermeiro e suas tarefas</a:t>
            </a:r>
          </a:p>
        </p:txBody>
      </p:sp>
      <p:sp>
        <p:nvSpPr>
          <p:cNvPr id="21" name="CaixaDeTexto 20">
            <a:extLst>
              <a:ext uri="{FF2B5EF4-FFF2-40B4-BE49-F238E27FC236}">
                <a16:creationId xmlns:a16="http://schemas.microsoft.com/office/drawing/2014/main" id="{86B96A73-8572-49AB-9133-7E626367E2B6}"/>
              </a:ext>
            </a:extLst>
          </p:cNvPr>
          <p:cNvSpPr txBox="1"/>
          <p:nvPr/>
        </p:nvSpPr>
        <p:spPr>
          <a:xfrm>
            <a:off x="3946073" y="6738079"/>
            <a:ext cx="2822940" cy="200055"/>
          </a:xfrm>
          <a:prstGeom prst="rect">
            <a:avLst/>
          </a:prstGeom>
          <a:noFill/>
        </p:spPr>
        <p:txBody>
          <a:bodyPr wrap="square" rtlCol="0">
            <a:spAutoFit/>
          </a:bodyPr>
          <a:lstStyle/>
          <a:p>
            <a:pPr algn="r"/>
            <a:r>
              <a:rPr lang="pt-BR" sz="700" dirty="0">
                <a:latin typeface="Arial" panose="020B0604020202020204" pitchFamily="34" charset="0"/>
                <a:cs typeface="Arial" panose="020B0604020202020204" pitchFamily="34" charset="0"/>
              </a:rPr>
              <a:t>Fonte: </a:t>
            </a:r>
            <a:r>
              <a:rPr lang="pt-BR" sz="700" dirty="0" err="1">
                <a:latin typeface="Arial" panose="020B0604020202020204" pitchFamily="34" charset="0"/>
                <a:cs typeface="Arial" panose="020B0604020202020204" pitchFamily="34" charset="0"/>
              </a:rPr>
              <a:t>refugiodaana</a:t>
            </a:r>
            <a:endParaRPr lang="pt-BR"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1102</Words>
  <Application>Microsoft Office PowerPoint</Application>
  <PresentationFormat>Personalizar</PresentationFormat>
  <Paragraphs>22</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Bruna Langelli</cp:lastModifiedBy>
  <cp:revision>23</cp:revision>
  <dcterms:created xsi:type="dcterms:W3CDTF">2018-11-18T15:06:20Z</dcterms:created>
  <dcterms:modified xsi:type="dcterms:W3CDTF">2021-10-09T17:53:31Z</dcterms:modified>
</cp:coreProperties>
</file>