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7096"/>
    <a:srgbClr val="0097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00" autoAdjust="0"/>
    <p:restoredTop sz="94660"/>
  </p:normalViewPr>
  <p:slideViewPr>
    <p:cSldViewPr snapToGrid="0">
      <p:cViewPr>
        <p:scale>
          <a:sx n="100" d="100"/>
          <a:sy n="100" d="100"/>
        </p:scale>
        <p:origin x="1080" y="-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C52B-61B2-492B-9310-D632B1CC3ADB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E9EA-7267-4C71-959D-0D81EDF5683C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2401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C52B-61B2-492B-9310-D632B1CC3ADB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E9EA-7267-4C71-959D-0D81EDF5683C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7501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C52B-61B2-492B-9310-D632B1CC3ADB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E9EA-7267-4C71-959D-0D81EDF5683C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3448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C52B-61B2-492B-9310-D632B1CC3ADB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E9EA-7267-4C71-959D-0D81EDF5683C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019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C52B-61B2-492B-9310-D632B1CC3ADB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E9EA-7267-4C71-959D-0D81EDF5683C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9433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C52B-61B2-492B-9310-D632B1CC3ADB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E9EA-7267-4C71-959D-0D81EDF5683C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848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C52B-61B2-492B-9310-D632B1CC3ADB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E9EA-7267-4C71-959D-0D81EDF5683C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3018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C52B-61B2-492B-9310-D632B1CC3ADB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E9EA-7267-4C71-959D-0D81EDF5683C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2365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C52B-61B2-492B-9310-D632B1CC3ADB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E9EA-7267-4C71-959D-0D81EDF5683C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1034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C52B-61B2-492B-9310-D632B1CC3ADB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E9EA-7267-4C71-959D-0D81EDF5683C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3449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C52B-61B2-492B-9310-D632B1CC3ADB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2E9EA-7267-4C71-959D-0D81EDF5683C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3815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B3C52B-61B2-492B-9310-D632B1CC3ADB}" type="datetimeFigureOut">
              <a:rPr lang="en-CA" smtClean="0"/>
              <a:t>2025-09-10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72E9EA-7267-4C71-959D-0D81EDF5683C}" type="slidenum">
              <a:rPr lang="en-CA" smtClean="0"/>
              <a:t>‹nº›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11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0FB6AF-9388-7559-DD55-CDF8CB2BC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E9CDBB41-BDB6-4B4B-6EB5-AA31C730CC9B}"/>
              </a:ext>
            </a:extLst>
          </p:cNvPr>
          <p:cNvSpPr/>
          <p:nvPr/>
        </p:nvSpPr>
        <p:spPr>
          <a:xfrm>
            <a:off x="460165" y="1804308"/>
            <a:ext cx="6639340" cy="408623"/>
          </a:xfrm>
          <a:prstGeom prst="roundRect">
            <a:avLst/>
          </a:prstGeom>
          <a:solidFill>
            <a:srgbClr val="0097B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1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Coreia de </a:t>
            </a:r>
            <a:r>
              <a:rPr kumimoji="0" lang="pt-BR" sz="115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Sydenham</a:t>
            </a:r>
            <a:r>
              <a:rPr kumimoji="0" lang="pt-BR" sz="11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 Febre Reumática: uma revisão de literatura</a:t>
            </a:r>
            <a:endParaRPr kumimoji="0" lang="en-CA" sz="115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A3B28685-97A4-899D-8B40-5E9D11EAE84E}"/>
              </a:ext>
            </a:extLst>
          </p:cNvPr>
          <p:cNvSpPr/>
          <p:nvPr/>
        </p:nvSpPr>
        <p:spPr>
          <a:xfrm>
            <a:off x="460165" y="2332818"/>
            <a:ext cx="6639339" cy="457200"/>
          </a:xfrm>
          <a:prstGeom prst="roundRect">
            <a:avLst/>
          </a:prstGeom>
          <a:noFill/>
          <a:ln>
            <a:solidFill>
              <a:srgbClr val="F0709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150" b="1" dirty="0">
                <a:solidFill>
                  <a:schemeClr val="tx1"/>
                </a:solidFill>
              </a:rPr>
              <a:t>AUTORES:</a:t>
            </a:r>
          </a:p>
          <a:p>
            <a:pPr algn="just"/>
            <a:r>
              <a:rPr lang="pt-BR" sz="1150" dirty="0">
                <a:solidFill>
                  <a:schemeClr val="tx1"/>
                </a:solidFill>
              </a:rPr>
              <a:t>Gabriel Destro Miranda; Júlio Furlan Coelho </a:t>
            </a:r>
            <a:endParaRPr lang="en-CA" sz="1150" dirty="0">
              <a:solidFill>
                <a:schemeClr val="tx1"/>
              </a:solidFill>
            </a:endParaRPr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236197CE-6BEB-E993-2B1E-7220B713419E}"/>
              </a:ext>
            </a:extLst>
          </p:cNvPr>
          <p:cNvSpPr/>
          <p:nvPr/>
        </p:nvSpPr>
        <p:spPr>
          <a:xfrm>
            <a:off x="460163" y="2960601"/>
            <a:ext cx="3251409" cy="1201824"/>
          </a:xfrm>
          <a:prstGeom prst="roundRect">
            <a:avLst>
              <a:gd name="adj" fmla="val 6204"/>
            </a:avLst>
          </a:prstGeom>
          <a:noFill/>
          <a:ln>
            <a:solidFill>
              <a:srgbClr val="F0709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1150" b="1" dirty="0">
                <a:solidFill>
                  <a:schemeClr val="tx1"/>
                </a:solidFill>
              </a:rPr>
              <a:t>OBJETIVOS: </a:t>
            </a:r>
          </a:p>
          <a:p>
            <a:pPr algn="just"/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Discutir a correlação entre a Coreia de </a:t>
            </a:r>
            <a:r>
              <a:rPr lang="pt-BR" sz="11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Sydenham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(CS) e a febre reumática (FR), com ênfase em seus mecanismos fisiopatológicos, manifestações clínicas e abordagens terapêutica.</a:t>
            </a:r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CB42AFBD-4EE1-84A9-CEC4-E4BC3C721F8A}"/>
              </a:ext>
            </a:extLst>
          </p:cNvPr>
          <p:cNvSpPr/>
          <p:nvPr/>
        </p:nvSpPr>
        <p:spPr>
          <a:xfrm>
            <a:off x="3848096" y="2963170"/>
            <a:ext cx="3251409" cy="1532630"/>
          </a:xfrm>
          <a:prstGeom prst="roundRect">
            <a:avLst>
              <a:gd name="adj" fmla="val 2826"/>
            </a:avLst>
          </a:prstGeom>
          <a:noFill/>
          <a:ln>
            <a:solidFill>
              <a:srgbClr val="F0709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seis meses, mas alguns casos persistem por mais de dois anos, afetando a qualidade de vida O tratamento é dividido em três frentes: sintomático dopaminérgico, modulação do GABA e </a:t>
            </a:r>
            <a:r>
              <a:rPr lang="pt-BR" sz="11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imunomodulação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Embora não haja um consenso, a profilaxia secundária com penicilina benzatina é amplamente indicada para prevenir recidivas e </a:t>
            </a:r>
            <a:r>
              <a:rPr lang="pt-BR" sz="11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cardite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CA" sz="1150" dirty="0">
              <a:solidFill>
                <a:schemeClr val="tx1"/>
              </a:solidFill>
            </a:endParaRPr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622C32B4-16D3-66A1-4B75-BA480BD2FE98}"/>
              </a:ext>
            </a:extLst>
          </p:cNvPr>
          <p:cNvSpPr/>
          <p:nvPr/>
        </p:nvSpPr>
        <p:spPr>
          <a:xfrm>
            <a:off x="460163" y="4291444"/>
            <a:ext cx="3251409" cy="5255203"/>
          </a:xfrm>
          <a:prstGeom prst="roundRect">
            <a:avLst>
              <a:gd name="adj" fmla="val 3079"/>
            </a:avLst>
          </a:prstGeom>
          <a:noFill/>
          <a:ln>
            <a:solidFill>
              <a:srgbClr val="F0709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1150" b="1" dirty="0">
                <a:solidFill>
                  <a:schemeClr val="tx1"/>
                </a:solidFill>
              </a:rPr>
              <a:t>DADOS DA LITERATURA:</a:t>
            </a:r>
          </a:p>
          <a:p>
            <a:pPr algn="just"/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CS é a principal manifestação neurológica da FR, afetando principalmente crianças de 5 a 15 anos. É caracterizada por movimentos involuntários, rápidos, irregulares e imprevisíveis, geralmente acompanhados por sintomas neuropsiquiátricos, como labilidade emocional, irritabilidade e traços </a:t>
            </a:r>
            <a:r>
              <a:rPr lang="pt-BR" sz="11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obsessivo-compulsivos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Sua incidência caiu em países desenvolvidos, mas ainda é expressiva em regiões endêmicas, como o Brasil. A fisiopatologia envolve mimetismo molecular: anticorpos gerados contra estreptococos do grupo A reagem com estruturas neuronais dos núcleos da base, causando disfunção dopaminérgica e, em alguns casos, alterações cerebrais difusas. Há evidências de que esses autoanticorpos ativam interneurônios </a:t>
            </a:r>
            <a:r>
              <a:rPr lang="pt-BR" sz="11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gabaérgicos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modulam receptores de dopamina, gerando desequilíbrio que justifica os sintomas motores e comportamentais. Neuroimagem funcional também aponta alterações inflamatórias e no metabolismo da dopamina. O diagnóstico é clínico, baseado nos critérios de Jones, e ocorre semanas após faringite estreptocócica, quando os marcadores sorológicos já podem estar negativos. A evolução é variável: a maioria regride em até</a:t>
            </a:r>
            <a:endParaRPr lang="en-CA" sz="1150" dirty="0">
              <a:solidFill>
                <a:schemeClr val="tx1"/>
              </a:solidFill>
            </a:endParaRPr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6305C02E-7A29-3FA0-6FD2-6FDB6206F015}"/>
              </a:ext>
            </a:extLst>
          </p:cNvPr>
          <p:cNvSpPr/>
          <p:nvPr/>
        </p:nvSpPr>
        <p:spPr>
          <a:xfrm>
            <a:off x="3848095" y="4616089"/>
            <a:ext cx="3251409" cy="1700457"/>
          </a:xfrm>
          <a:prstGeom prst="roundRect">
            <a:avLst>
              <a:gd name="adj" fmla="val 3725"/>
            </a:avLst>
          </a:prstGeom>
          <a:noFill/>
          <a:ln>
            <a:solidFill>
              <a:srgbClr val="F0709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1150" b="1" dirty="0">
                <a:solidFill>
                  <a:schemeClr val="tx1"/>
                </a:solidFill>
              </a:rPr>
              <a:t>CONCLUSÃO:</a:t>
            </a:r>
          </a:p>
          <a:p>
            <a:pPr algn="just"/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CS é uma manifestação autoimune da FR, com impacto motor, cognitivo e emocional. Sua persistência pode comprometer o desenvolvimento e a rotina da criança. Diagnóstico precoce e manejo adequado reduzem complicações. Em áreas vulneráveis, é essencial reforçar a prevenção primária e ações educativas.</a:t>
            </a:r>
            <a:endParaRPr lang="en-CA" sz="11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9A02EB86-BB9A-44AF-9398-58C09ECACEBD}"/>
              </a:ext>
            </a:extLst>
          </p:cNvPr>
          <p:cNvSpPr/>
          <p:nvPr/>
        </p:nvSpPr>
        <p:spPr>
          <a:xfrm>
            <a:off x="460164" y="9803185"/>
            <a:ext cx="6639340" cy="33141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050" dirty="0">
                <a:solidFill>
                  <a:schemeClr val="tx1"/>
                </a:solidFill>
              </a:rPr>
              <a:t>E-mail para contato (autor principal): gabrieldestromiranda2@gmail.com</a:t>
            </a:r>
            <a:endParaRPr lang="en-CA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8969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352</Words>
  <Application>Microsoft Office PowerPoint</Application>
  <PresentationFormat>Personalizar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Douglas Pimentel</dc:creator>
  <cp:lastModifiedBy>Gabriel Miranda 348848 - Aluno MULTIVIX</cp:lastModifiedBy>
  <cp:revision>2</cp:revision>
  <dcterms:created xsi:type="dcterms:W3CDTF">2025-08-28T11:30:06Z</dcterms:created>
  <dcterms:modified xsi:type="dcterms:W3CDTF">2025-09-10T14:52:01Z</dcterms:modified>
</cp:coreProperties>
</file>