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4" r:id="rId5"/>
    <p:sldId id="265" r:id="rId6"/>
    <p:sldId id="266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002776"/>
    <a:srgbClr val="008ACE"/>
    <a:srgbClr val="6F5B45"/>
    <a:srgbClr val="284E71"/>
    <a:srgbClr val="48887B"/>
    <a:srgbClr val="D1781C"/>
    <a:srgbClr val="7E5554"/>
    <a:srgbClr val="AB9174"/>
    <a:srgbClr val="BE1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2" d="100"/>
          <a:sy n="102" d="100"/>
        </p:scale>
        <p:origin x="-444" y="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72BD-3E44-3D45-BA10-FE56B1B7336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4A48-18A1-104D-BAEE-15B0E6739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4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4" y="1166333"/>
            <a:ext cx="5744159" cy="2717490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Assistência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de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enfermagem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na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Consultoria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em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amamentação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com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uso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da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Laserterapia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de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baixa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intensidade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: um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relato</a:t>
            </a:r>
            <a:r>
              <a:rPr lang="en-US" sz="3000" b="1" dirty="0" smtClean="0">
                <a:solidFill>
                  <a:srgbClr val="006633"/>
                </a:solidFill>
                <a:latin typeface="Arial"/>
                <a:cs typeface="Arial"/>
              </a:rPr>
              <a:t> de </a:t>
            </a:r>
            <a:r>
              <a:rPr lang="en-US" sz="3000" b="1" dirty="0" err="1" smtClean="0">
                <a:solidFill>
                  <a:srgbClr val="006633"/>
                </a:solidFill>
                <a:latin typeface="Arial"/>
                <a:cs typeface="Arial"/>
              </a:rPr>
              <a:t>experiência</a:t>
            </a:r>
            <a:endParaRPr lang="en-US" sz="3000" b="1" dirty="0">
              <a:solidFill>
                <a:srgbClr val="006633"/>
              </a:solidFill>
              <a:latin typeface="Arial"/>
              <a:cs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17F3600-B2D3-4E19-A2B3-0A074AA56F41}"/>
              </a:ext>
            </a:extLst>
          </p:cNvPr>
          <p:cNvSpPr/>
          <p:nvPr/>
        </p:nvSpPr>
        <p:spPr>
          <a:xfrm>
            <a:off x="3726873" y="3753188"/>
            <a:ext cx="5283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4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728" y="425089"/>
            <a:ext cx="7455671" cy="55129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>
                <a:solidFill>
                  <a:srgbClr val="006633"/>
                </a:solidFill>
                <a:latin typeface="Arial"/>
                <a:cs typeface="Arial"/>
              </a:rPr>
              <a:t>Caracterização</a:t>
            </a:r>
            <a:r>
              <a:rPr lang="en-US" sz="3000" b="1" dirty="0">
                <a:solidFill>
                  <a:srgbClr val="006633"/>
                </a:solidFill>
                <a:latin typeface="Arial"/>
                <a:cs typeface="Arial"/>
              </a:rPr>
              <a:t> do </a:t>
            </a:r>
            <a:r>
              <a:rPr lang="en-US" sz="3000" b="1" dirty="0" err="1">
                <a:solidFill>
                  <a:srgbClr val="006633"/>
                </a:solidFill>
                <a:latin typeface="Arial"/>
                <a:cs typeface="Arial"/>
              </a:rPr>
              <a:t>problema</a:t>
            </a:r>
            <a:endParaRPr lang="en-US" sz="3000" b="1" dirty="0">
              <a:solidFill>
                <a:srgbClr val="00663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29" y="1197176"/>
            <a:ext cx="745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OMS, MS </a:t>
            </a:r>
            <a:r>
              <a:rPr lang="pt-BR" dirty="0"/>
              <a:t>e </a:t>
            </a:r>
            <a:r>
              <a:rPr lang="pt-BR" dirty="0" smtClean="0"/>
              <a:t>SBP        amamentação </a:t>
            </a:r>
            <a:r>
              <a:rPr lang="pt-BR" dirty="0"/>
              <a:t>exclusiva por </a:t>
            </a:r>
            <a:r>
              <a:rPr lang="pt-BR" dirty="0" smtClean="0"/>
              <a:t>6 </a:t>
            </a:r>
            <a:r>
              <a:rPr lang="pt-BR" dirty="0"/>
              <a:t>meses e complementada até os 2 anos ou </a:t>
            </a:r>
            <a:r>
              <a:rPr lang="pt-BR" dirty="0" smtClean="0"/>
              <a:t>mais</a:t>
            </a:r>
            <a:r>
              <a:rPr lang="pt-BR" baseline="30000" dirty="0" smtClean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Trauma </a:t>
            </a:r>
            <a:r>
              <a:rPr lang="pt-BR" dirty="0"/>
              <a:t>mamilar </a:t>
            </a:r>
            <a:r>
              <a:rPr lang="pt-BR" dirty="0" smtClean="0"/>
              <a:t>é </a:t>
            </a:r>
            <a:r>
              <a:rPr lang="pt-BR" dirty="0"/>
              <a:t>resultante do manejo inadequado e/ou de erro na técnica da amamentação e é a principal causa de desmame </a:t>
            </a:r>
            <a:r>
              <a:rPr lang="pt-BR" dirty="0" smtClean="0"/>
              <a:t>precoce</a:t>
            </a:r>
            <a:r>
              <a:rPr lang="pt-BR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Consultoria </a:t>
            </a:r>
            <a:r>
              <a:rPr lang="pt-BR" dirty="0"/>
              <a:t>em aleitamento materno, além de orientar sobre a amamentação, utiliza a </a:t>
            </a:r>
            <a:r>
              <a:rPr lang="pt-BR" dirty="0" err="1"/>
              <a:t>laserterapia</a:t>
            </a:r>
            <a:r>
              <a:rPr lang="pt-BR" dirty="0"/>
              <a:t> de baixa intensidade (LBI</a:t>
            </a:r>
            <a:r>
              <a:rPr lang="pt-B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LBI       acelera </a:t>
            </a:r>
            <a:r>
              <a:rPr lang="pt-BR" dirty="0"/>
              <a:t>o processo de cicatrização, diminuindo </a:t>
            </a:r>
            <a:r>
              <a:rPr lang="pt-BR" dirty="0" smtClean="0"/>
              <a:t>a dor e as </a:t>
            </a:r>
            <a:r>
              <a:rPr lang="pt-BR" dirty="0"/>
              <a:t>chances do desmame </a:t>
            </a:r>
            <a:r>
              <a:rPr lang="pt-BR" dirty="0" smtClean="0"/>
              <a:t>precoce</a:t>
            </a:r>
            <a:r>
              <a:rPr lang="pt-BR" baseline="30000" dirty="0" smtClean="0"/>
              <a:t>3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uso da LBI pode ser realizado por enfermeiro após certificação de especialização ou curso fornecido por instituição de ensino regulamentada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202024" y="1315614"/>
            <a:ext cx="242596" cy="158621"/>
          </a:xfrm>
          <a:prstGeom prst="rightArrow">
            <a:avLst/>
          </a:prstGeom>
          <a:gradFill>
            <a:gsLst>
              <a:gs pos="35000">
                <a:srgbClr val="227A60"/>
              </a:gs>
              <a:gs pos="25000">
                <a:srgbClr val="006633"/>
              </a:gs>
              <a:gs pos="30000">
                <a:srgbClr val="00663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066799" y="2951581"/>
            <a:ext cx="242596" cy="158621"/>
          </a:xfrm>
          <a:prstGeom prst="rightArrow">
            <a:avLst/>
          </a:prstGeom>
          <a:gradFill>
            <a:gsLst>
              <a:gs pos="35000">
                <a:srgbClr val="227A60"/>
              </a:gs>
              <a:gs pos="25000">
                <a:srgbClr val="006633"/>
              </a:gs>
              <a:gs pos="30000">
                <a:srgbClr val="00663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728" y="425089"/>
            <a:ext cx="7455671" cy="55129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>
                <a:solidFill>
                  <a:srgbClr val="006633"/>
                </a:solidFill>
                <a:latin typeface="Arial"/>
                <a:cs typeface="Arial"/>
              </a:rPr>
              <a:t>Descrição</a:t>
            </a:r>
            <a:r>
              <a:rPr lang="en-US" sz="3000" b="1" dirty="0">
                <a:solidFill>
                  <a:srgbClr val="006633"/>
                </a:solidFill>
                <a:latin typeface="Arial"/>
                <a:cs typeface="Arial"/>
              </a:rPr>
              <a:t> da </a:t>
            </a:r>
            <a:r>
              <a:rPr lang="en-US" sz="3000" b="1" dirty="0" err="1">
                <a:solidFill>
                  <a:srgbClr val="006633"/>
                </a:solidFill>
                <a:latin typeface="Arial"/>
                <a:cs typeface="Arial"/>
              </a:rPr>
              <a:t>Experiência</a:t>
            </a:r>
            <a:endParaRPr lang="en-US" sz="3000" b="1" dirty="0">
              <a:solidFill>
                <a:srgbClr val="00663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29" y="1197176"/>
            <a:ext cx="7455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Trata-se de um relato de experiência vivenciado por uma enfermeira em atendimento domiciliar realizando consultoria em aleitamento </a:t>
            </a:r>
            <a:r>
              <a:rPr lang="pt-BR" dirty="0" smtClean="0"/>
              <a:t>materno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Foi </a:t>
            </a:r>
            <a:r>
              <a:rPr lang="pt-BR" dirty="0"/>
              <a:t>realizado atendimento a uma puérpera com queixa de dor devido a trauma mamilar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Durante </a:t>
            </a:r>
            <a:r>
              <a:rPr lang="pt-BR" dirty="0"/>
              <a:t>a anamnese e avaliação da mamada foi verificado que a pega estava incorreta, o que ocasionou fissuras </a:t>
            </a:r>
            <a:r>
              <a:rPr lang="pt-BR" dirty="0" smtClean="0"/>
              <a:t>mamilares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Foram </a:t>
            </a:r>
            <a:r>
              <a:rPr lang="pt-BR" dirty="0"/>
              <a:t>realizadas orientações de enfermagem sobre todos os aspectos para o sucesso do aleitamento materno exclusivo, assim como orientações quanto ao posicionamento e pega </a:t>
            </a:r>
            <a:r>
              <a:rPr lang="pt-BR" dirty="0" smtClean="0"/>
              <a:t>corretos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Também foi utilizada a LBI, utilizando o dois </a:t>
            </a:r>
            <a:r>
              <a:rPr lang="pt-BR" dirty="0"/>
              <a:t>comprimentos de onda, laser vermelho (660nm) e laser infravermelho (808nm</a:t>
            </a:r>
            <a:r>
              <a:rPr lang="pt-BR" dirty="0" smtClean="0"/>
              <a:t>) visando controle da dor e aceleração do processo de cicatrização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5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728" y="425089"/>
            <a:ext cx="7455671" cy="55129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>
                <a:solidFill>
                  <a:srgbClr val="006633"/>
                </a:solidFill>
                <a:latin typeface="Arial"/>
                <a:cs typeface="Arial"/>
              </a:rPr>
              <a:t>Resultados</a:t>
            </a:r>
            <a:r>
              <a:rPr lang="en-US" sz="3000" b="1" dirty="0">
                <a:solidFill>
                  <a:srgbClr val="006633"/>
                </a:solidFill>
                <a:latin typeface="Arial"/>
                <a:cs typeface="Arial"/>
              </a:rPr>
              <a:t> e </a:t>
            </a:r>
            <a:r>
              <a:rPr lang="en-US" sz="3000" b="1" dirty="0" err="1">
                <a:solidFill>
                  <a:srgbClr val="006633"/>
                </a:solidFill>
                <a:latin typeface="Arial"/>
                <a:cs typeface="Arial"/>
              </a:rPr>
              <a:t>recomendações</a:t>
            </a:r>
            <a:endParaRPr lang="en-US" sz="3000" b="1" dirty="0">
              <a:solidFill>
                <a:srgbClr val="00663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29" y="1197176"/>
            <a:ext cx="74556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Foi realizada apenas uma consulta e verificado que após 48 horas as fissuras haviam cicatrizado e a paciente não sentia mais </a:t>
            </a:r>
            <a:r>
              <a:rPr lang="pt-BR" dirty="0" smtClean="0"/>
              <a:t>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As orientações quanto ao manejo, posicionamento e a pega correta do lactente possibilitam a retirada dos fatores que predispõem a ocorrência de traumas </a:t>
            </a:r>
            <a:r>
              <a:rPr lang="pt-BR" dirty="0" smtClean="0"/>
              <a:t>mamilares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Agregada </a:t>
            </a:r>
            <a:r>
              <a:rPr lang="pt-BR" dirty="0"/>
              <a:t>às orientações, a LBI é uma importante aliada para o alívio da dor e redução do tempo de cicatrização, possibilitando que o aleitamento materno não seja </a:t>
            </a:r>
            <a:r>
              <a:rPr lang="pt-BR" dirty="0" smtClean="0"/>
              <a:t>interrompido</a:t>
            </a:r>
            <a:r>
              <a:rPr lang="pt-BR" baseline="30000" dirty="0" smtClean="0"/>
              <a:t>4,5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Recomenda-se </a:t>
            </a:r>
            <a:r>
              <a:rPr lang="pt-BR" dirty="0"/>
              <a:t>novas pesquisas no que se refere o uso da LBI somada às orientações para o aleitamento materno exclusivo seguro em consultoria de amamentação pelo enfermeiro, </a:t>
            </a:r>
            <a:r>
              <a:rPr lang="pt-BR" dirty="0" smtClean="0"/>
              <a:t>assim </a:t>
            </a:r>
            <a:r>
              <a:rPr lang="pt-BR" dirty="0"/>
              <a:t>como pesquisas com diferentes dosimetrias e parâmetros da LBI </a:t>
            </a:r>
            <a:r>
              <a:rPr lang="pt-BR" dirty="0" smtClean="0"/>
              <a:t>para </a:t>
            </a:r>
            <a:r>
              <a:rPr lang="pt-BR" dirty="0"/>
              <a:t>otimizar os protocolos de terapia a </a:t>
            </a:r>
            <a:r>
              <a:rPr lang="pt-BR" dirty="0" smtClean="0"/>
              <a:t>laser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8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728" y="425089"/>
            <a:ext cx="7455671" cy="55129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>
                <a:solidFill>
                  <a:srgbClr val="006633"/>
                </a:solidFill>
                <a:latin typeface="Arial"/>
                <a:cs typeface="Arial"/>
              </a:rPr>
              <a:t>Referências</a:t>
            </a:r>
            <a:endParaRPr lang="en-US" sz="3000" b="1" dirty="0">
              <a:solidFill>
                <a:srgbClr val="00663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29" y="1197176"/>
            <a:ext cx="8015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1. World Health </a:t>
            </a:r>
            <a:r>
              <a:rPr lang="pt-BR" sz="1600" dirty="0" err="1"/>
              <a:t>Organization</a:t>
            </a:r>
            <a:r>
              <a:rPr lang="pt-BR" sz="1600" dirty="0"/>
              <a:t> (WHO). </a:t>
            </a:r>
            <a:r>
              <a:rPr lang="pt-BR" sz="1600" dirty="0" err="1"/>
              <a:t>Guideline</a:t>
            </a:r>
            <a:r>
              <a:rPr lang="pt-BR" sz="1600" dirty="0"/>
              <a:t>: </a:t>
            </a:r>
            <a:r>
              <a:rPr lang="pt-BR" sz="1600" dirty="0" err="1"/>
              <a:t>protecting</a:t>
            </a:r>
            <a:r>
              <a:rPr lang="pt-BR" sz="1600" dirty="0"/>
              <a:t>, </a:t>
            </a:r>
            <a:r>
              <a:rPr lang="pt-BR" sz="1600" dirty="0" err="1"/>
              <a:t>promoting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supporting</a:t>
            </a:r>
            <a:r>
              <a:rPr lang="pt-BR" sz="1600" dirty="0"/>
              <a:t> </a:t>
            </a:r>
            <a:r>
              <a:rPr lang="pt-BR" sz="1600" dirty="0" err="1"/>
              <a:t>breastfeeding</a:t>
            </a:r>
            <a:r>
              <a:rPr lang="pt-BR" sz="1600" dirty="0"/>
              <a:t> in </a:t>
            </a:r>
            <a:r>
              <a:rPr lang="pt-BR" sz="1600" dirty="0" err="1"/>
              <a:t>facilities</a:t>
            </a:r>
            <a:r>
              <a:rPr lang="pt-BR" sz="1600" dirty="0"/>
              <a:t> </a:t>
            </a:r>
            <a:r>
              <a:rPr lang="pt-BR" sz="1600" dirty="0" err="1"/>
              <a:t>providing</a:t>
            </a:r>
            <a:r>
              <a:rPr lang="pt-BR" sz="1600" dirty="0"/>
              <a:t> </a:t>
            </a:r>
            <a:r>
              <a:rPr lang="pt-BR" sz="1600" dirty="0" err="1"/>
              <a:t>maternity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newborn</a:t>
            </a:r>
            <a:r>
              <a:rPr lang="pt-BR" sz="1600" dirty="0"/>
              <a:t> </a:t>
            </a:r>
            <a:r>
              <a:rPr lang="pt-BR" sz="1600" dirty="0" err="1"/>
              <a:t>services</a:t>
            </a:r>
            <a:r>
              <a:rPr lang="pt-BR" sz="1600" dirty="0"/>
              <a:t>. </a:t>
            </a:r>
            <a:r>
              <a:rPr lang="pt-BR" sz="1600" dirty="0" err="1"/>
              <a:t>Geneva</a:t>
            </a:r>
            <a:r>
              <a:rPr lang="pt-BR" sz="1600" dirty="0"/>
              <a:t>: World Health </a:t>
            </a:r>
            <a:r>
              <a:rPr lang="pt-BR" sz="1600" dirty="0" err="1"/>
              <a:t>Organization</a:t>
            </a:r>
            <a:r>
              <a:rPr lang="pt-BR" sz="1600" dirty="0"/>
              <a:t>; 2017. </a:t>
            </a:r>
          </a:p>
          <a:p>
            <a:r>
              <a:rPr lang="pt-BR" sz="1600" dirty="0"/>
              <a:t>2. </a:t>
            </a:r>
            <a:r>
              <a:rPr lang="pt-BR" sz="1600" dirty="0" err="1"/>
              <a:t>Puapornpong</a:t>
            </a:r>
            <a:r>
              <a:rPr lang="pt-BR" sz="1600" dirty="0"/>
              <a:t> P, </a:t>
            </a:r>
            <a:r>
              <a:rPr lang="pt-BR" sz="1600" dirty="0" err="1"/>
              <a:t>Paritakul</a:t>
            </a:r>
            <a:r>
              <a:rPr lang="pt-BR" sz="1600" dirty="0"/>
              <a:t> P, </a:t>
            </a:r>
            <a:r>
              <a:rPr lang="pt-BR" sz="1600" dirty="0" err="1"/>
              <a:t>Suksamarnwong</a:t>
            </a:r>
            <a:r>
              <a:rPr lang="pt-BR" sz="1600" dirty="0"/>
              <a:t> M, </a:t>
            </a:r>
            <a:r>
              <a:rPr lang="pt-BR" sz="1600" dirty="0" err="1"/>
              <a:t>Srisuwan</a:t>
            </a:r>
            <a:r>
              <a:rPr lang="pt-BR" sz="1600" dirty="0"/>
              <a:t> S, </a:t>
            </a:r>
            <a:r>
              <a:rPr lang="pt-BR" sz="1600" dirty="0" err="1"/>
              <a:t>Ketsuwan</a:t>
            </a:r>
            <a:r>
              <a:rPr lang="pt-BR" sz="1600" dirty="0"/>
              <a:t> S. </a:t>
            </a:r>
            <a:r>
              <a:rPr lang="pt-BR" sz="1600" dirty="0" err="1"/>
              <a:t>Nipple</a:t>
            </a:r>
            <a:r>
              <a:rPr lang="pt-BR" sz="1600" dirty="0"/>
              <a:t> </a:t>
            </a:r>
            <a:r>
              <a:rPr lang="pt-BR" sz="1600" dirty="0" err="1"/>
              <a:t>pain</a:t>
            </a:r>
            <a:r>
              <a:rPr lang="pt-BR" sz="1600" dirty="0"/>
              <a:t> </a:t>
            </a:r>
            <a:r>
              <a:rPr lang="pt-BR" sz="1600" dirty="0" err="1"/>
              <a:t>incidence</a:t>
            </a:r>
            <a:r>
              <a:rPr lang="pt-BR" sz="1600" dirty="0"/>
              <a:t>, </a:t>
            </a:r>
            <a:r>
              <a:rPr lang="pt-BR" sz="1600" dirty="0" err="1"/>
              <a:t>the</a:t>
            </a:r>
            <a:r>
              <a:rPr lang="pt-BR" sz="1600" dirty="0"/>
              <a:t> </a:t>
            </a:r>
            <a:r>
              <a:rPr lang="pt-BR" sz="1600" dirty="0" err="1"/>
              <a:t>predisposing</a:t>
            </a:r>
            <a:r>
              <a:rPr lang="pt-BR" sz="1600" dirty="0"/>
              <a:t> </a:t>
            </a:r>
            <a:r>
              <a:rPr lang="pt-BR" sz="1600" dirty="0" err="1"/>
              <a:t>factors</a:t>
            </a:r>
            <a:r>
              <a:rPr lang="pt-BR" sz="1600" dirty="0"/>
              <a:t>, </a:t>
            </a:r>
            <a:r>
              <a:rPr lang="pt-BR" sz="1600" dirty="0" err="1"/>
              <a:t>the</a:t>
            </a:r>
            <a:r>
              <a:rPr lang="pt-BR" sz="1600" dirty="0"/>
              <a:t> </a:t>
            </a:r>
            <a:r>
              <a:rPr lang="pt-BR" sz="1600" dirty="0" err="1"/>
              <a:t>recovery</a:t>
            </a:r>
            <a:r>
              <a:rPr lang="pt-BR" sz="1600" dirty="0"/>
              <a:t> </a:t>
            </a:r>
            <a:r>
              <a:rPr lang="pt-BR" sz="1600" dirty="0" err="1"/>
              <a:t>period</a:t>
            </a:r>
            <a:r>
              <a:rPr lang="pt-BR" sz="1600" dirty="0"/>
              <a:t> </a:t>
            </a:r>
            <a:r>
              <a:rPr lang="pt-BR" sz="1600" dirty="0" err="1"/>
              <a:t>after</a:t>
            </a:r>
            <a:r>
              <a:rPr lang="pt-BR" sz="1600" dirty="0"/>
              <a:t> </a:t>
            </a:r>
            <a:r>
              <a:rPr lang="pt-BR" sz="1600" dirty="0" err="1"/>
              <a:t>care</a:t>
            </a:r>
            <a:r>
              <a:rPr lang="pt-BR" sz="1600" dirty="0"/>
              <a:t> management,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the</a:t>
            </a:r>
            <a:r>
              <a:rPr lang="pt-BR" sz="1600" dirty="0"/>
              <a:t> exclusive </a:t>
            </a:r>
            <a:r>
              <a:rPr lang="pt-BR" sz="1600" dirty="0" err="1"/>
              <a:t>breasfeeding</a:t>
            </a:r>
            <a:r>
              <a:rPr lang="pt-BR" sz="1600" dirty="0"/>
              <a:t> </a:t>
            </a:r>
            <a:r>
              <a:rPr lang="pt-BR" sz="1600" dirty="0" err="1"/>
              <a:t>outcome</a:t>
            </a:r>
            <a:r>
              <a:rPr lang="pt-BR" sz="1600" dirty="0"/>
              <a:t>. </a:t>
            </a:r>
            <a:r>
              <a:rPr lang="pt-BR" sz="1600" dirty="0" err="1"/>
              <a:t>Breastfeed</a:t>
            </a:r>
            <a:r>
              <a:rPr lang="pt-BR" sz="1600" dirty="0"/>
              <a:t> </a:t>
            </a:r>
            <a:r>
              <a:rPr lang="pt-BR" sz="1600" dirty="0" err="1"/>
              <a:t>Med</a:t>
            </a:r>
            <a:r>
              <a:rPr lang="pt-BR" sz="1600" dirty="0"/>
              <a:t> [Internet]. 2017; 12:169-73. </a:t>
            </a:r>
          </a:p>
          <a:p>
            <a:r>
              <a:rPr lang="pt-BR" sz="1600" dirty="0"/>
              <a:t>3. Coca KP, </a:t>
            </a:r>
            <a:r>
              <a:rPr lang="pt-BR" sz="1600" dirty="0" err="1"/>
              <a:t>Marcacine</a:t>
            </a:r>
            <a:r>
              <a:rPr lang="pt-BR" sz="1600" dirty="0"/>
              <a:t> KO, Gamba MA, Corrêa L, Aranha ACC, </a:t>
            </a:r>
            <a:r>
              <a:rPr lang="pt-BR" sz="1600" dirty="0" err="1"/>
              <a:t>Abrao</a:t>
            </a:r>
            <a:r>
              <a:rPr lang="pt-BR" sz="1600" dirty="0"/>
              <a:t> ACF de V. </a:t>
            </a:r>
            <a:r>
              <a:rPr lang="pt-BR" sz="1600" dirty="0" err="1"/>
              <a:t>Efficacy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low-level</a:t>
            </a:r>
            <a:r>
              <a:rPr lang="pt-BR" sz="1600" dirty="0"/>
              <a:t> laser </a:t>
            </a:r>
            <a:r>
              <a:rPr lang="pt-BR" sz="1600" dirty="0" err="1"/>
              <a:t>therapy</a:t>
            </a:r>
            <a:r>
              <a:rPr lang="pt-BR" sz="1600" dirty="0"/>
              <a:t> in </a:t>
            </a:r>
            <a:r>
              <a:rPr lang="pt-BR" sz="1600" dirty="0" err="1"/>
              <a:t>relieving</a:t>
            </a:r>
            <a:r>
              <a:rPr lang="pt-BR" sz="1600" dirty="0"/>
              <a:t> </a:t>
            </a:r>
            <a:r>
              <a:rPr lang="pt-BR" sz="1600" dirty="0" err="1"/>
              <a:t>nipple</a:t>
            </a:r>
            <a:r>
              <a:rPr lang="pt-BR" sz="1600" dirty="0"/>
              <a:t> </a:t>
            </a:r>
            <a:r>
              <a:rPr lang="pt-BR" sz="1600" dirty="0" err="1"/>
              <a:t>pain</a:t>
            </a:r>
            <a:r>
              <a:rPr lang="pt-BR" sz="1600" dirty="0"/>
              <a:t> in </a:t>
            </a:r>
            <a:r>
              <a:rPr lang="pt-BR" sz="1600" dirty="0" err="1"/>
              <a:t>breastfeeding</a:t>
            </a:r>
            <a:r>
              <a:rPr lang="pt-BR" sz="1600" dirty="0"/>
              <a:t> </a:t>
            </a:r>
            <a:r>
              <a:rPr lang="pt-BR" sz="1600" dirty="0" err="1"/>
              <a:t>women</a:t>
            </a:r>
            <a:r>
              <a:rPr lang="pt-BR" sz="1600" dirty="0"/>
              <a:t>: a triple-</a:t>
            </a:r>
            <a:r>
              <a:rPr lang="pt-BR" sz="1600" dirty="0" err="1"/>
              <a:t>blind</a:t>
            </a:r>
            <a:r>
              <a:rPr lang="pt-BR" sz="1600" dirty="0"/>
              <a:t>, </a:t>
            </a:r>
            <a:r>
              <a:rPr lang="pt-BR" sz="1600" dirty="0" err="1"/>
              <a:t>randomized</a:t>
            </a:r>
            <a:r>
              <a:rPr lang="pt-BR" sz="1600" dirty="0"/>
              <a:t>, </a:t>
            </a:r>
            <a:r>
              <a:rPr lang="pt-BR" sz="1600" dirty="0" err="1"/>
              <a:t>controlled</a:t>
            </a:r>
            <a:r>
              <a:rPr lang="pt-BR" sz="1600" dirty="0"/>
              <a:t> </a:t>
            </a:r>
            <a:r>
              <a:rPr lang="pt-BR" sz="1600" dirty="0" err="1"/>
              <a:t>trial</a:t>
            </a:r>
            <a:r>
              <a:rPr lang="pt-BR" sz="1600" dirty="0"/>
              <a:t>. </a:t>
            </a:r>
            <a:r>
              <a:rPr lang="pt-BR" sz="1600" dirty="0" err="1"/>
              <a:t>Pain</a:t>
            </a:r>
            <a:r>
              <a:rPr lang="pt-BR" sz="1600" dirty="0"/>
              <a:t> Management </a:t>
            </a:r>
            <a:r>
              <a:rPr lang="pt-BR" sz="1600" dirty="0" err="1"/>
              <a:t>Nursing</a:t>
            </a:r>
            <a:r>
              <a:rPr lang="pt-BR" sz="1600" dirty="0"/>
              <a:t>. 2016 ; 17(4):281–289, </a:t>
            </a:r>
          </a:p>
          <a:p>
            <a:r>
              <a:rPr lang="pt-BR" sz="1600" dirty="0"/>
              <a:t>4. Ribeiro M, Ferreira M. Compostos antioxidantes como alternativas na prevenção e no tratamento da </a:t>
            </a:r>
            <a:r>
              <a:rPr lang="pt-BR" sz="1600" dirty="0" err="1"/>
              <a:t>mucosite</a:t>
            </a:r>
            <a:r>
              <a:rPr lang="pt-BR" sz="1600" dirty="0"/>
              <a:t> oral induzida por agentes quimioterápicos. Porto Alegre: PUCRS; 2016. TCC(Graduação em Odontologia). </a:t>
            </a:r>
          </a:p>
          <a:p>
            <a:r>
              <a:rPr lang="pt-BR" sz="1600" dirty="0"/>
              <a:t>5. </a:t>
            </a:r>
            <a:r>
              <a:rPr lang="pt-BR" sz="1600" dirty="0" err="1"/>
              <a:t>Niazi</a:t>
            </a:r>
            <a:r>
              <a:rPr lang="pt-BR" sz="1600" dirty="0"/>
              <a:t> A, et al. A </a:t>
            </a:r>
            <a:r>
              <a:rPr lang="pt-BR" sz="1600" dirty="0" err="1"/>
              <a:t>Systematic</a:t>
            </a:r>
            <a:r>
              <a:rPr lang="pt-BR" sz="1600" dirty="0"/>
              <a:t> </a:t>
            </a:r>
            <a:r>
              <a:rPr lang="pt-BR" sz="1600" dirty="0" err="1"/>
              <a:t>Review</a:t>
            </a:r>
            <a:r>
              <a:rPr lang="pt-BR" sz="1600" dirty="0"/>
              <a:t> </a:t>
            </a:r>
            <a:r>
              <a:rPr lang="pt-BR" sz="1600" dirty="0" err="1"/>
              <a:t>on</a:t>
            </a:r>
            <a:r>
              <a:rPr lang="pt-BR" sz="1600" dirty="0"/>
              <a:t> </a:t>
            </a:r>
            <a:r>
              <a:rPr lang="pt-BR" sz="1600" dirty="0" err="1"/>
              <a:t>Prevention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Treatment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Nipple</a:t>
            </a:r>
            <a:r>
              <a:rPr lang="pt-BR" sz="1600" dirty="0"/>
              <a:t> </a:t>
            </a:r>
            <a:r>
              <a:rPr lang="pt-BR" sz="1600" dirty="0" err="1"/>
              <a:t>Pain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Fissure: Are </a:t>
            </a:r>
            <a:r>
              <a:rPr lang="pt-BR" sz="1600" dirty="0" err="1"/>
              <a:t>They</a:t>
            </a:r>
            <a:r>
              <a:rPr lang="pt-BR" sz="1600" dirty="0"/>
              <a:t> </a:t>
            </a:r>
            <a:r>
              <a:rPr lang="pt-BR" sz="1600" dirty="0" err="1"/>
              <a:t>Curable</a:t>
            </a:r>
            <a:r>
              <a:rPr lang="pt-BR" sz="1600" dirty="0"/>
              <a:t>? </a:t>
            </a:r>
            <a:r>
              <a:rPr lang="pt-BR" sz="1600" dirty="0" err="1"/>
              <a:t>Journal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Pharmacopuncture</a:t>
            </a:r>
            <a:r>
              <a:rPr lang="pt-BR" sz="1600" dirty="0"/>
              <a:t>. 2018;21(3):139-150. 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0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563</Words>
  <Application>Microsoft Office PowerPoint</Application>
  <PresentationFormat>Apresentação na tela (16:9)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Apresentação do PowerPoint</vt:lpstr>
      <vt:lpstr>Assistência de enfermagem na Consultoria em amamentação com uso da Laserterapia de baixa intensidade: um relato de experiência</vt:lpstr>
      <vt:lpstr>Caracterização do problema</vt:lpstr>
      <vt:lpstr>Descrição da Experiência</vt:lpstr>
      <vt:lpstr>Resultados e recomendações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renata cunha</dc:creator>
  <cp:lastModifiedBy>User</cp:lastModifiedBy>
  <cp:revision>26</cp:revision>
  <dcterms:created xsi:type="dcterms:W3CDTF">2018-07-10T16:23:14Z</dcterms:created>
  <dcterms:modified xsi:type="dcterms:W3CDTF">2021-10-08T01:05:54Z</dcterms:modified>
</cp:coreProperties>
</file>