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145088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6" d="100"/>
          <a:sy n="86" d="100"/>
        </p:scale>
        <p:origin x="2010" y="60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4751" y="685800"/>
            <a:ext cx="19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83572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8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275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5367" y="1323689"/>
            <a:ext cx="4793700" cy="36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5362" y="5038444"/>
            <a:ext cx="4793700" cy="14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5362" y="1966444"/>
            <a:ext cx="4793700" cy="3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5362" y="5603956"/>
            <a:ext cx="4793700" cy="23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5362" y="3823733"/>
            <a:ext cx="4793700" cy="14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718701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5362" y="987733"/>
            <a:ext cx="1579800" cy="134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5362" y="2470400"/>
            <a:ext cx="1579800" cy="56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5814" y="800267"/>
            <a:ext cx="3582600" cy="7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72200" y="-222"/>
            <a:ext cx="25722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9370" y="2192311"/>
            <a:ext cx="22758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9370" y="4983244"/>
            <a:ext cx="2275800" cy="21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78955" y="1287244"/>
            <a:ext cx="2158800" cy="65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5362" y="7521022"/>
            <a:ext cx="3375000" cy="10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02623" y="612672"/>
            <a:ext cx="4939842" cy="55332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DESENVOLVIMENTO E IMPLEMENTAÇÃO DE CHECKLIST DE ASSISTÊNCIA DE ENFERMAGEM AO PACIENTE NEUROCRÍTICO</a:t>
            </a:r>
            <a:endParaRPr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44451" y="1533708"/>
            <a:ext cx="2520720" cy="67385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50" b="1" dirty="0">
                <a:solidFill>
                  <a:schemeClr val="tx1"/>
                </a:solidFill>
              </a:rPr>
              <a:t>Introdução: </a:t>
            </a:r>
            <a:r>
              <a:rPr lang="pt-BR" sz="850" dirty="0">
                <a:solidFill>
                  <a:schemeClr val="tx1"/>
                </a:solidFill>
              </a:rPr>
              <a:t>Um dos maiores desafios do cuidado a pacientes </a:t>
            </a:r>
            <a:r>
              <a:rPr lang="pt-BR" sz="850" dirty="0" err="1">
                <a:solidFill>
                  <a:schemeClr val="tx1"/>
                </a:solidFill>
              </a:rPr>
              <a:t>neurocríticos</a:t>
            </a:r>
            <a:r>
              <a:rPr lang="pt-BR" sz="850" dirty="0">
                <a:solidFill>
                  <a:schemeClr val="tx1"/>
                </a:solidFill>
              </a:rPr>
              <a:t> é evitar lesões secundárias aos distúrbios neurológicos, de origem clínica e/ou cirúrgica[1]. No que se refere à enfermagem, esta tem um papel decisivo para o prognóstico dos pacientes </a:t>
            </a:r>
            <a:r>
              <a:rPr lang="pt-BR" sz="850" dirty="0" err="1">
                <a:solidFill>
                  <a:schemeClr val="tx1"/>
                </a:solidFill>
              </a:rPr>
              <a:t>neurocríticos</a:t>
            </a:r>
            <a:r>
              <a:rPr lang="pt-BR" sz="850" dirty="0">
                <a:solidFill>
                  <a:schemeClr val="tx1"/>
                </a:solidFill>
              </a:rPr>
              <a:t> na Unidade de Terapia Intensiva (UTI), devido ao alto impacto dos cuidados prestados sobre a condição neurológica dos pacientes. Portanto, faz-se necessário o conhecimento e a padronização dos cuidados necessários de forma a garantir uma assistência efetiva e segura para os pacientes ¹².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50" b="1" dirty="0">
                <a:solidFill>
                  <a:schemeClr val="tx1"/>
                </a:solidFill>
              </a:rPr>
              <a:t>Objetivo: </a:t>
            </a:r>
            <a:r>
              <a:rPr lang="pt-BR" sz="850" dirty="0">
                <a:solidFill>
                  <a:schemeClr val="tx1"/>
                </a:solidFill>
              </a:rPr>
              <a:t>Relatar a experiência de desenvolvimento e implementação de um checklist de assistência de enfermagem ao paciente </a:t>
            </a:r>
            <a:r>
              <a:rPr lang="pt-BR" sz="850" dirty="0" err="1">
                <a:solidFill>
                  <a:schemeClr val="tx1"/>
                </a:solidFill>
              </a:rPr>
              <a:t>neurocrítico</a:t>
            </a:r>
            <a:r>
              <a:rPr lang="pt-BR" sz="850" dirty="0">
                <a:solidFill>
                  <a:schemeClr val="tx1"/>
                </a:solidFill>
              </a:rPr>
              <a:t> em um Centro de Terapia Intensiva de um Hospital Universitário de Manaus, Amazonas.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50" b="1" dirty="0">
                <a:solidFill>
                  <a:schemeClr val="tx1"/>
                </a:solidFill>
              </a:rPr>
              <a:t>Resultados: </a:t>
            </a:r>
            <a:r>
              <a:rPr lang="pt-BR" sz="850" dirty="0">
                <a:solidFill>
                  <a:schemeClr val="tx1"/>
                </a:solidFill>
              </a:rPr>
              <a:t>A admissão do paciente </a:t>
            </a:r>
            <a:r>
              <a:rPr lang="pt-BR" sz="850" dirty="0" err="1">
                <a:solidFill>
                  <a:schemeClr val="tx1"/>
                </a:solidFill>
              </a:rPr>
              <a:t>neurocrítico</a:t>
            </a:r>
            <a:r>
              <a:rPr lang="pt-BR" sz="850" dirty="0">
                <a:solidFill>
                  <a:schemeClr val="tx1"/>
                </a:solidFill>
              </a:rPr>
              <a:t> na UTI requer um instrumento capaz de sinalizar agravamentos da condição neurológica e hemodinâmica do paciente. Foi proposto pela coordenação da UTI o desenvolvimento de um checklist para as primeiras 24 horas de internação, considerado o período mais propenso à complicações [3]. Iniciou-se com a revisão de um instrumento previamente utilizado e acrescentou-se informações necessárias para completa vigilância neurológica, mediante consulta de literatura recente sobre a temática. O checklist contempla o </a:t>
            </a:r>
            <a:r>
              <a:rPr lang="pt-BR" sz="850" dirty="0" err="1">
                <a:solidFill>
                  <a:schemeClr val="tx1"/>
                </a:solidFill>
              </a:rPr>
              <a:t>Neurocheck</a:t>
            </a:r>
            <a:r>
              <a:rPr lang="pt-BR" sz="850" dirty="0">
                <a:solidFill>
                  <a:schemeClr val="tx1"/>
                </a:solidFill>
              </a:rPr>
              <a:t>, constituído pela avaliação da escala de Coma de Glasgow ou RASS; avaliação da respiração e ventilação; e avaliação de déficits focais. O checklist contempla o </a:t>
            </a:r>
            <a:r>
              <a:rPr lang="pt-BR" sz="850" dirty="0" err="1">
                <a:solidFill>
                  <a:schemeClr val="tx1"/>
                </a:solidFill>
              </a:rPr>
              <a:t>Neurocheck</a:t>
            </a:r>
            <a:r>
              <a:rPr lang="pt-BR" sz="850" dirty="0">
                <a:solidFill>
                  <a:schemeClr val="tx1"/>
                </a:solidFill>
              </a:rPr>
              <a:t>, constituído pela avaliação da escala de Coma de Glasgow ou RASS; avaliação da respiração e ventilação; e avaliação de déficits focais. A avaliação é realizada a cada 15 minutos na primeira hora de internação, a cada 30 minutos nas 5 horas seguidas e a cada 1 hora até completar as primeiras 24 horas. </a:t>
            </a:r>
            <a:endParaRPr sz="850" dirty="0">
              <a:solidFill>
                <a:schemeClr val="tx1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02623" y="1045409"/>
            <a:ext cx="4808598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" b="1" dirty="0"/>
              <a:t>AUTORES: </a:t>
            </a:r>
            <a:r>
              <a:rPr lang="pt-BR" sz="700" dirty="0"/>
              <a:t>Ciro Rodrigo Rabelo da Mata  (ciro-rodrigo@hotmail.com), </a:t>
            </a:r>
            <a:r>
              <a:rPr lang="pt-BR" sz="700" dirty="0" err="1"/>
              <a:t>Miquele</a:t>
            </a:r>
            <a:r>
              <a:rPr lang="pt-BR" sz="700" dirty="0"/>
              <a:t> Soares Barbosa (miquele8991@gmail.com), </a:t>
            </a:r>
            <a:r>
              <a:rPr lang="pt-BR" sz="700" dirty="0" err="1"/>
              <a:t>Gesiane</a:t>
            </a:r>
            <a:r>
              <a:rPr lang="pt-BR" sz="700" dirty="0"/>
              <a:t> Araújo Frota (gesiane.frota@ebserh.gov.br), Josias Mota </a:t>
            </a:r>
            <a:r>
              <a:rPr lang="pt-BR" sz="700" dirty="0" err="1"/>
              <a:t>Bindá</a:t>
            </a:r>
            <a:r>
              <a:rPr lang="pt-BR" sz="700" dirty="0"/>
              <a:t> (jobinda@gmail.com), Danielle da Costa Marques Aponte (danni_dacostamarques@hotmail.com), Alessandra de Souza </a:t>
            </a:r>
            <a:r>
              <a:rPr lang="pt-BR" sz="700" dirty="0" err="1"/>
              <a:t>Resutto</a:t>
            </a:r>
            <a:r>
              <a:rPr lang="pt-BR" sz="700" dirty="0"/>
              <a:t> (ale_resutto@hotmail.com) </a:t>
            </a:r>
            <a:endParaRPr sz="700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73C6A8E4-2DF2-A9AC-F09C-F15F6715C254}"/>
              </a:ext>
            </a:extLst>
          </p:cNvPr>
          <p:cNvSpPr/>
          <p:nvPr/>
        </p:nvSpPr>
        <p:spPr>
          <a:xfrm>
            <a:off x="44450" y="8375650"/>
            <a:ext cx="5054600" cy="698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C20DDA20-27BC-1C3C-3493-6E82833030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868" y="8555746"/>
            <a:ext cx="4677353" cy="338306"/>
          </a:xfrm>
          <a:prstGeom prst="rect">
            <a:avLst/>
          </a:prstGeom>
        </p:spPr>
      </p:pic>
      <p:sp>
        <p:nvSpPr>
          <p:cNvPr id="3" name="Google Shape;55;p13">
            <a:extLst>
              <a:ext uri="{FF2B5EF4-FFF2-40B4-BE49-F238E27FC236}">
                <a16:creationId xmlns:a16="http://schemas.microsoft.com/office/drawing/2014/main" xmlns="" id="{0F9C39B6-4D6B-B690-E691-27C3C1F23660}"/>
              </a:ext>
            </a:extLst>
          </p:cNvPr>
          <p:cNvSpPr txBox="1">
            <a:spLocks/>
          </p:cNvSpPr>
          <p:nvPr/>
        </p:nvSpPr>
        <p:spPr>
          <a:xfrm>
            <a:off x="2545598" y="1533587"/>
            <a:ext cx="2520720" cy="4891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just"/>
            <a:r>
              <a:rPr lang="pt-BR" sz="850" dirty="0">
                <a:solidFill>
                  <a:schemeClr val="tx1"/>
                </a:solidFill>
              </a:rPr>
              <a:t>Em seguida, são avaliados parâmetros complementares seguidos de cuidados de enfermagem relevantes: Pressão Arterial Média (PAM); Pressão Intracraniana (PIC); Pressão de Perfusão Cerebral (PPC); Temperatura; Saturação de O²; PaCO2; e posicionamento no leito. Após, também são apresentadas instruções sobre cuidados inerentes ao paciente </a:t>
            </a:r>
            <a:r>
              <a:rPr lang="pt-BR" sz="850" dirty="0" err="1">
                <a:solidFill>
                  <a:schemeClr val="tx1"/>
                </a:solidFill>
              </a:rPr>
              <a:t>neurocrítico</a:t>
            </a:r>
            <a:r>
              <a:rPr lang="pt-BR" sz="850" dirty="0">
                <a:solidFill>
                  <a:schemeClr val="tx1"/>
                </a:solidFill>
              </a:rPr>
              <a:t>: Aspiração Traqueal; Higiene Ocular; Ferida operatória; Glicemia capilar; diurese e sódio sérico [3]. Finalizado o desenvolvimento do checklist, este passou por avaliação da coordenação de enfermagem para ajustes teóricos e gráficos, e posterior agendamento das datas de apresentação do instrumento para a equipe de enfermagem e multiprofissional envolvida na assistência ao paciente </a:t>
            </a:r>
            <a:r>
              <a:rPr lang="pt-BR" sz="850" dirty="0" err="1">
                <a:solidFill>
                  <a:schemeClr val="tx1"/>
                </a:solidFill>
              </a:rPr>
              <a:t>neurocrítico</a:t>
            </a:r>
            <a:r>
              <a:rPr lang="pt-BR" sz="850" dirty="0">
                <a:solidFill>
                  <a:schemeClr val="tx1"/>
                </a:solidFill>
              </a:rPr>
              <a:t> dos três turnos do plantão (matutino, vespertino e noturno) com duração de 2 semanas. Após isso, este foi implementado na prática para avaliação de sua utilização e adesão. O checklist ainda foi apresentado para a equipe de neurocirurgia, que sugeriu uma melhor sinalização de quando solicitá-los para tomada de conduta. O instrumento se encontra em uso e com adesão favorável da equipe de enfermagem. </a:t>
            </a:r>
          </a:p>
          <a:p>
            <a:pPr marL="0" indent="0" algn="just"/>
            <a:r>
              <a:rPr lang="pt-BR" sz="850" b="1" dirty="0">
                <a:solidFill>
                  <a:schemeClr val="tx1"/>
                </a:solidFill>
              </a:rPr>
              <a:t>Conclusões e implicações para área da saúde e Enfermagem: </a:t>
            </a:r>
            <a:r>
              <a:rPr lang="pt-BR" sz="850" dirty="0">
                <a:solidFill>
                  <a:schemeClr val="tx1"/>
                </a:solidFill>
              </a:rPr>
              <a:t>A experiência em foco permitiu a reintrodução deste instrumento revisado e atualizado à prática clínica dos enfermeiros da unidade, bem como evidenciou o protagonismo, relevância e autonomia do trabalho da enfermagem diante do paciente </a:t>
            </a:r>
            <a:r>
              <a:rPr lang="pt-BR" sz="850" dirty="0" err="1">
                <a:solidFill>
                  <a:schemeClr val="tx1"/>
                </a:solidFill>
              </a:rPr>
              <a:t>neurocrítico</a:t>
            </a:r>
            <a:r>
              <a:rPr lang="pt-BR" sz="850" dirty="0">
                <a:solidFill>
                  <a:schemeClr val="tx1"/>
                </a:solidFill>
              </a:rPr>
              <a:t>. Além disso, estreitou o elo de comunicação com a equipe de neurocirurgia, permitindo melhor vínculo e comunicação entre as equipes. Por fim, o formulário se apresenta como mais uma forma de documentar o cuidado e respaldar legalmente a equipe de enfermagem, bem como servir de fonte de informações para a equipe multidisciplinar.</a:t>
            </a:r>
          </a:p>
        </p:txBody>
      </p:sp>
      <p:sp>
        <p:nvSpPr>
          <p:cNvPr id="5" name="Google Shape;55;p13">
            <a:extLst>
              <a:ext uri="{FF2B5EF4-FFF2-40B4-BE49-F238E27FC236}">
                <a16:creationId xmlns:a16="http://schemas.microsoft.com/office/drawing/2014/main" xmlns="" id="{F1946B72-9866-27E6-BA23-A61603080E60}"/>
              </a:ext>
            </a:extLst>
          </p:cNvPr>
          <p:cNvSpPr txBox="1">
            <a:spLocks/>
          </p:cNvSpPr>
          <p:nvPr/>
        </p:nvSpPr>
        <p:spPr>
          <a:xfrm>
            <a:off x="44450" y="7292252"/>
            <a:ext cx="3621101" cy="992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just"/>
            <a:r>
              <a:rPr lang="pt-BR" sz="700" b="1" dirty="0">
                <a:solidFill>
                  <a:schemeClr val="tx1"/>
                </a:solidFill>
              </a:rPr>
              <a:t>REFERÊNCIAS</a:t>
            </a:r>
          </a:p>
          <a:p>
            <a:pPr marL="0" indent="0" algn="just"/>
            <a:r>
              <a:rPr lang="pt-BR" sz="600" b="1" dirty="0">
                <a:solidFill>
                  <a:schemeClr val="tx1"/>
                </a:solidFill>
              </a:rPr>
              <a:t>1. </a:t>
            </a:r>
            <a:r>
              <a:rPr lang="pt-BR" sz="600" dirty="0" err="1">
                <a:solidFill>
                  <a:schemeClr val="tx1"/>
                </a:solidFill>
              </a:rPr>
              <a:t>Caciano</a:t>
            </a:r>
            <a:r>
              <a:rPr lang="pt-BR" sz="600" dirty="0">
                <a:solidFill>
                  <a:schemeClr val="tx1"/>
                </a:solidFill>
              </a:rPr>
              <a:t> KRPS, Saavedra JLI, Monteiro EL, </a:t>
            </a:r>
            <a:r>
              <a:rPr lang="pt-BR" sz="600" dirty="0" err="1">
                <a:solidFill>
                  <a:schemeClr val="tx1"/>
                </a:solidFill>
              </a:rPr>
              <a:t>Volpáti</a:t>
            </a:r>
            <a:r>
              <a:rPr lang="pt-BR" sz="600" dirty="0">
                <a:solidFill>
                  <a:schemeClr val="tx1"/>
                </a:solidFill>
              </a:rPr>
              <a:t> NV, Amaral TLM, Sacramento DS, et al. Intervenções de Enfermagem para pacientes </a:t>
            </a:r>
            <a:r>
              <a:rPr lang="pt-BR" sz="600" dirty="0" err="1">
                <a:solidFill>
                  <a:schemeClr val="tx1"/>
                </a:solidFill>
              </a:rPr>
              <a:t>neurocríticos</a:t>
            </a:r>
            <a:r>
              <a:rPr lang="pt-BR" sz="600" dirty="0">
                <a:solidFill>
                  <a:schemeClr val="tx1"/>
                </a:solidFill>
              </a:rPr>
              <a:t>. </a:t>
            </a:r>
            <a:r>
              <a:rPr lang="pt-BR" sz="600" dirty="0" err="1">
                <a:solidFill>
                  <a:schemeClr val="tx1"/>
                </a:solidFill>
              </a:rPr>
              <a:t>Rev</a:t>
            </a:r>
            <a:r>
              <a:rPr lang="pt-BR" sz="600" dirty="0">
                <a:solidFill>
                  <a:schemeClr val="tx1"/>
                </a:solidFill>
              </a:rPr>
              <a:t> </a:t>
            </a:r>
            <a:r>
              <a:rPr lang="pt-BR" sz="600" dirty="0" err="1">
                <a:solidFill>
                  <a:schemeClr val="tx1"/>
                </a:solidFill>
              </a:rPr>
              <a:t>enferm</a:t>
            </a:r>
            <a:r>
              <a:rPr lang="pt-BR" sz="600" dirty="0">
                <a:solidFill>
                  <a:schemeClr val="tx1"/>
                </a:solidFill>
              </a:rPr>
              <a:t> UFPE </a:t>
            </a:r>
            <a:r>
              <a:rPr lang="pt-BR" sz="600" dirty="0" err="1">
                <a:solidFill>
                  <a:schemeClr val="tx1"/>
                </a:solidFill>
              </a:rPr>
              <a:t>on</a:t>
            </a:r>
            <a:r>
              <a:rPr lang="pt-BR" sz="600" dirty="0">
                <a:solidFill>
                  <a:schemeClr val="tx1"/>
                </a:solidFill>
              </a:rPr>
              <a:t> </a:t>
            </a:r>
            <a:r>
              <a:rPr lang="pt-BR" sz="600" dirty="0" err="1">
                <a:solidFill>
                  <a:schemeClr val="tx1"/>
                </a:solidFill>
              </a:rPr>
              <a:t>line</a:t>
            </a:r>
            <a:r>
              <a:rPr lang="pt-BR" sz="600" dirty="0">
                <a:solidFill>
                  <a:schemeClr val="tx1"/>
                </a:solidFill>
              </a:rPr>
              <a:t>. 2020; 14(2):438-472. </a:t>
            </a:r>
          </a:p>
          <a:p>
            <a:pPr marL="0" indent="0" algn="just"/>
            <a:r>
              <a:rPr lang="pt-BR" sz="600" b="1" dirty="0">
                <a:solidFill>
                  <a:schemeClr val="tx1"/>
                </a:solidFill>
              </a:rPr>
              <a:t>2. </a:t>
            </a:r>
            <a:r>
              <a:rPr lang="pt-BR" sz="600" dirty="0">
                <a:solidFill>
                  <a:schemeClr val="tx1"/>
                </a:solidFill>
              </a:rPr>
              <a:t>Lima MLS, Ribeiro KRA, Gonçalves FAF, Borges MM, Guimarães NN. Assistência de enfermagem na monitorização da pressão intracraniana em pacientes </a:t>
            </a:r>
            <a:r>
              <a:rPr lang="pt-BR" sz="600" dirty="0" err="1">
                <a:solidFill>
                  <a:schemeClr val="tx1"/>
                </a:solidFill>
              </a:rPr>
              <a:t>neurocríticos</a:t>
            </a:r>
            <a:r>
              <a:rPr lang="pt-BR" sz="600" dirty="0">
                <a:solidFill>
                  <a:schemeClr val="tx1"/>
                </a:solidFill>
              </a:rPr>
              <a:t>. </a:t>
            </a:r>
            <a:r>
              <a:rPr lang="pt-BR" sz="600" dirty="0" err="1">
                <a:solidFill>
                  <a:schemeClr val="tx1"/>
                </a:solidFill>
              </a:rPr>
              <a:t>Rev</a:t>
            </a:r>
            <a:r>
              <a:rPr lang="pt-BR" sz="600" dirty="0">
                <a:solidFill>
                  <a:schemeClr val="tx1"/>
                </a:solidFill>
              </a:rPr>
              <a:t> </a:t>
            </a:r>
            <a:r>
              <a:rPr lang="pt-BR" sz="600" dirty="0" err="1">
                <a:solidFill>
                  <a:schemeClr val="tx1"/>
                </a:solidFill>
              </a:rPr>
              <a:t>Fun</a:t>
            </a:r>
            <a:r>
              <a:rPr lang="pt-BR" sz="600" dirty="0">
                <a:solidFill>
                  <a:schemeClr val="tx1"/>
                </a:solidFill>
              </a:rPr>
              <a:t> </a:t>
            </a:r>
            <a:r>
              <a:rPr lang="pt-BR" sz="600" dirty="0" err="1">
                <a:solidFill>
                  <a:schemeClr val="tx1"/>
                </a:solidFill>
              </a:rPr>
              <a:t>Care</a:t>
            </a:r>
            <a:r>
              <a:rPr lang="pt-BR" sz="600" dirty="0">
                <a:solidFill>
                  <a:schemeClr val="tx1"/>
                </a:solidFill>
              </a:rPr>
              <a:t> Online. 2019; 11(1):255-62. DOI: Disponível em: http://dx.doi.org/10.9789/2175-5361.2019.v11i1.255-2623. </a:t>
            </a:r>
          </a:p>
          <a:p>
            <a:pPr marL="0" indent="0" algn="just"/>
            <a:r>
              <a:rPr lang="pt-BR" sz="600" b="1" dirty="0">
                <a:solidFill>
                  <a:schemeClr val="tx1"/>
                </a:solidFill>
              </a:rPr>
              <a:t>3. </a:t>
            </a:r>
            <a:r>
              <a:rPr lang="pt-BR" sz="600" dirty="0" err="1">
                <a:solidFill>
                  <a:schemeClr val="tx1"/>
                </a:solidFill>
              </a:rPr>
              <a:t>Diccini</a:t>
            </a:r>
            <a:r>
              <a:rPr lang="pt-BR" sz="600" dirty="0">
                <a:solidFill>
                  <a:schemeClr val="tx1"/>
                </a:solidFill>
              </a:rPr>
              <a:t> S. Enfermagem em neurologia e neurocirurgia, 2. Ed. Rio de Janeiro: Editora Atheneu, 2017.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768</Words>
  <Application>Microsoft Office PowerPoint</Application>
  <PresentationFormat>Personalizar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DESENVOLVIMENTO E IMPLEMENTAÇÃO DE CHECKLIST DE ASSISTÊNCIA DE ENFERMAGEM AO PACIENTE NEUROCRÍTICO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Lenovo</dc:creator>
  <cp:lastModifiedBy>Rebeca Brasil</cp:lastModifiedBy>
  <cp:revision>3</cp:revision>
  <dcterms:modified xsi:type="dcterms:W3CDTF">2022-11-04T02:00:17Z</dcterms:modified>
</cp:coreProperties>
</file>