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7D8A"/>
    <a:srgbClr val="9C2162"/>
    <a:srgbClr val="238979"/>
    <a:srgbClr val="FDA000"/>
    <a:srgbClr val="005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00" d="100"/>
          <a:sy n="100" d="100"/>
        </p:scale>
        <p:origin x="-2382" y="1662"/>
      </p:cViewPr>
      <p:guideLst>
        <p:guide orient="horz" pos="2880"/>
        <p:guide pos="1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08/08/2022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08/08/2022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08/08/2022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08/08/2022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08/08/2022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08/08/2022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08/08/2022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08/08/2022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08/08/2022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08/08/2022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08/08/2022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08/08/2022</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 xmlns:a16="http://schemas.microsoft.com/office/drawing/2014/main" id="{1D53284F-6ED6-4386-BD8D-A003EE80E2FA}"/>
              </a:ext>
            </a:extLst>
          </p:cNvPr>
          <p:cNvSpPr txBox="1"/>
          <p:nvPr/>
        </p:nvSpPr>
        <p:spPr>
          <a:xfrm>
            <a:off x="131027" y="936573"/>
            <a:ext cx="5445750" cy="461665"/>
          </a:xfrm>
          <a:prstGeom prst="rect">
            <a:avLst/>
          </a:prstGeom>
          <a:noFill/>
        </p:spPr>
        <p:txBody>
          <a:bodyPr wrap="square" rtlCol="0">
            <a:spAutoFit/>
          </a:bodyPr>
          <a:lstStyle/>
          <a:p>
            <a:pPr algn="ctr"/>
            <a:r>
              <a:rPr lang="pt-BR" sz="1200" b="1" dirty="0" smtClean="0">
                <a:latin typeface="Arial" panose="020B0604020202020204" pitchFamily="34" charset="0"/>
                <a:cs typeface="Arial" panose="020B0604020202020204" pitchFamily="34" charset="0"/>
              </a:rPr>
              <a:t>COMO IDOSOS BRASILEIROS BUSCAM PELO CONHECIMENTO CIENTÍFICO PRODUZIDO NAS UNIVERSIDADES?</a:t>
            </a:r>
            <a:endParaRPr lang="pt-BR" sz="1200" b="1" dirty="0">
              <a:latin typeface="Arial" panose="020B0604020202020204" pitchFamily="34" charset="0"/>
              <a:cs typeface="Arial" panose="020B0604020202020204" pitchFamily="34" charset="0"/>
            </a:endParaRPr>
          </a:p>
        </p:txBody>
      </p:sp>
      <p:cxnSp>
        <p:nvCxnSpPr>
          <p:cNvPr id="5" name="Conector reto 4">
            <a:extLst>
              <a:ext uri="{FF2B5EF4-FFF2-40B4-BE49-F238E27FC236}">
                <a16:creationId xmlns="" xmlns:a16="http://schemas.microsoft.com/office/drawing/2014/main" id="{40E29535-45C9-4EEC-B607-410D1A9E7ED4}"/>
              </a:ext>
            </a:extLst>
          </p:cNvPr>
          <p:cNvCxnSpPr>
            <a:cxnSpLocks/>
          </p:cNvCxnSpPr>
          <p:nvPr/>
        </p:nvCxnSpPr>
        <p:spPr>
          <a:xfrm>
            <a:off x="208168" y="1496562"/>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 xmlns:a16="http://schemas.microsoft.com/office/drawing/2014/main" id="{D60FF0D2-8FEC-4F1B-826E-6AB7FFE35977}"/>
              </a:ext>
            </a:extLst>
          </p:cNvPr>
          <p:cNvSpPr txBox="1"/>
          <p:nvPr/>
        </p:nvSpPr>
        <p:spPr>
          <a:xfrm>
            <a:off x="133595" y="1483038"/>
            <a:ext cx="5358619" cy="584775"/>
          </a:xfrm>
          <a:prstGeom prst="rect">
            <a:avLst/>
          </a:prstGeom>
          <a:noFill/>
        </p:spPr>
        <p:txBody>
          <a:bodyPr wrap="square" rtlCol="0">
            <a:spAutoFit/>
          </a:bodyPr>
          <a:lstStyle/>
          <a:p>
            <a:pPr algn="ctr"/>
            <a:r>
              <a:rPr lang="pt-BR" sz="800" b="1" dirty="0">
                <a:latin typeface="Arial" panose="020B0604020202020204" pitchFamily="34" charset="0"/>
                <a:cs typeface="Arial" panose="020B0604020202020204" pitchFamily="34" charset="0"/>
              </a:rPr>
              <a:t>Autores: </a:t>
            </a:r>
            <a:r>
              <a:rPr lang="pt-BR" sz="800" u="sng" dirty="0" smtClean="0">
                <a:latin typeface="Arial" panose="020B0604020202020204" pitchFamily="34" charset="0"/>
                <a:cs typeface="Arial" panose="020B0604020202020204" pitchFamily="34" charset="0"/>
              </a:rPr>
              <a:t>Melissa Messias¹</a:t>
            </a:r>
            <a:r>
              <a:rPr lang="pt-BR" sz="800" dirty="0">
                <a:latin typeface="Arial" panose="020B0604020202020204" pitchFamily="34" charset="0"/>
                <a:cs typeface="Arial" panose="020B0604020202020204" pitchFamily="34" charset="0"/>
              </a:rPr>
              <a:t>, </a:t>
            </a:r>
            <a:r>
              <a:rPr lang="pt-BR" sz="800" dirty="0" smtClean="0">
                <a:latin typeface="Arial" panose="020B0604020202020204" pitchFamily="34" charset="0"/>
                <a:cs typeface="Arial" panose="020B0604020202020204" pitchFamily="34" charset="0"/>
              </a:rPr>
              <a:t>Marcele </a:t>
            </a:r>
            <a:r>
              <a:rPr lang="pt-BR" sz="800" dirty="0" err="1" smtClean="0">
                <a:latin typeface="Arial" panose="020B0604020202020204" pitchFamily="34" charset="0"/>
                <a:cs typeface="Arial" panose="020B0604020202020204" pitchFamily="34" charset="0"/>
              </a:rPr>
              <a:t>Pescuma</a:t>
            </a:r>
            <a:r>
              <a:rPr lang="pt-BR" sz="800" dirty="0">
                <a:latin typeface="Arial" panose="020B0604020202020204" pitchFamily="34" charset="0"/>
                <a:cs typeface="Arial" panose="020B0604020202020204" pitchFamily="34" charset="0"/>
              </a:rPr>
              <a:t> </a:t>
            </a:r>
            <a:r>
              <a:rPr lang="pt-BR" sz="800" dirty="0" err="1" smtClean="0">
                <a:latin typeface="Arial" panose="020B0604020202020204" pitchFamily="34" charset="0"/>
                <a:cs typeface="Arial" panose="020B0604020202020204" pitchFamily="34" charset="0"/>
              </a:rPr>
              <a:t>Capeletti</a:t>
            </a:r>
            <a:r>
              <a:rPr lang="pt-BR" sz="800" dirty="0" smtClean="0">
                <a:latin typeface="Arial" panose="020B0604020202020204" pitchFamily="34" charset="0"/>
                <a:cs typeface="Arial" panose="020B0604020202020204" pitchFamily="34" charset="0"/>
              </a:rPr>
              <a:t> Padula</a:t>
            </a:r>
            <a:r>
              <a:rPr lang="pt-BR" sz="800" u="sng" dirty="0">
                <a:latin typeface="Arial" panose="020B0604020202020204" pitchFamily="34" charset="0"/>
                <a:cs typeface="Arial" panose="020B0604020202020204" pitchFamily="34" charset="0"/>
              </a:rPr>
              <a:t>¹</a:t>
            </a:r>
            <a:r>
              <a:rPr lang="pt-BR" sz="800" dirty="0" smtClean="0">
                <a:latin typeface="Arial" panose="020B0604020202020204" pitchFamily="34" charset="0"/>
                <a:cs typeface="Arial" panose="020B0604020202020204" pitchFamily="34" charset="0"/>
              </a:rPr>
              <a:t>, </a:t>
            </a:r>
            <a:r>
              <a:rPr lang="pt-BR" sz="800" dirty="0" err="1">
                <a:latin typeface="Arial" panose="020B0604020202020204" pitchFamily="34" charset="0"/>
                <a:cs typeface="Arial" panose="020B0604020202020204" pitchFamily="34" charset="0"/>
              </a:rPr>
              <a:t>Alejandra</a:t>
            </a:r>
            <a:r>
              <a:rPr lang="pt-BR" sz="800" dirty="0">
                <a:latin typeface="Arial" panose="020B0604020202020204" pitchFamily="34" charset="0"/>
                <a:cs typeface="Arial" panose="020B0604020202020204" pitchFamily="34" charset="0"/>
              </a:rPr>
              <a:t> </a:t>
            </a:r>
            <a:r>
              <a:rPr lang="pt-BR" sz="800" dirty="0" smtClean="0">
                <a:latin typeface="Arial" panose="020B0604020202020204" pitchFamily="34" charset="0"/>
                <a:cs typeface="Arial" panose="020B0604020202020204" pitchFamily="34" charset="0"/>
              </a:rPr>
              <a:t>Rojas-Rivera</a:t>
            </a:r>
            <a:r>
              <a:rPr lang="pt-BR" sz="800" u="sng" dirty="0">
                <a:latin typeface="Arial" panose="020B0604020202020204" pitchFamily="34" charset="0"/>
                <a:cs typeface="Arial" panose="020B0604020202020204" pitchFamily="34" charset="0"/>
              </a:rPr>
              <a:t>¹</a:t>
            </a:r>
            <a:r>
              <a:rPr lang="pt-BR" sz="800" dirty="0" smtClean="0">
                <a:latin typeface="Arial" panose="020B0604020202020204" pitchFamily="34" charset="0"/>
                <a:cs typeface="Arial" panose="020B0604020202020204" pitchFamily="34" charset="0"/>
              </a:rPr>
              <a:t>, Luciano Guimarães, Valdir Heitor </a:t>
            </a:r>
            <a:r>
              <a:rPr lang="pt-BR" sz="800" dirty="0" err="1" smtClean="0">
                <a:latin typeface="Arial" panose="020B0604020202020204" pitchFamily="34" charset="0"/>
                <a:cs typeface="Arial" panose="020B0604020202020204" pitchFamily="34" charset="0"/>
              </a:rPr>
              <a:t>Barzotto</a:t>
            </a:r>
            <a:r>
              <a:rPr lang="pt-BR" sz="800" dirty="0" smtClean="0">
                <a:latin typeface="Arial" panose="020B0604020202020204" pitchFamily="34" charset="0"/>
                <a:cs typeface="Arial" panose="020B0604020202020204" pitchFamily="34" charset="0"/>
              </a:rPr>
              <a:t> </a:t>
            </a:r>
            <a:r>
              <a:rPr lang="pt-BR" sz="800" b="1" dirty="0" smtClean="0">
                <a:latin typeface="Arial" panose="020B0604020202020204" pitchFamily="34" charset="0"/>
                <a:cs typeface="Arial" panose="020B0604020202020204" pitchFamily="34" charset="0"/>
              </a:rPr>
              <a:t>Orientador</a:t>
            </a:r>
            <a:r>
              <a:rPr lang="pt-BR" sz="800" b="1" dirty="0">
                <a:latin typeface="Arial" panose="020B0604020202020204" pitchFamily="34" charset="0"/>
                <a:cs typeface="Arial" panose="020B0604020202020204" pitchFamily="34" charset="0"/>
              </a:rPr>
              <a:t>: </a:t>
            </a:r>
            <a:r>
              <a:rPr lang="pt-BR" sz="800" dirty="0" smtClean="0">
                <a:latin typeface="Arial" panose="020B0604020202020204" pitchFamily="34" charset="0"/>
                <a:cs typeface="Arial" panose="020B0604020202020204" pitchFamily="34" charset="0"/>
              </a:rPr>
              <a:t>Renata </a:t>
            </a:r>
            <a:r>
              <a:rPr lang="pt-BR" sz="800" dirty="0" err="1" smtClean="0">
                <a:latin typeface="Arial" panose="020B0604020202020204" pitchFamily="34" charset="0"/>
                <a:cs typeface="Arial" panose="020B0604020202020204" pitchFamily="34" charset="0"/>
              </a:rPr>
              <a:t>Eloah</a:t>
            </a:r>
            <a:r>
              <a:rPr lang="pt-BR" sz="800" dirty="0" smtClean="0">
                <a:latin typeface="Arial" panose="020B0604020202020204" pitchFamily="34" charset="0"/>
                <a:cs typeface="Arial" panose="020B0604020202020204" pitchFamily="34" charset="0"/>
              </a:rPr>
              <a:t> de Lucena Ferretti-Rebustini</a:t>
            </a:r>
            <a:r>
              <a:rPr lang="pt-BR" sz="800" u="sng" dirty="0">
                <a:latin typeface="Arial" panose="020B0604020202020204" pitchFamily="34" charset="0"/>
                <a:cs typeface="Arial" panose="020B0604020202020204" pitchFamily="34" charset="0"/>
              </a:rPr>
              <a:t>¹</a:t>
            </a:r>
            <a:endParaRPr lang="pt-BR" sz="800" dirty="0">
              <a:latin typeface="Arial" panose="020B0604020202020204" pitchFamily="34" charset="0"/>
              <a:cs typeface="Arial" panose="020B0604020202020204" pitchFamily="34" charset="0"/>
            </a:endParaRPr>
          </a:p>
          <a:p>
            <a:pPr algn="ctr"/>
            <a:r>
              <a:rPr lang="pt-BR" sz="800" dirty="0" smtClean="0">
                <a:latin typeface="Arial" panose="020B0604020202020204" pitchFamily="34" charset="0"/>
                <a:cs typeface="Arial" panose="020B0604020202020204" pitchFamily="34" charset="0"/>
              </a:rPr>
              <a:t>1-Escola de Enfermagem da USP, 2-Escola de Comunicação e Artes da USP, 3-Faculdade de Educação da USP</a:t>
            </a:r>
            <a:endParaRPr lang="pt-BR" sz="800" dirty="0">
              <a:latin typeface="Arial" panose="020B0604020202020204" pitchFamily="34" charset="0"/>
              <a:cs typeface="Arial" panose="020B0604020202020204" pitchFamily="34" charset="0"/>
            </a:endParaRPr>
          </a:p>
          <a:p>
            <a:pPr algn="ctr"/>
            <a:r>
              <a:rPr lang="pt-BR" sz="800" i="1" dirty="0">
                <a:latin typeface="Arial" panose="020B0604020202020204" pitchFamily="34" charset="0"/>
                <a:cs typeface="Arial" panose="020B0604020202020204" pitchFamily="34" charset="0"/>
              </a:rPr>
              <a:t>m</a:t>
            </a:r>
            <a:r>
              <a:rPr lang="pt-BR" sz="800" i="1" dirty="0" smtClean="0">
                <a:latin typeface="Arial" panose="020B0604020202020204" pitchFamily="34" charset="0"/>
                <a:cs typeface="Arial" panose="020B0604020202020204" pitchFamily="34" charset="0"/>
              </a:rPr>
              <a:t>elissa.messias@usp.br</a:t>
            </a:r>
            <a:endParaRPr lang="pt-BR" sz="800" i="1" dirty="0">
              <a:latin typeface="Arial" panose="020B0604020202020204" pitchFamily="34" charset="0"/>
              <a:cs typeface="Arial" panose="020B0604020202020204" pitchFamily="34" charset="0"/>
            </a:endParaRPr>
          </a:p>
        </p:txBody>
      </p:sp>
      <p:cxnSp>
        <p:nvCxnSpPr>
          <p:cNvPr id="8" name="Conector reto 7">
            <a:extLst>
              <a:ext uri="{FF2B5EF4-FFF2-40B4-BE49-F238E27FC236}">
                <a16:creationId xmlns="" xmlns:a16="http://schemas.microsoft.com/office/drawing/2014/main" id="{AA512BD6-EDE6-413B-9B2B-4FB45A009BFF}"/>
              </a:ext>
            </a:extLst>
          </p:cNvPr>
          <p:cNvCxnSpPr>
            <a:cxnSpLocks/>
          </p:cNvCxnSpPr>
          <p:nvPr/>
        </p:nvCxnSpPr>
        <p:spPr>
          <a:xfrm flipH="1">
            <a:off x="2850191" y="2169042"/>
            <a:ext cx="7309" cy="5742506"/>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 xmlns:a16="http://schemas.microsoft.com/office/drawing/2014/main" id="{748CD78C-B763-429E-B437-AB92F211089F}"/>
              </a:ext>
            </a:extLst>
          </p:cNvPr>
          <p:cNvSpPr txBox="1"/>
          <p:nvPr/>
        </p:nvSpPr>
        <p:spPr>
          <a:xfrm>
            <a:off x="166912" y="2238327"/>
            <a:ext cx="259415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 xmlns:a16="http://schemas.microsoft.com/office/drawing/2014/main" id="{4344AAD9-74BD-4101-A924-8BB69061BF66}"/>
              </a:ext>
            </a:extLst>
          </p:cNvPr>
          <p:cNvSpPr txBox="1"/>
          <p:nvPr/>
        </p:nvSpPr>
        <p:spPr>
          <a:xfrm>
            <a:off x="131027" y="4346986"/>
            <a:ext cx="2630036"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 xmlns:a16="http://schemas.microsoft.com/office/drawing/2014/main" id="{1A9BAC74-8571-4BCE-BC28-6AABD4DCA795}"/>
              </a:ext>
            </a:extLst>
          </p:cNvPr>
          <p:cNvSpPr txBox="1"/>
          <p:nvPr/>
        </p:nvSpPr>
        <p:spPr>
          <a:xfrm>
            <a:off x="133595" y="5144548"/>
            <a:ext cx="2627467"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p>
        </p:txBody>
      </p:sp>
      <p:sp>
        <p:nvSpPr>
          <p:cNvPr id="12" name="CaixaDeTexto 11">
            <a:extLst>
              <a:ext uri="{FF2B5EF4-FFF2-40B4-BE49-F238E27FC236}">
                <a16:creationId xmlns="" xmlns:a16="http://schemas.microsoft.com/office/drawing/2014/main" id="{BFD7D3CC-A25D-4102-A03C-966AEEE9F727}"/>
              </a:ext>
            </a:extLst>
          </p:cNvPr>
          <p:cNvSpPr txBox="1"/>
          <p:nvPr/>
        </p:nvSpPr>
        <p:spPr>
          <a:xfrm>
            <a:off x="2969376" y="2238327"/>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 xmlns:a16="http://schemas.microsoft.com/office/drawing/2014/main" id="{FECD74B4-7D9A-4AEA-B3F7-83387EF4AF1C}"/>
              </a:ext>
            </a:extLst>
          </p:cNvPr>
          <p:cNvSpPr txBox="1"/>
          <p:nvPr/>
        </p:nvSpPr>
        <p:spPr>
          <a:xfrm>
            <a:off x="166911" y="7947482"/>
            <a:ext cx="5300325" cy="200055"/>
          </a:xfrm>
          <a:prstGeom prst="rect">
            <a:avLst/>
          </a:prstGeom>
          <a:solidFill>
            <a:schemeClr val="bg1">
              <a:lumMod val="50000"/>
            </a:schemeClr>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3" b="1"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 xmlns:a16="http://schemas.microsoft.com/office/drawing/2014/main" id="{6AD4C4E2-C13D-4C38-ADEB-6CB2E74039A7}"/>
              </a:ext>
            </a:extLst>
          </p:cNvPr>
          <p:cNvSpPr txBox="1"/>
          <p:nvPr/>
        </p:nvSpPr>
        <p:spPr>
          <a:xfrm>
            <a:off x="138978" y="2494700"/>
            <a:ext cx="2709250" cy="1892826"/>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O conhecimento científico é o conhecimento obtido por meio de resultados de pesquisas produzidas nas universidades. A busca pelo conhecimento científico leva em consideração, entre outros fatores, como os indivíduos acessam o conhecimento produzido pela universidade, quem são as pessoas utilizadas para buscar o conhecimento científico e como procuram entender o significado do conhecimento produzido. </a:t>
            </a:r>
            <a:r>
              <a:rPr lang="pt-BR" sz="900" dirty="0" smtClean="0">
                <a:latin typeface="Arial" panose="020B0604020202020204" pitchFamily="34" charset="0"/>
                <a:cs typeface="Arial" panose="020B0604020202020204" pitchFamily="34" charset="0"/>
              </a:rPr>
              <a:t>Observa-se na prática, que </a:t>
            </a:r>
            <a:r>
              <a:rPr lang="pt-BR" sz="900" dirty="0">
                <a:latin typeface="Arial" panose="020B0604020202020204" pitchFamily="34" charset="0"/>
                <a:cs typeface="Arial" panose="020B0604020202020204" pitchFamily="34" charset="0"/>
              </a:rPr>
              <a:t>existe uma lacuna entre a produção e a apropriação do </a:t>
            </a:r>
            <a:r>
              <a:rPr lang="pt-BR" sz="900" dirty="0" smtClean="0">
                <a:latin typeface="Arial" panose="020B0604020202020204" pitchFamily="34" charset="0"/>
                <a:cs typeface="Arial" panose="020B0604020202020204" pitchFamily="34" charset="0"/>
              </a:rPr>
              <a:t>conhecimento científico </a:t>
            </a:r>
            <a:r>
              <a:rPr lang="pt-BR" sz="900" dirty="0">
                <a:latin typeface="Arial" panose="020B0604020202020204" pitchFamily="34" charset="0"/>
                <a:cs typeface="Arial" panose="020B0604020202020204" pitchFamily="34" charset="0"/>
              </a:rPr>
              <a:t>produzido, principalmente entre </a:t>
            </a:r>
            <a:r>
              <a:rPr lang="pt-BR" sz="900" dirty="0" smtClean="0">
                <a:latin typeface="Arial" panose="020B0604020202020204" pitchFamily="34" charset="0"/>
                <a:cs typeface="Arial" panose="020B0604020202020204" pitchFamily="34" charset="0"/>
              </a:rPr>
              <a:t>idosos.</a:t>
            </a:r>
            <a:endParaRPr lang="pt-BR" sz="900" dirty="0">
              <a:latin typeface="Arial" panose="020B0604020202020204" pitchFamily="34" charset="0"/>
              <a:cs typeface="Arial" panose="020B0604020202020204" pitchFamily="34" charset="0"/>
            </a:endParaRPr>
          </a:p>
        </p:txBody>
      </p:sp>
      <p:sp>
        <p:nvSpPr>
          <p:cNvPr id="16" name="CaixaDeTexto 15">
            <a:extLst>
              <a:ext uri="{FF2B5EF4-FFF2-40B4-BE49-F238E27FC236}">
                <a16:creationId xmlns="" xmlns:a16="http://schemas.microsoft.com/office/drawing/2014/main" id="{0F3196CC-182C-46DF-8FB1-18620851DB4D}"/>
              </a:ext>
            </a:extLst>
          </p:cNvPr>
          <p:cNvSpPr txBox="1"/>
          <p:nvPr/>
        </p:nvSpPr>
        <p:spPr>
          <a:xfrm>
            <a:off x="164001" y="4607920"/>
            <a:ext cx="2553767" cy="369332"/>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I</a:t>
            </a:r>
            <a:r>
              <a:rPr lang="pt-BR" sz="900" dirty="0" smtClean="0">
                <a:latin typeface="Arial" panose="020B0604020202020204" pitchFamily="34" charset="0"/>
                <a:cs typeface="Arial" panose="020B0604020202020204" pitchFamily="34" charset="0"/>
              </a:rPr>
              <a:t>dentificar </a:t>
            </a:r>
            <a:r>
              <a:rPr lang="pt-BR" sz="900" dirty="0">
                <a:latin typeface="Arial" panose="020B0604020202020204" pitchFamily="34" charset="0"/>
                <a:cs typeface="Arial" panose="020B0604020202020204" pitchFamily="34" charset="0"/>
              </a:rPr>
              <a:t>como os idosos brasileiros buscam pelo conhecimento científico.</a:t>
            </a:r>
          </a:p>
        </p:txBody>
      </p:sp>
      <p:sp>
        <p:nvSpPr>
          <p:cNvPr id="17" name="CaixaDeTexto 16">
            <a:extLst>
              <a:ext uri="{FF2B5EF4-FFF2-40B4-BE49-F238E27FC236}">
                <a16:creationId xmlns="" xmlns:a16="http://schemas.microsoft.com/office/drawing/2014/main" id="{4E8D5C1E-EAF1-4FDD-A842-D3937E9A00BC}"/>
              </a:ext>
            </a:extLst>
          </p:cNvPr>
          <p:cNvSpPr txBox="1"/>
          <p:nvPr/>
        </p:nvSpPr>
        <p:spPr>
          <a:xfrm>
            <a:off x="142716" y="5419508"/>
            <a:ext cx="2618347" cy="2585323"/>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Estudo transversal, realizado em ambiente virtual, com coleta de dados realizada por meio de formulário eletrônico. Foram incluídos no estudo todos os indivíduos com idade maior ou igual há 60 anos, que aceitaram participar, mediante consentimento informado e assinatura do Termo de Consentimento Livre e Esclarecido. Por meio do formulário </a:t>
            </a:r>
            <a:r>
              <a:rPr lang="pt-BR" sz="900" i="1" dirty="0">
                <a:latin typeface="Arial" panose="020B0604020202020204" pitchFamily="34" charset="0"/>
                <a:cs typeface="Arial" panose="020B0604020202020204" pitchFamily="34" charset="0"/>
              </a:rPr>
              <a:t>online</a:t>
            </a:r>
            <a:r>
              <a:rPr lang="pt-BR" sz="900" dirty="0">
                <a:latin typeface="Arial" panose="020B0604020202020204" pitchFamily="34" charset="0"/>
                <a:cs typeface="Arial" panose="020B0604020202020204" pitchFamily="34" charset="0"/>
              </a:rPr>
              <a:t>, foi perguntado aos idosos: </a:t>
            </a:r>
            <a:endParaRPr lang="pt-BR" sz="900" dirty="0" smtClean="0">
              <a:latin typeface="Arial" panose="020B0604020202020204" pitchFamily="34" charset="0"/>
              <a:cs typeface="Arial" panose="020B0604020202020204" pitchFamily="34" charset="0"/>
            </a:endParaRPr>
          </a:p>
          <a:p>
            <a:pPr marL="228600" indent="-228600" algn="just">
              <a:buAutoNum type="arabicParenR"/>
            </a:pPr>
            <a:r>
              <a:rPr lang="pt-BR" sz="900" dirty="0" smtClean="0">
                <a:latin typeface="Arial" panose="020B0604020202020204" pitchFamily="34" charset="0"/>
                <a:cs typeface="Arial" panose="020B0604020202020204" pitchFamily="34" charset="0"/>
              </a:rPr>
              <a:t>Como </a:t>
            </a:r>
            <a:r>
              <a:rPr lang="pt-BR" sz="900" dirty="0">
                <a:latin typeface="Arial" panose="020B0604020202020204" pitchFamily="34" charset="0"/>
                <a:cs typeface="Arial" panose="020B0604020202020204" pitchFamily="34" charset="0"/>
              </a:rPr>
              <a:t>acessam o conhecimento científico produzido pela universidade? </a:t>
            </a:r>
            <a:endParaRPr lang="pt-BR" sz="900" dirty="0" smtClean="0">
              <a:latin typeface="Arial" panose="020B0604020202020204" pitchFamily="34" charset="0"/>
              <a:cs typeface="Arial" panose="020B0604020202020204" pitchFamily="34" charset="0"/>
            </a:endParaRPr>
          </a:p>
          <a:p>
            <a:pPr marL="228600" indent="-228600" algn="just">
              <a:buAutoNum type="arabicParenR"/>
            </a:pPr>
            <a:r>
              <a:rPr lang="pt-BR" sz="900" dirty="0" smtClean="0">
                <a:latin typeface="Arial" panose="020B0604020202020204" pitchFamily="34" charset="0"/>
                <a:cs typeface="Arial" panose="020B0604020202020204" pitchFamily="34" charset="0"/>
              </a:rPr>
              <a:t>Quem </a:t>
            </a:r>
            <a:r>
              <a:rPr lang="pt-BR" sz="900" dirty="0">
                <a:latin typeface="Arial" panose="020B0604020202020204" pitchFamily="34" charset="0"/>
                <a:cs typeface="Arial" panose="020B0604020202020204" pitchFamily="34" charset="0"/>
              </a:rPr>
              <a:t>são as pessoas consultadas para buscar o conhecimento científico? </a:t>
            </a:r>
            <a:endParaRPr lang="pt-BR" sz="900" dirty="0" smtClean="0">
              <a:latin typeface="Arial" panose="020B0604020202020204" pitchFamily="34" charset="0"/>
              <a:cs typeface="Arial" panose="020B0604020202020204" pitchFamily="34" charset="0"/>
            </a:endParaRPr>
          </a:p>
          <a:p>
            <a:pPr marL="228600" indent="-228600" algn="just">
              <a:buAutoNum type="arabicParenR"/>
            </a:pPr>
            <a:r>
              <a:rPr lang="pt-BR" sz="900" dirty="0" smtClean="0">
                <a:latin typeface="Arial" panose="020B0604020202020204" pitchFamily="34" charset="0"/>
                <a:cs typeface="Arial" panose="020B0604020202020204" pitchFamily="34" charset="0"/>
              </a:rPr>
              <a:t>Como </a:t>
            </a:r>
            <a:r>
              <a:rPr lang="pt-BR" sz="900" dirty="0">
                <a:latin typeface="Arial" panose="020B0604020202020204" pitchFamily="34" charset="0"/>
                <a:cs typeface="Arial" panose="020B0604020202020204" pitchFamily="34" charset="0"/>
              </a:rPr>
              <a:t>procuram entender o significado do conhecimento produzido? </a:t>
            </a:r>
            <a:endParaRPr lang="pt-BR" sz="900" dirty="0" smtClean="0">
              <a:latin typeface="Arial" panose="020B0604020202020204" pitchFamily="34" charset="0"/>
              <a:cs typeface="Arial" panose="020B0604020202020204" pitchFamily="34" charset="0"/>
            </a:endParaRPr>
          </a:p>
          <a:p>
            <a:pPr algn="just"/>
            <a:r>
              <a:rPr lang="pt-BR" sz="900" dirty="0" smtClean="0">
                <a:latin typeface="Arial" panose="020B0604020202020204" pitchFamily="34" charset="0"/>
                <a:cs typeface="Arial" panose="020B0604020202020204" pitchFamily="34" charset="0"/>
              </a:rPr>
              <a:t>Os </a:t>
            </a:r>
            <a:r>
              <a:rPr lang="pt-BR" sz="900" dirty="0">
                <a:latin typeface="Arial" panose="020B0604020202020204" pitchFamily="34" charset="0"/>
                <a:cs typeface="Arial" panose="020B0604020202020204" pitchFamily="34" charset="0"/>
              </a:rPr>
              <a:t>dados foram analisados por meio do Software SPSS v.24 e analisados descritivamente</a:t>
            </a:r>
            <a:r>
              <a:rPr lang="pt-BR" sz="900" dirty="0" smtClean="0">
                <a:latin typeface="Arial" panose="020B0604020202020204" pitchFamily="34" charset="0"/>
                <a:cs typeface="Arial" panose="020B0604020202020204" pitchFamily="34" charset="0"/>
              </a:rPr>
              <a:t>.</a:t>
            </a:r>
            <a:endParaRPr lang="pt-BR" sz="900"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 xmlns:a16="http://schemas.microsoft.com/office/drawing/2014/main" id="{4B9DADBB-599C-4879-BB9B-BBF9D398902E}"/>
              </a:ext>
            </a:extLst>
          </p:cNvPr>
          <p:cNvSpPr txBox="1"/>
          <p:nvPr/>
        </p:nvSpPr>
        <p:spPr>
          <a:xfrm>
            <a:off x="2969376" y="2469159"/>
            <a:ext cx="2553769" cy="2723823"/>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Participaram da pesquisa 75 </a:t>
            </a:r>
            <a:r>
              <a:rPr lang="pt-BR" sz="900" dirty="0" smtClean="0">
                <a:latin typeface="Arial" panose="020B0604020202020204" pitchFamily="34" charset="0"/>
                <a:cs typeface="Arial" panose="020B0604020202020204" pitchFamily="34" charset="0"/>
              </a:rPr>
              <a:t>idosos.</a:t>
            </a:r>
          </a:p>
          <a:p>
            <a:pPr algn="just"/>
            <a:endParaRPr lang="pt-BR"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54 </a:t>
            </a:r>
            <a:r>
              <a:rPr lang="pt-BR" sz="900" dirty="0">
                <a:latin typeface="Arial" panose="020B0604020202020204" pitchFamily="34" charset="0"/>
                <a:cs typeface="Arial" panose="020B0604020202020204" pitchFamily="34" charset="0"/>
              </a:rPr>
              <a:t>(73%) mulheres e 20 (27%) </a:t>
            </a:r>
            <a:r>
              <a:rPr lang="pt-BR" sz="900" dirty="0" smtClean="0">
                <a:latin typeface="Arial" panose="020B0604020202020204" pitchFamily="34" charset="0"/>
                <a:cs typeface="Arial" panose="020B0604020202020204" pitchFamily="34" charset="0"/>
              </a:rPr>
              <a:t>homens;</a:t>
            </a:r>
          </a:p>
          <a:p>
            <a:pPr marL="171450" indent="-171450" algn="just">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maioria </a:t>
            </a:r>
            <a:r>
              <a:rPr lang="pt-BR" sz="900" dirty="0">
                <a:latin typeface="Arial" panose="020B0604020202020204" pitchFamily="34" charset="0"/>
                <a:cs typeface="Arial" panose="020B0604020202020204" pitchFamily="34" charset="0"/>
              </a:rPr>
              <a:t>casada (50%) e </a:t>
            </a:r>
            <a:endParaRPr lang="pt-BR" sz="9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com </a:t>
            </a:r>
            <a:r>
              <a:rPr lang="pt-BR" sz="900" dirty="0">
                <a:latin typeface="Arial" panose="020B0604020202020204" pitchFamily="34" charset="0"/>
                <a:cs typeface="Arial" panose="020B0604020202020204" pitchFamily="34" charset="0"/>
              </a:rPr>
              <a:t>ensino superior completo (82,7%). </a:t>
            </a:r>
            <a:endParaRPr lang="pt-BR" sz="9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endParaRPr lang="pt-BR" sz="900" dirty="0">
              <a:latin typeface="Arial" panose="020B0604020202020204" pitchFamily="34" charset="0"/>
              <a:cs typeface="Arial" panose="020B0604020202020204" pitchFamily="34" charset="0"/>
            </a:endParaRPr>
          </a:p>
          <a:p>
            <a:pPr algn="just"/>
            <a:r>
              <a:rPr lang="pt-BR" sz="900" dirty="0" smtClean="0">
                <a:latin typeface="Arial" panose="020B0604020202020204" pitchFamily="34" charset="0"/>
                <a:cs typeface="Arial" panose="020B0604020202020204" pitchFamily="34" charset="0"/>
              </a:rPr>
              <a:t>Em </a:t>
            </a:r>
            <a:r>
              <a:rPr lang="pt-BR" sz="900" dirty="0">
                <a:latin typeface="Arial" panose="020B0604020202020204" pitchFamily="34" charset="0"/>
                <a:cs typeface="Arial" panose="020B0604020202020204" pitchFamily="34" charset="0"/>
              </a:rPr>
              <a:t>relação ao acesso ao conhecimento científico produzido pela </a:t>
            </a:r>
            <a:r>
              <a:rPr lang="pt-BR" sz="900" dirty="0" smtClean="0">
                <a:latin typeface="Arial" panose="020B0604020202020204" pitchFamily="34" charset="0"/>
                <a:cs typeface="Arial" panose="020B0604020202020204" pitchFamily="34" charset="0"/>
              </a:rPr>
              <a:t>universidade:</a:t>
            </a:r>
          </a:p>
          <a:p>
            <a:pPr algn="just"/>
            <a:endParaRPr lang="pt-BR"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 </a:t>
            </a:r>
            <a:r>
              <a:rPr lang="pt-BR" sz="900" dirty="0">
                <a:latin typeface="Arial" panose="020B0604020202020204" pitchFamily="34" charset="0"/>
                <a:cs typeface="Arial" panose="020B0604020202020204" pitchFamily="34" charset="0"/>
              </a:rPr>
              <a:t>64% (n=48) referiu acessar por meio de leitura de textos em jornais ou revistas impressas e somente 6,7% (n=5) relataram não ter acesso ao conhecimento científico produzido na universidade; </a:t>
            </a:r>
            <a:endParaRPr lang="pt-BR" sz="9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64</a:t>
            </a:r>
            <a:r>
              <a:rPr lang="pt-BR" sz="900" dirty="0">
                <a:latin typeface="Arial" panose="020B0604020202020204" pitchFamily="34" charset="0"/>
                <a:cs typeface="Arial" panose="020B0604020202020204" pitchFamily="34" charset="0"/>
              </a:rPr>
              <a:t>% (n=48) reportaram recorrer aos pesquisadores para buscar o conhecimento científico e </a:t>
            </a:r>
            <a:endParaRPr lang="pt-BR" sz="9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86,7</a:t>
            </a:r>
            <a:r>
              <a:rPr lang="pt-BR" sz="900" dirty="0">
                <a:latin typeface="Arial" panose="020B0604020202020204" pitchFamily="34" charset="0"/>
                <a:cs typeface="Arial" panose="020B0604020202020204" pitchFamily="34" charset="0"/>
              </a:rPr>
              <a:t>% (n=65) referiram procurar na internet os termos que desconhece.</a:t>
            </a:r>
            <a:endParaRPr lang="pt-BR" sz="900" b="1" dirty="0">
              <a:latin typeface="Arial" panose="020B0604020202020204" pitchFamily="34" charset="0"/>
              <a:cs typeface="Arial" panose="020B0604020202020204" pitchFamily="34" charset="0"/>
            </a:endParaRPr>
          </a:p>
        </p:txBody>
      </p:sp>
      <p:sp>
        <p:nvSpPr>
          <p:cNvPr id="20" name="CaixaDeTexto 19">
            <a:extLst>
              <a:ext uri="{FF2B5EF4-FFF2-40B4-BE49-F238E27FC236}">
                <a16:creationId xmlns="" xmlns:a16="http://schemas.microsoft.com/office/drawing/2014/main" id="{380A0A8E-51D8-4C9F-88F4-B5F871F6400B}"/>
              </a:ext>
            </a:extLst>
          </p:cNvPr>
          <p:cNvSpPr txBox="1"/>
          <p:nvPr/>
        </p:nvSpPr>
        <p:spPr>
          <a:xfrm>
            <a:off x="68589" y="8168838"/>
            <a:ext cx="5540472" cy="323165"/>
          </a:xfrm>
          <a:prstGeom prst="rect">
            <a:avLst/>
          </a:prstGeom>
          <a:noFill/>
        </p:spPr>
        <p:txBody>
          <a:bodyPr wrap="square" rtlCol="0">
            <a:spAutoFit/>
          </a:bodyPr>
          <a:lstStyle/>
          <a:p>
            <a:r>
              <a:rPr lang="pt-BR" sz="500" dirty="0">
                <a:latin typeface="Arial" panose="020B0604020202020204" pitchFamily="34" charset="0"/>
                <a:cs typeface="Arial" panose="020B0604020202020204" pitchFamily="34" charset="0"/>
              </a:rPr>
              <a:t>CHAMBERS, C. T. </a:t>
            </a:r>
            <a:r>
              <a:rPr lang="pt-BR" sz="500" dirty="0" err="1">
                <a:latin typeface="Arial" panose="020B0604020202020204" pitchFamily="34" charset="0"/>
                <a:cs typeface="Arial" panose="020B0604020202020204" pitchFamily="34" charset="0"/>
              </a:rPr>
              <a:t>From</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evidence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to</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influence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dissemination</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and</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implementation</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of</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scientific</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knowledge</a:t>
            </a:r>
            <a:r>
              <a:rPr lang="pt-BR" sz="500" dirty="0">
                <a:latin typeface="Arial" panose="020B0604020202020204" pitchFamily="34" charset="0"/>
                <a:cs typeface="Arial" panose="020B0604020202020204" pitchFamily="34" charset="0"/>
              </a:rPr>
              <a:t> for </a:t>
            </a:r>
            <a:r>
              <a:rPr lang="pt-BR" sz="500" dirty="0" err="1">
                <a:latin typeface="Arial" panose="020B0604020202020204" pitchFamily="34" charset="0"/>
                <a:cs typeface="Arial" panose="020B0604020202020204" pitchFamily="34" charset="0"/>
              </a:rPr>
              <a:t>improved</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pain</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research</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and</a:t>
            </a:r>
            <a:r>
              <a:rPr lang="pt-BR" sz="500" dirty="0">
                <a:latin typeface="Arial" panose="020B0604020202020204" pitchFamily="34" charset="0"/>
                <a:cs typeface="Arial" panose="020B0604020202020204" pitchFamily="34" charset="0"/>
              </a:rPr>
              <a:t> management. PAIN, v.159, p.S56-64, 2018. Suppl1. Disponível em https://pubmed.ncbi.nlm.nih.gov/30113948/  DOI:10.1097/j.pain.0000000000001327. Acesso em: 15 nov. 2021.</a:t>
            </a:r>
          </a:p>
          <a:p>
            <a:pPr algn="just"/>
            <a:r>
              <a:rPr lang="pt-BR" sz="500" dirty="0" smtClean="0">
                <a:latin typeface="Arial" panose="020B0604020202020204" pitchFamily="34" charset="0"/>
                <a:cs typeface="Arial" panose="020B0604020202020204" pitchFamily="34" charset="0"/>
              </a:rPr>
              <a:t>.</a:t>
            </a:r>
            <a:endParaRPr lang="pt-BR" sz="500" dirty="0">
              <a:latin typeface="Arial" panose="020B0604020202020204" pitchFamily="34" charset="0"/>
              <a:cs typeface="Arial" panose="020B0604020202020204" pitchFamily="34" charset="0"/>
            </a:endParaRPr>
          </a:p>
        </p:txBody>
      </p:sp>
      <p:cxnSp>
        <p:nvCxnSpPr>
          <p:cNvPr id="42" name="Conector reto 41">
            <a:extLst>
              <a:ext uri="{FF2B5EF4-FFF2-40B4-BE49-F238E27FC236}">
                <a16:creationId xmlns="" xmlns:a16="http://schemas.microsoft.com/office/drawing/2014/main" id="{AC187A9A-CDC0-4DE8-957E-E995B2B28005}"/>
              </a:ext>
            </a:extLst>
          </p:cNvPr>
          <p:cNvCxnSpPr>
            <a:cxnSpLocks/>
          </p:cNvCxnSpPr>
          <p:nvPr/>
        </p:nvCxnSpPr>
        <p:spPr>
          <a:xfrm>
            <a:off x="183191" y="2153974"/>
            <a:ext cx="5284046" cy="0"/>
          </a:xfrm>
          <a:prstGeom prst="line">
            <a:avLst/>
          </a:prstGeom>
          <a:ln w="19050">
            <a:solidFill>
              <a:srgbClr val="9C2162"/>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 xmlns:a16="http://schemas.microsoft.com/office/drawing/2014/main" id="{8D366BA9-4731-4DDE-B4F2-6C866DD64FB4}"/>
              </a:ext>
            </a:extLst>
          </p:cNvPr>
          <p:cNvSpPr txBox="1"/>
          <p:nvPr/>
        </p:nvSpPr>
        <p:spPr>
          <a:xfrm>
            <a:off x="2969376" y="5962146"/>
            <a:ext cx="2497861" cy="230832"/>
          </a:xfrm>
          <a:prstGeom prst="rect">
            <a:avLst/>
          </a:prstGeom>
          <a:solidFill>
            <a:schemeClr val="bg1">
              <a:lumMod val="50000"/>
            </a:schemeClr>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p>
        </p:txBody>
      </p:sp>
      <p:sp>
        <p:nvSpPr>
          <p:cNvPr id="49" name="CaixaDeTexto 48">
            <a:extLst>
              <a:ext uri="{FF2B5EF4-FFF2-40B4-BE49-F238E27FC236}">
                <a16:creationId xmlns="" xmlns:a16="http://schemas.microsoft.com/office/drawing/2014/main" id="{69A51512-DED3-4E8A-B13D-F14B7608C545}"/>
              </a:ext>
            </a:extLst>
          </p:cNvPr>
          <p:cNvSpPr txBox="1"/>
          <p:nvPr/>
        </p:nvSpPr>
        <p:spPr>
          <a:xfrm>
            <a:off x="2989364" y="6261880"/>
            <a:ext cx="2533781" cy="1615827"/>
          </a:xfrm>
          <a:prstGeom prst="rect">
            <a:avLst/>
          </a:prstGeom>
          <a:noFill/>
        </p:spPr>
        <p:txBody>
          <a:bodyPr wrap="square" rtlCol="0">
            <a:spAutoFit/>
          </a:bodyPr>
          <a:lstStyle/>
          <a:p>
            <a:r>
              <a:rPr lang="pt-BR" sz="900" dirty="0">
                <a:latin typeface="Arial" panose="020B0604020202020204" pitchFamily="34" charset="0"/>
                <a:cs typeface="Arial" panose="020B0604020202020204" pitchFamily="34" charset="0"/>
              </a:rPr>
              <a:t>Conclui-se </a:t>
            </a:r>
            <a:r>
              <a:rPr lang="pt-BR" sz="900" dirty="0" smtClean="0">
                <a:latin typeface="Arial" panose="020B0604020202020204" pitchFamily="34" charset="0"/>
                <a:cs typeface="Arial" panose="020B0604020202020204" pitchFamily="34" charset="0"/>
              </a:rPr>
              <a:t>que:</a:t>
            </a:r>
          </a:p>
          <a:p>
            <a:pPr marL="171450" indent="-171450">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Os </a:t>
            </a:r>
            <a:r>
              <a:rPr lang="pt-BR" sz="900" dirty="0">
                <a:latin typeface="Arial" panose="020B0604020202020204" pitchFamily="34" charset="0"/>
                <a:cs typeface="Arial" panose="020B0604020202020204" pitchFamily="34" charset="0"/>
              </a:rPr>
              <a:t>idosos acessam o conhecimento científico produzido nas universidades por meio de recursos </a:t>
            </a:r>
            <a:r>
              <a:rPr lang="pt-BR" sz="900" dirty="0" smtClean="0">
                <a:latin typeface="Arial" panose="020B0604020202020204" pitchFamily="34" charset="0"/>
                <a:cs typeface="Arial" panose="020B0604020202020204" pitchFamily="34" charset="0"/>
              </a:rPr>
              <a:t>impressos;</a:t>
            </a:r>
          </a:p>
          <a:p>
            <a:pPr marL="171450" indent="-171450">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Buscam </a:t>
            </a:r>
            <a:r>
              <a:rPr lang="pt-BR" sz="900" dirty="0">
                <a:latin typeface="Arial" panose="020B0604020202020204" pitchFamily="34" charset="0"/>
                <a:cs typeface="Arial" panose="020B0604020202020204" pitchFamily="34" charset="0"/>
              </a:rPr>
              <a:t>o conhecimento com pesquisadores e </a:t>
            </a:r>
            <a:endParaRPr lang="pt-BR" sz="9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v"/>
            </a:pPr>
            <a:r>
              <a:rPr lang="pt-BR" sz="900" dirty="0" smtClean="0">
                <a:latin typeface="Arial" panose="020B0604020202020204" pitchFamily="34" charset="0"/>
                <a:cs typeface="Arial" panose="020B0604020202020204" pitchFamily="34" charset="0"/>
              </a:rPr>
              <a:t>Utilizam </a:t>
            </a:r>
            <a:r>
              <a:rPr lang="pt-BR" sz="900" dirty="0">
                <a:latin typeface="Arial" panose="020B0604020202020204" pitchFamily="34" charset="0"/>
                <a:cs typeface="Arial" panose="020B0604020202020204" pitchFamily="34" charset="0"/>
              </a:rPr>
              <a:t>a internet para entender o significado do conhecimento. </a:t>
            </a:r>
            <a:endParaRPr lang="pt-BR" sz="900" dirty="0" smtClean="0">
              <a:latin typeface="Arial" panose="020B0604020202020204" pitchFamily="34" charset="0"/>
              <a:cs typeface="Arial" panose="020B0604020202020204" pitchFamily="34" charset="0"/>
            </a:endParaRPr>
          </a:p>
          <a:p>
            <a:r>
              <a:rPr lang="pt-BR" sz="900" dirty="0" smtClean="0">
                <a:latin typeface="Arial" panose="020B0604020202020204" pitchFamily="34" charset="0"/>
                <a:cs typeface="Arial" panose="020B0604020202020204" pitchFamily="34" charset="0"/>
              </a:rPr>
              <a:t>Estudos </a:t>
            </a:r>
            <a:r>
              <a:rPr lang="pt-BR" sz="900" dirty="0">
                <a:latin typeface="Arial" panose="020B0604020202020204" pitchFamily="34" charset="0"/>
                <a:cs typeface="Arial" panose="020B0604020202020204" pitchFamily="34" charset="0"/>
              </a:rPr>
              <a:t>futuros são necessários para explorar os fatores associados com mais profundidade.</a:t>
            </a: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470</Words>
  <Application>Microsoft Office PowerPoint</Application>
  <PresentationFormat>Apresentação na tela (16:10)</PresentationFormat>
  <Paragraphs>35</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ENC Micros ENC</cp:lastModifiedBy>
  <cp:revision>26</cp:revision>
  <dcterms:created xsi:type="dcterms:W3CDTF">2018-11-18T15:06:20Z</dcterms:created>
  <dcterms:modified xsi:type="dcterms:W3CDTF">2022-08-08T12:25:25Z</dcterms:modified>
</cp:coreProperties>
</file>