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6" r:id="rId2"/>
  </p:sldIdLst>
  <p:sldSz cx="5715000" cy="9144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2162"/>
    <a:srgbClr val="238979"/>
    <a:srgbClr val="FDA000"/>
    <a:srgbClr val="005B29"/>
    <a:srgbClr val="BE7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249" autoAdjust="0"/>
  </p:normalViewPr>
  <p:slideViewPr>
    <p:cSldViewPr snapToGrid="0">
      <p:cViewPr>
        <p:scale>
          <a:sx n="130" d="100"/>
          <a:sy n="130" d="100"/>
        </p:scale>
        <p:origin x="1512" y="-3198"/>
      </p:cViewPr>
      <p:guideLst>
        <p:guide orient="horz" pos="2880"/>
        <p:guide pos="1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CC410-4FE4-4FC0-ACF5-1E8C3548073B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1143000"/>
            <a:ext cx="1930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223BF-A1FB-4DE2-B2D8-388CD181C8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798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223BF-A1FB-4DE2-B2D8-388CD181C8C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758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1496484"/>
            <a:ext cx="4857750" cy="3183467"/>
          </a:xfrm>
        </p:spPr>
        <p:txBody>
          <a:bodyPr anchor="b"/>
          <a:lstStyle>
            <a:lvl1pPr algn="ctr"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4802717"/>
            <a:ext cx="4286250" cy="2207683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50" indent="0" algn="ctr">
              <a:buNone/>
              <a:defRPr sz="1250"/>
            </a:lvl2pPr>
            <a:lvl3pPr marL="571500" indent="0" algn="ctr">
              <a:buNone/>
              <a:defRPr sz="1125"/>
            </a:lvl3pPr>
            <a:lvl4pPr marL="857250" indent="0" algn="ctr">
              <a:buNone/>
              <a:defRPr sz="1000"/>
            </a:lvl4pPr>
            <a:lvl5pPr marL="1143000" indent="0" algn="ctr">
              <a:buNone/>
              <a:defRPr sz="1000"/>
            </a:lvl5pPr>
            <a:lvl6pPr marL="1428750" indent="0" algn="ctr">
              <a:buNone/>
              <a:defRPr sz="1000"/>
            </a:lvl6pPr>
            <a:lvl7pPr marL="1714500" indent="0" algn="ctr">
              <a:buNone/>
              <a:defRPr sz="1000"/>
            </a:lvl7pPr>
            <a:lvl8pPr marL="2000250" indent="0" algn="ctr">
              <a:buNone/>
              <a:defRPr sz="1000"/>
            </a:lvl8pPr>
            <a:lvl9pPr marL="2286000" indent="0" algn="ctr">
              <a:buNone/>
              <a:defRPr sz="1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09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82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89797" y="486834"/>
            <a:ext cx="1232297" cy="774911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907" y="486834"/>
            <a:ext cx="3625453" cy="77491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1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15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30" y="2279653"/>
            <a:ext cx="4929188" cy="3803649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930" y="6119286"/>
            <a:ext cx="4929188" cy="2000249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8575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17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906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3219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60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0" y="486836"/>
            <a:ext cx="4929188" cy="17674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651" y="2241551"/>
            <a:ext cx="2417713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51" y="3340100"/>
            <a:ext cx="2417713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3219" y="2241551"/>
            <a:ext cx="2429619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3219" y="3340100"/>
            <a:ext cx="2429619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83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7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63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619" y="1316569"/>
            <a:ext cx="2893219" cy="6498167"/>
          </a:xfr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31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29619" y="1316569"/>
            <a:ext cx="2893219" cy="6498167"/>
          </a:xfrm>
        </p:spPr>
        <p:txBody>
          <a:bodyPr anchor="t"/>
          <a:lstStyle>
            <a:lvl1pPr marL="0" indent="0">
              <a:buNone/>
              <a:defRPr sz="2000"/>
            </a:lvl1pPr>
            <a:lvl2pPr marL="285750" indent="0">
              <a:buNone/>
              <a:defRPr sz="1750"/>
            </a:lvl2pPr>
            <a:lvl3pPr marL="571500" indent="0">
              <a:buNone/>
              <a:defRPr sz="1500"/>
            </a:lvl3pPr>
            <a:lvl4pPr marL="857250" indent="0">
              <a:buNone/>
              <a:defRPr sz="1250"/>
            </a:lvl4pPr>
            <a:lvl5pPr marL="1143000" indent="0">
              <a:buNone/>
              <a:defRPr sz="1250"/>
            </a:lvl5pPr>
            <a:lvl6pPr marL="1428750" indent="0">
              <a:buNone/>
              <a:defRPr sz="1250"/>
            </a:lvl6pPr>
            <a:lvl7pPr marL="1714500" indent="0">
              <a:buNone/>
              <a:defRPr sz="1250"/>
            </a:lvl7pPr>
            <a:lvl8pPr marL="2000250" indent="0">
              <a:buNone/>
              <a:defRPr sz="1250"/>
            </a:lvl8pPr>
            <a:lvl9pPr marL="2286000" indent="0">
              <a:buNone/>
              <a:defRPr sz="125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4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06" y="2434167"/>
            <a:ext cx="4929188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FCAA-A1C5-4761-8610-0342F273FAEB}" type="datetimeFigureOut">
              <a:rPr lang="pt-BR" smtClean="0"/>
              <a:t>08/08/2022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2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715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5715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D53284F-6ED6-4386-BD8D-A003EE80E2FA}"/>
              </a:ext>
            </a:extLst>
          </p:cNvPr>
          <p:cNvSpPr txBox="1"/>
          <p:nvPr/>
        </p:nvSpPr>
        <p:spPr>
          <a:xfrm>
            <a:off x="131027" y="936573"/>
            <a:ext cx="544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PRÁTICA DOCENTE SOBRE ANATOMIA E FISIOLOGIA DO ENVELHECIMENTO HUMANO – RELATO DE EXPERIÊNCIA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40E29535-45C9-4EEC-B607-410D1A9E7ED4}"/>
              </a:ext>
            </a:extLst>
          </p:cNvPr>
          <p:cNvCxnSpPr>
            <a:cxnSpLocks/>
          </p:cNvCxnSpPr>
          <p:nvPr/>
        </p:nvCxnSpPr>
        <p:spPr>
          <a:xfrm>
            <a:off x="208168" y="1496562"/>
            <a:ext cx="5284046" cy="0"/>
          </a:xfrm>
          <a:prstGeom prst="line">
            <a:avLst/>
          </a:prstGeom>
          <a:ln w="19050">
            <a:solidFill>
              <a:srgbClr val="9C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D60FF0D2-8FEC-4F1B-826E-6AB7FFE35977}"/>
              </a:ext>
            </a:extLst>
          </p:cNvPr>
          <p:cNvSpPr txBox="1"/>
          <p:nvPr/>
        </p:nvSpPr>
        <p:spPr>
          <a:xfrm>
            <a:off x="111053" y="1488260"/>
            <a:ext cx="5358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Autores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900" u="sng" dirty="0">
                <a:latin typeface="Arial" panose="020B0604020202020204" pitchFamily="34" charset="0"/>
                <a:cs typeface="Arial" panose="020B0604020202020204" pitchFamily="34" charset="0"/>
              </a:rPr>
              <a:t>Jeane da Silva Rocha Santos¹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9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Jaedson</a:t>
            </a:r>
            <a:r>
              <a:rPr lang="pt-BR" sz="9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9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Capitó</a:t>
            </a:r>
            <a:r>
              <a:rPr lang="pt-BR" sz="9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Santana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²,</a:t>
            </a:r>
            <a:r>
              <a:rPr lang="pt-BR" sz="9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Thaynan Gonçalves da Silva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³</a:t>
            </a:r>
          </a:p>
          <a:p>
            <a:pPr algn="ctr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Orientador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Fábia Maria de Lima</a:t>
            </a:r>
            <a:r>
              <a:rPr lang="pt-BR" sz="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Universidade de Pernambuco - UPE </a:t>
            </a:r>
          </a:p>
          <a:p>
            <a:pPr algn="ctr"/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pt-BR" sz="900" i="1" dirty="0">
                <a:latin typeface="Arial" panose="020B0604020202020204" pitchFamily="34" charset="0"/>
                <a:cs typeface="Arial" panose="020B0604020202020204" pitchFamily="34" charset="0"/>
              </a:rPr>
              <a:t> :jeane.rsantos@upe.br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A512BD6-EDE6-413B-9B2B-4FB45A009BFF}"/>
              </a:ext>
            </a:extLst>
          </p:cNvPr>
          <p:cNvCxnSpPr>
            <a:cxnSpLocks/>
          </p:cNvCxnSpPr>
          <p:nvPr/>
        </p:nvCxnSpPr>
        <p:spPr>
          <a:xfrm flipH="1">
            <a:off x="2850191" y="2169042"/>
            <a:ext cx="7309" cy="5742506"/>
          </a:xfrm>
          <a:prstGeom prst="line">
            <a:avLst/>
          </a:prstGeom>
          <a:ln w="19050">
            <a:solidFill>
              <a:srgbClr val="9C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748CD78C-B763-429E-B437-AB92F211089F}"/>
              </a:ext>
            </a:extLst>
          </p:cNvPr>
          <p:cNvSpPr txBox="1"/>
          <p:nvPr/>
        </p:nvSpPr>
        <p:spPr>
          <a:xfrm>
            <a:off x="166912" y="2238327"/>
            <a:ext cx="2594151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344AAD9-74BD-4101-A924-8BB69061BF66}"/>
              </a:ext>
            </a:extLst>
          </p:cNvPr>
          <p:cNvSpPr txBox="1"/>
          <p:nvPr/>
        </p:nvSpPr>
        <p:spPr>
          <a:xfrm>
            <a:off x="131027" y="4259525"/>
            <a:ext cx="2630036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A9BAC74-8571-4BCE-BC28-6AABD4DCA795}"/>
              </a:ext>
            </a:extLst>
          </p:cNvPr>
          <p:cNvSpPr txBox="1"/>
          <p:nvPr/>
        </p:nvSpPr>
        <p:spPr>
          <a:xfrm>
            <a:off x="133595" y="5915795"/>
            <a:ext cx="2627467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 MÉTODO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FD7D3CC-A25D-4102-A03C-966AEEE9F727}"/>
              </a:ext>
            </a:extLst>
          </p:cNvPr>
          <p:cNvSpPr txBox="1"/>
          <p:nvPr/>
        </p:nvSpPr>
        <p:spPr>
          <a:xfrm>
            <a:off x="2969376" y="2238327"/>
            <a:ext cx="2497861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CD74B4-7D9A-4AEA-B3F7-83387EF4AF1C}"/>
              </a:ext>
            </a:extLst>
          </p:cNvPr>
          <p:cNvSpPr txBox="1"/>
          <p:nvPr/>
        </p:nvSpPr>
        <p:spPr>
          <a:xfrm>
            <a:off x="166911" y="7947482"/>
            <a:ext cx="5300325" cy="2000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29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AD4C4E2-C13D-4C38-ADEB-6CB2E74039A7}"/>
              </a:ext>
            </a:extLst>
          </p:cNvPr>
          <p:cNvSpPr txBox="1"/>
          <p:nvPr/>
        </p:nvSpPr>
        <p:spPr>
          <a:xfrm>
            <a:off x="109362" y="2427675"/>
            <a:ext cx="270925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ensino é considerado o processo pelo qual o aprender é facilitado por outra pessoa, possibilitando que o educando vivencie situações com potencial de modificações na vida concreta. Ele é baseado fundamentalmente em três componentes: alguém que ensina e alguém que aprende, e algo que o primeiro ensina ao segundo. Os propósitos dos cursos de Pós-Graduação Stricto Sensu apontados pela Coordenação de Aperfeiçoamento de Pessoal de Nível Superior (CAPES) estão voltados para o desenvolvimento científico-tecnológico, assim como o preparo para a docência.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F3196CC-182C-46DF-8FB1-18620851DB4D}"/>
              </a:ext>
            </a:extLst>
          </p:cNvPr>
          <p:cNvSpPr txBox="1"/>
          <p:nvPr/>
        </p:nvSpPr>
        <p:spPr>
          <a:xfrm>
            <a:off x="109362" y="4691272"/>
            <a:ext cx="25537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b="0" i="0" dirty="0">
                <a:effectLst/>
                <a:latin typeface="Open Sans" panose="020B0606030504020204" pitchFamily="34" charset="0"/>
              </a:rPr>
              <a:t>Descrever a experiência vivenciada ao lecionar a aula de fisiologia do envelhecimento para acadêmicos de Enfermagem na disciplina de Saúde do Adulto e do Idoso.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E8D5C1E-EAF1-4FDD-A842-D3937E9A00BC}"/>
              </a:ext>
            </a:extLst>
          </p:cNvPr>
          <p:cNvSpPr txBox="1"/>
          <p:nvPr/>
        </p:nvSpPr>
        <p:spPr>
          <a:xfrm>
            <a:off x="29236" y="6110867"/>
            <a:ext cx="2789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Trata-se de um estudo descritivo de relato de experiência vivenciado por um mestrando e uma doutoranda do Programa de Pós-Graduação Associado em Enfermagem UPE/UEPB, e uma professora auxiliar do curso de Enfermagem. A aula, cuja temática foi sobre Fisiologia do Envelhecimento Humano, foi ministrada para a turma do 7º período do curso de bacharelado em enfermagem de uma universidade pública do Recife-PE. Ela se dividiu em dois momentos, a saber: aula expositiva-dialogada, e dinâmica interativa com um quiz sobre a temática proposta. 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B9DADBB-599C-4879-BB9B-BBF9D398902E}"/>
              </a:ext>
            </a:extLst>
          </p:cNvPr>
          <p:cNvSpPr txBox="1"/>
          <p:nvPr/>
        </p:nvSpPr>
        <p:spPr>
          <a:xfrm>
            <a:off x="2969376" y="2647669"/>
            <a:ext cx="2553769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A experiência, </a:t>
            </a:r>
            <a:r>
              <a:rPr lang="pt-BR" sz="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possibilitou a aproximação da prática com a teoria a despeito da fisiologia do envelhecimento e a saúde do idoso, promoveu o encontro da vivência assistencial com a prática docente, ao mesmo tempo que contribuiu com suas formações. Os alunos, por sua vez, puderam associar a teoria da aula com a prática, resgatando exemplos entre suas famílias e entre seus círculos sociais, dialogando-os e fixando-os através de quiz, o que favoreceu a concretização do processo de ensino-aprendizagem horizontalizado.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80A0A8E-51D8-4C9F-88F4-B5F871F6400B}"/>
              </a:ext>
            </a:extLst>
          </p:cNvPr>
          <p:cNvSpPr txBox="1"/>
          <p:nvPr/>
        </p:nvSpPr>
        <p:spPr>
          <a:xfrm>
            <a:off x="79955" y="8167476"/>
            <a:ext cx="5540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Referência: SILVA, RP; CAMACHO, ACLF; SILVA, MAP; MENEZES, HF. Estratégias do uso de metodologia ativa na formação de acadêmicos de enfermagem: relato de experiência. </a:t>
            </a:r>
            <a:r>
              <a:rPr lang="pt-BR" sz="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pt-BR" sz="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Society and </a:t>
            </a:r>
            <a:r>
              <a:rPr lang="pt-BR" sz="5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pt-BR" sz="5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v. 9, n. 6, e160963543, 2020.</a:t>
            </a:r>
            <a:endParaRPr lang="pt-BR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AC187A9A-CDC0-4DE8-957E-E995B2B28005}"/>
              </a:ext>
            </a:extLst>
          </p:cNvPr>
          <p:cNvCxnSpPr>
            <a:cxnSpLocks/>
          </p:cNvCxnSpPr>
          <p:nvPr/>
        </p:nvCxnSpPr>
        <p:spPr>
          <a:xfrm>
            <a:off x="183191" y="2082415"/>
            <a:ext cx="5284046" cy="0"/>
          </a:xfrm>
          <a:prstGeom prst="line">
            <a:avLst/>
          </a:prstGeom>
          <a:ln w="19050">
            <a:solidFill>
              <a:srgbClr val="9C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8D366BA9-4731-4DDE-B4F2-6C866DD64FB4}"/>
              </a:ext>
            </a:extLst>
          </p:cNvPr>
          <p:cNvSpPr txBox="1"/>
          <p:nvPr/>
        </p:nvSpPr>
        <p:spPr>
          <a:xfrm>
            <a:off x="2969376" y="4968271"/>
            <a:ext cx="2497861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69A51512-DED3-4E8A-B13D-F14B7608C545}"/>
              </a:ext>
            </a:extLst>
          </p:cNvPr>
          <p:cNvSpPr txBox="1"/>
          <p:nvPr/>
        </p:nvSpPr>
        <p:spPr>
          <a:xfrm>
            <a:off x="2989364" y="5268005"/>
            <a:ext cx="253378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interação e integração de graduandos e pós-graduando é uma experiência positiva no processo de ensino-aprendizagem, permitindo a troca de experiências e o confronto de novas perspectivas frente às mudanças nos processos educacionais que acontecem em múltiplos sentidos.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416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</TotalTime>
  <Words>453</Words>
  <Application>Microsoft Office PowerPoint</Application>
  <PresentationFormat>Apresentação na tela (16:10)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jeane santos</dc:creator>
  <cp:lastModifiedBy>Jeane Santos</cp:lastModifiedBy>
  <cp:revision>18</cp:revision>
  <dcterms:created xsi:type="dcterms:W3CDTF">2018-11-18T15:06:20Z</dcterms:created>
  <dcterms:modified xsi:type="dcterms:W3CDTF">2022-08-08T22:26:16Z</dcterms:modified>
</cp:coreProperties>
</file>