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5715000" cy="9144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2162"/>
    <a:srgbClr val="238979"/>
    <a:srgbClr val="FDA000"/>
    <a:srgbClr val="005B29"/>
    <a:srgbClr val="BE7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9" autoAdjust="0"/>
    <p:restoredTop sz="94660"/>
  </p:normalViewPr>
  <p:slideViewPr>
    <p:cSldViewPr snapToGrid="0">
      <p:cViewPr>
        <p:scale>
          <a:sx n="220" d="100"/>
          <a:sy n="220" d="100"/>
        </p:scale>
        <p:origin x="-978" y="-7530"/>
      </p:cViewPr>
      <p:guideLst>
        <p:guide orient="horz" pos="2880"/>
        <p:guide pos="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496484"/>
            <a:ext cx="4857750" cy="31834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802717"/>
            <a:ext cx="4286250" cy="2207683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09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82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1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15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7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60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83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63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31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4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2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c.garfias@gmail.com" TargetMode="External"/><Relationship Id="rId2" Type="http://schemas.openxmlformats.org/officeDocument/2006/relationships/hyperlink" Target="mailto:mcontreg@correo.xoc.uam.mx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1D53284F-6ED6-4386-BD8D-A003EE80E2FA}"/>
              </a:ext>
            </a:extLst>
          </p:cNvPr>
          <p:cNvSpPr txBox="1"/>
          <p:nvPr/>
        </p:nvSpPr>
        <p:spPr>
          <a:xfrm>
            <a:off x="26140" y="894293"/>
            <a:ext cx="5688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PERCEPCIÓN DE LA FORMACIÓN ACADÉMICA Y LA INSERCIÓN LABORAL DE LOS EGRESADOS DE LA LICENCIATURA EN ENFERMERÍA </a:t>
            </a:r>
            <a:r>
              <a:rPr lang="es-MX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UAM-X</a:t>
            </a:r>
            <a:r>
              <a:rPr lang="pt-B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="" xmlns:a16="http://schemas.microsoft.com/office/drawing/2014/main" id="{40E29535-45C9-4EEC-B607-410D1A9E7ED4}"/>
              </a:ext>
            </a:extLst>
          </p:cNvPr>
          <p:cNvCxnSpPr>
            <a:cxnSpLocks/>
          </p:cNvCxnSpPr>
          <p:nvPr/>
        </p:nvCxnSpPr>
        <p:spPr>
          <a:xfrm>
            <a:off x="208168" y="1270798"/>
            <a:ext cx="5284046" cy="0"/>
          </a:xfrm>
          <a:prstGeom prst="line">
            <a:avLst/>
          </a:prstGeom>
          <a:ln w="19050">
            <a:solidFill>
              <a:srgbClr val="9C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D60FF0D2-8FEC-4F1B-826E-6AB7FFE35977}"/>
              </a:ext>
            </a:extLst>
          </p:cNvPr>
          <p:cNvSpPr txBox="1"/>
          <p:nvPr/>
        </p:nvSpPr>
        <p:spPr>
          <a:xfrm>
            <a:off x="0" y="1261776"/>
            <a:ext cx="5609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Autores: </a:t>
            </a:r>
            <a:r>
              <a:rPr lang="pt-BR" sz="900" u="sng" dirty="0" err="1">
                <a:latin typeface="Arial" panose="020B0604020202020204" pitchFamily="34" charset="0"/>
                <a:cs typeface="Arial" panose="020B0604020202020204" pitchFamily="34" charset="0"/>
              </a:rPr>
              <a:t>María</a:t>
            </a:r>
            <a:r>
              <a:rPr lang="pt-BR" sz="900" u="sng" dirty="0">
                <a:latin typeface="Arial" panose="020B0604020202020204" pitchFamily="34" charset="0"/>
                <a:cs typeface="Arial" panose="020B0604020202020204" pitchFamily="34" charset="0"/>
              </a:rPr>
              <a:t> Elena </a:t>
            </a:r>
            <a:r>
              <a:rPr lang="pt-BR" sz="900" u="sng" dirty="0" err="1">
                <a:latin typeface="Arial" panose="020B0604020202020204" pitchFamily="34" charset="0"/>
                <a:cs typeface="Arial" panose="020B0604020202020204" pitchFamily="34" charset="0"/>
              </a:rPr>
              <a:t>Contreras</a:t>
            </a:r>
            <a:r>
              <a:rPr lang="pt-BR" sz="9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Garfias</a:t>
            </a:r>
            <a:r>
              <a:rPr lang="es-MX" sz="900" baseline="30000" dirty="0"/>
              <a:t>1</a:t>
            </a:r>
            <a:r>
              <a:rPr lang="pt-B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Araceli </a:t>
            </a:r>
            <a:r>
              <a:rPr lang="pt-B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Monroy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Rojas</a:t>
            </a:r>
            <a:r>
              <a:rPr lang="es-MX" sz="900" baseline="30000" dirty="0"/>
              <a:t>1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t-B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Elsy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Elizabeth Verde </a:t>
            </a:r>
            <a:r>
              <a:rPr lang="pt-B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Flota</a:t>
            </a:r>
            <a:r>
              <a:rPr lang="es-MX" sz="900" baseline="30000" dirty="0"/>
              <a:t>1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; Karla </a:t>
            </a:r>
            <a:r>
              <a:rPr lang="pt-B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Neftali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Vazquez </a:t>
            </a:r>
            <a:r>
              <a:rPr lang="pt-B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Becerra</a:t>
            </a:r>
            <a:r>
              <a:rPr lang="es-MX" sz="900" baseline="30000" dirty="0"/>
              <a:t>1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900" baseline="30000" dirty="0"/>
              <a:t>1</a:t>
            </a:r>
            <a:r>
              <a:rPr lang="pt-B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Autónoma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Metropolitana-</a:t>
            </a:r>
            <a:r>
              <a:rPr lang="pt-B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Xochimilco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pt-BR" sz="9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mcontreg@correo.xoc.uam.mx</a:t>
            </a:r>
            <a:r>
              <a:rPr lang="pt-BR" sz="900" i="1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pt-BR" sz="9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mec.garfias@gmail.com</a:t>
            </a:r>
            <a:r>
              <a:rPr lang="pt-BR" sz="9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="" xmlns:a16="http://schemas.microsoft.com/office/drawing/2014/main" id="{AA512BD6-EDE6-413B-9B2B-4FB45A009BFF}"/>
              </a:ext>
            </a:extLst>
          </p:cNvPr>
          <p:cNvCxnSpPr>
            <a:cxnSpLocks/>
          </p:cNvCxnSpPr>
          <p:nvPr/>
        </p:nvCxnSpPr>
        <p:spPr>
          <a:xfrm>
            <a:off x="2567878" y="2109319"/>
            <a:ext cx="13068" cy="5954924"/>
          </a:xfrm>
          <a:prstGeom prst="line">
            <a:avLst/>
          </a:prstGeom>
          <a:ln w="19050">
            <a:solidFill>
              <a:srgbClr val="9C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748CD78C-B763-429E-B437-AB92F211089F}"/>
              </a:ext>
            </a:extLst>
          </p:cNvPr>
          <p:cNvSpPr txBox="1"/>
          <p:nvPr/>
        </p:nvSpPr>
        <p:spPr>
          <a:xfrm>
            <a:off x="217016" y="1959217"/>
            <a:ext cx="2263137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pt-BR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4344AAD9-74BD-4101-A924-8BB69061BF66}"/>
              </a:ext>
            </a:extLst>
          </p:cNvPr>
          <p:cNvSpPr txBox="1"/>
          <p:nvPr/>
        </p:nvSpPr>
        <p:spPr>
          <a:xfrm>
            <a:off x="243761" y="5893900"/>
            <a:ext cx="2236392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1A9BAC74-8571-4BCE-BC28-6AABD4DCA795}"/>
              </a:ext>
            </a:extLst>
          </p:cNvPr>
          <p:cNvSpPr txBox="1"/>
          <p:nvPr/>
        </p:nvSpPr>
        <p:spPr>
          <a:xfrm>
            <a:off x="208168" y="6959244"/>
            <a:ext cx="2296962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 </a:t>
            </a:r>
            <a:r>
              <a:rPr lang="pt-BR" sz="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MÉTODOS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BFD7D3CC-A25D-4102-A03C-966AEEE9F727}"/>
              </a:ext>
            </a:extLst>
          </p:cNvPr>
          <p:cNvSpPr txBox="1"/>
          <p:nvPr/>
        </p:nvSpPr>
        <p:spPr>
          <a:xfrm>
            <a:off x="2969376" y="1950229"/>
            <a:ext cx="2497861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FECD74B4-7D9A-4AEA-B3F7-83387EF4AF1C}"/>
              </a:ext>
            </a:extLst>
          </p:cNvPr>
          <p:cNvSpPr txBox="1"/>
          <p:nvPr/>
        </p:nvSpPr>
        <p:spPr>
          <a:xfrm>
            <a:off x="166912" y="8384153"/>
            <a:ext cx="5300325" cy="2000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REFERENCIAS</a:t>
            </a:r>
            <a:endParaRPr lang="pt-BR" sz="29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6AD4C4E2-C13D-4C38-ADEB-6CB2E74039A7}"/>
              </a:ext>
            </a:extLst>
          </p:cNvPr>
          <p:cNvSpPr txBox="1"/>
          <p:nvPr/>
        </p:nvSpPr>
        <p:spPr>
          <a:xfrm>
            <a:off x="39287" y="2185833"/>
            <a:ext cx="25251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En la </a:t>
            </a:r>
            <a:r>
              <a:rPr lang="es-MX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actualidad, </a:t>
            </a:r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la formación de los profesionales se enfoca en una perspectiva unidimensional y pragmática, con actitudes como la crítica constructiva en lo que acontece en la realidad, comprometida con la mejora de los procesos y prácticas en un aspecto que comienza principalmente enfocadas al desarrollo científico y tecnológico</a:t>
            </a:r>
            <a:r>
              <a:rPr lang="es-MX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La formación del profesional de </a:t>
            </a:r>
            <a:r>
              <a:rPr lang="es-MX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enfermería, </a:t>
            </a:r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requiere de sólidos conocimientos en el área científica y </a:t>
            </a:r>
            <a:r>
              <a:rPr lang="es-MX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humanística, </a:t>
            </a:r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que respalden su quehacer profesional y lo preparen para enfrentar su contacto diario con el usuario como ser humano en toda su dimensión, contribuyendo a la humanización y personalización de la atención que proporciona a la persona a través de la gestión del cuidado. </a:t>
            </a:r>
            <a:r>
              <a:rPr lang="es-MX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En este momento, </a:t>
            </a:r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las instituciones de educación </a:t>
            </a:r>
            <a:r>
              <a:rPr lang="es-MX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superior, </a:t>
            </a:r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se han enfrentado al reto de atender las demandas sociales, trabajando en interacción mercado laboral-educación, con el fin de conocer las expectativas y necesidades de la comunidad para ofertar todo aquello que contribuya a satisfacer estas demandas. 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0F3196CC-182C-46DF-8FB1-18620851DB4D}"/>
              </a:ext>
            </a:extLst>
          </p:cNvPr>
          <p:cNvSpPr txBox="1"/>
          <p:nvPr/>
        </p:nvSpPr>
        <p:spPr>
          <a:xfrm>
            <a:off x="39287" y="6140567"/>
            <a:ext cx="24908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Analizar  la percepción de los egresados de la licenciatura de enfermería de la Universidad Autónoma Metropolitana - Xochimilco, su formación académica y la inserción laboral. 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4E8D5C1E-EAF1-4FDD-A842-D3937E9A00BC}"/>
              </a:ext>
            </a:extLst>
          </p:cNvPr>
          <p:cNvSpPr txBox="1"/>
          <p:nvPr/>
        </p:nvSpPr>
        <p:spPr>
          <a:xfrm>
            <a:off x="42928" y="7199460"/>
            <a:ext cx="2559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Estudio descriptivo-analítico, con una muestra representativa de egresados de  enfermería. El instrumento utilizado, fue diseñado, basándose en las investigaciones de Pérez CV: “Seguimiento de egresados de la licenciatura en enfermería (2008)” y Gómez, et al. “Modelo de satisfacción de egresados universitarios (2019)”.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4B9DADBB-599C-4879-BB9B-BBF9D398902E}"/>
              </a:ext>
            </a:extLst>
          </p:cNvPr>
          <p:cNvSpPr txBox="1"/>
          <p:nvPr/>
        </p:nvSpPr>
        <p:spPr>
          <a:xfrm>
            <a:off x="2602002" y="2146732"/>
            <a:ext cx="2996225" cy="3100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50" dirty="0">
                <a:latin typeface="Arial" panose="020B0604020202020204" pitchFamily="34" charset="0"/>
                <a:cs typeface="Arial" panose="020B0604020202020204" pitchFamily="34" charset="0"/>
              </a:rPr>
              <a:t>Referente al sexo el 81% fueron femeninos y 19% masculinos; En cuanto al Plan de Estudios, te proporcionó los conocimientos científicos y/o humanísticos generales, el 51% lo consideró bueno y 38% muy bueno; Se te permitió aplicar dichos conocimientos: el 59% mencionó, que es muy bueno y 37% bueno. </a:t>
            </a:r>
            <a:endParaRPr lang="es-MX" sz="8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850" dirty="0">
                <a:latin typeface="Arial" panose="020B0604020202020204" pitchFamily="34" charset="0"/>
                <a:cs typeface="Arial" panose="020B0604020202020204" pitchFamily="34" charset="0"/>
              </a:rPr>
              <a:t>Plan de Estudios te proporcionó los conocimientos teóricos de la disciplina, en el 53% se observó bueno, 35% muy bueno y 9% regular. </a:t>
            </a:r>
            <a:endParaRPr lang="es-MX" sz="8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850" dirty="0">
                <a:latin typeface="Arial" panose="020B0604020202020204" pitchFamily="34" charset="0"/>
                <a:cs typeface="Arial" panose="020B0604020202020204" pitchFamily="34" charset="0"/>
              </a:rPr>
              <a:t>La formación académica, te preparó para laborar en diferentes escenarios: 43% muy bien, 46% bien, 6% regular. </a:t>
            </a:r>
            <a:endParaRPr lang="es-MX" sz="8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Consideras </a:t>
            </a:r>
            <a:r>
              <a:rPr lang="es-MX" sz="850" dirty="0">
                <a:latin typeface="Arial" panose="020B0604020202020204" pitchFamily="34" charset="0"/>
                <a:cs typeface="Arial" panose="020B0604020202020204" pitchFamily="34" charset="0"/>
              </a:rPr>
              <a:t>que las prácticas profesionales son las adecuadas, el 85% mencionó que se deberían ampliar las prácticas y el 14% que el programa es el adecuado. </a:t>
            </a:r>
            <a:r>
              <a:rPr lang="es-MX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850" dirty="0">
                <a:latin typeface="Arial" panose="020B0604020202020204" pitchFamily="34" charset="0"/>
                <a:cs typeface="Arial" panose="020B0604020202020204" pitchFamily="34" charset="0"/>
              </a:rPr>
              <a:t>47% obtuvo empleo en menos de tres meses y 26% de seis meses a 1 año. Respecto a las dificultades para conseguir empleo: 29% mencionó escasa experiencia laboral, 21% razones externas, 12% demasiada competencia por los puestos laborales, 6% no contaba con título universitario. El principal requisito para obtener dicho empleo: 62% contar con título universitario, 20% aprobar exámenes de selección. </a:t>
            </a:r>
            <a:endParaRPr lang="pt-BR" sz="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380A0A8E-51D8-4C9F-88F4-B5F871F6400B}"/>
              </a:ext>
            </a:extLst>
          </p:cNvPr>
          <p:cNvSpPr txBox="1"/>
          <p:nvPr/>
        </p:nvSpPr>
        <p:spPr>
          <a:xfrm>
            <a:off x="68589" y="8543852"/>
            <a:ext cx="554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500" dirty="0">
                <a:latin typeface="Arial" panose="020B0604020202020204" pitchFamily="34" charset="0"/>
                <a:cs typeface="Arial" panose="020B0604020202020204" pitchFamily="34" charset="0"/>
              </a:rPr>
              <a:t>Luengo CE, Sanhueza O. Formación del licenciado en Enfermería en América Latina. </a:t>
            </a:r>
            <a:r>
              <a:rPr lang="es-MX" sz="500" dirty="0" err="1">
                <a:latin typeface="Arial" panose="020B0604020202020204" pitchFamily="34" charset="0"/>
                <a:cs typeface="Arial" panose="020B0604020202020204" pitchFamily="34" charset="0"/>
              </a:rPr>
              <a:t>Aquichan</a:t>
            </a:r>
            <a:r>
              <a:rPr lang="es-MX" sz="500" dirty="0">
                <a:latin typeface="Arial" panose="020B0604020202020204" pitchFamily="34" charset="0"/>
                <a:cs typeface="Arial" panose="020B0604020202020204" pitchFamily="34" charset="0"/>
              </a:rPr>
              <a:t>. 2016; 16(2): 240-255 pág.</a:t>
            </a:r>
          </a:p>
          <a:p>
            <a:pPr algn="just"/>
            <a:r>
              <a:rPr lang="es-MX" sz="500" dirty="0">
                <a:latin typeface="Arial" panose="020B0604020202020204" pitchFamily="34" charset="0"/>
                <a:cs typeface="Arial" panose="020B0604020202020204" pitchFamily="34" charset="0"/>
              </a:rPr>
              <a:t>García GA. Los profesionales de ciencias de la salud en el mercado laboral. Investigación en Salud. Centro Universitario de Ciencias de la Salud Guadalajara, México. 2002; 4(1): 2-10 </a:t>
            </a:r>
            <a:r>
              <a:rPr lang="es-MX" sz="500" dirty="0" err="1">
                <a:latin typeface="Arial" panose="020B0604020202020204" pitchFamily="34" charset="0"/>
                <a:cs typeface="Arial" panose="020B0604020202020204" pitchFamily="34" charset="0"/>
              </a:rPr>
              <a:t>pag</a:t>
            </a:r>
            <a:r>
              <a:rPr lang="es-MX" sz="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MX" sz="500" dirty="0">
                <a:latin typeface="Arial" panose="020B0604020202020204" pitchFamily="34" charset="0"/>
                <a:cs typeface="Arial" panose="020B0604020202020204" pitchFamily="34" charset="0"/>
              </a:rPr>
              <a:t>Rivas JG, Correa E, Contreras ME, De Jesús EE. Marco referencial de la licenciatura en enfermería Visión y perspectiva de la UAM-Xochimilco. México. 2018.</a:t>
            </a:r>
          </a:p>
          <a:p>
            <a:pPr algn="just"/>
            <a:r>
              <a:rPr lang="pt-BR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ector reto 41">
            <a:extLst>
              <a:ext uri="{FF2B5EF4-FFF2-40B4-BE49-F238E27FC236}">
                <a16:creationId xmlns="" xmlns:a16="http://schemas.microsoft.com/office/drawing/2014/main" id="{AC187A9A-CDC0-4DE8-957E-E995B2B28005}"/>
              </a:ext>
            </a:extLst>
          </p:cNvPr>
          <p:cNvCxnSpPr>
            <a:cxnSpLocks/>
          </p:cNvCxnSpPr>
          <p:nvPr/>
        </p:nvCxnSpPr>
        <p:spPr>
          <a:xfrm>
            <a:off x="183191" y="1895343"/>
            <a:ext cx="5284046" cy="0"/>
          </a:xfrm>
          <a:prstGeom prst="line">
            <a:avLst/>
          </a:prstGeom>
          <a:ln w="19050">
            <a:solidFill>
              <a:srgbClr val="9C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="" xmlns:a16="http://schemas.microsoft.com/office/drawing/2014/main" id="{8D366BA9-4731-4DDE-B4F2-6C866DD64FB4}"/>
              </a:ext>
            </a:extLst>
          </p:cNvPr>
          <p:cNvSpPr txBox="1"/>
          <p:nvPr/>
        </p:nvSpPr>
        <p:spPr>
          <a:xfrm>
            <a:off x="2956850" y="5231317"/>
            <a:ext cx="2497861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CONCLUSIÓN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="" xmlns:a16="http://schemas.microsoft.com/office/drawing/2014/main" id="{69A51512-DED3-4E8A-B13D-F14B7608C545}"/>
              </a:ext>
            </a:extLst>
          </p:cNvPr>
          <p:cNvSpPr txBox="1"/>
          <p:nvPr/>
        </p:nvSpPr>
        <p:spPr>
          <a:xfrm>
            <a:off x="2617907" y="5435639"/>
            <a:ext cx="299952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MX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es-MX" sz="900">
                <a:latin typeface="Arial" panose="020B0604020202020204" pitchFamily="34" charset="0"/>
                <a:cs typeface="Arial" panose="020B0604020202020204" pitchFamily="34" charset="0"/>
              </a:rPr>
              <a:t>egresados </a:t>
            </a:r>
            <a:r>
              <a:rPr lang="es-MX" sz="900" smtClean="0">
                <a:latin typeface="Arial" panose="020B0604020202020204" pitchFamily="34" charset="0"/>
                <a:cs typeface="Arial" panose="020B0604020202020204" pitchFamily="34" charset="0"/>
              </a:rPr>
              <a:t>comprenden el </a:t>
            </a:r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éxito de su inserción </a:t>
            </a:r>
            <a:r>
              <a:rPr lang="es-MX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laboral, </a:t>
            </a:r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en función de lo aprendido y las exigencias del mercado laboral, por lo que el estudio de los egresados, permite evaluar si los planes y programas implementados por la Universidad cumplen las funciones académicas, que les permitan insertarse en el mercado laboral, con rapidez y una remuneración apropiada. Los estudios </a:t>
            </a:r>
            <a:r>
              <a:rPr lang="es-MX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del seguimiento de egresados </a:t>
            </a:r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de la licenciatura en </a:t>
            </a:r>
            <a:r>
              <a:rPr lang="es-MX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enfermería de la </a:t>
            </a:r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Universidad Autónoma </a:t>
            </a:r>
            <a:r>
              <a:rPr lang="es-MX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Metropolitana, </a:t>
            </a:r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son necesarios para la constante evaluación de los contenidos de los planes y programas, que garanticen la formación de profesionales competentes y acordes a las necesidades de salud de las poblaciones. Esta investigación permitió conocer la percepción de los egresados, encontrando que los </a:t>
            </a:r>
            <a:r>
              <a:rPr lang="es-MX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mismos, </a:t>
            </a:r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se encuentran satisfechos considerando las habilidades, actitudes y conocimientos </a:t>
            </a:r>
            <a:r>
              <a:rPr lang="es-MX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adquiridos, </a:t>
            </a:r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durante la formación </a:t>
            </a:r>
            <a:r>
              <a:rPr lang="es-MX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académica, sugiriendo </a:t>
            </a:r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aumentar el tiempo de prácticas </a:t>
            </a:r>
            <a:r>
              <a:rPr lang="es-MX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clínicas, </a:t>
            </a:r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que les permita obtener las habilidades técnicas necesarias durante su formación. 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16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795</Words>
  <Application>Microsoft Office PowerPoint</Application>
  <PresentationFormat>Presentación en pantalla (16:10)</PresentationFormat>
  <Paragraphs>23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ADALBERTO SILVA MEIRA</dc:creator>
  <cp:lastModifiedBy>Cuenta Microsoft</cp:lastModifiedBy>
  <cp:revision>23</cp:revision>
  <dcterms:created xsi:type="dcterms:W3CDTF">2018-11-18T15:06:20Z</dcterms:created>
  <dcterms:modified xsi:type="dcterms:W3CDTF">2022-08-10T21:52:55Z</dcterms:modified>
</cp:coreProperties>
</file>