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5715000" cy="9144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162"/>
    <a:srgbClr val="238979"/>
    <a:srgbClr val="FDA000"/>
    <a:srgbClr val="005B29"/>
    <a:srgbClr val="BE7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p:scale>
          <a:sx n="125" d="100"/>
          <a:sy n="125" d="100"/>
        </p:scale>
        <p:origin x="-1230" y="3510"/>
      </p:cViewPr>
      <p:guideLst>
        <p:guide orient="horz" pos="2880"/>
        <p:guide pos="18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28625" y="1496484"/>
            <a:ext cx="4857750" cy="3183467"/>
          </a:xfrm>
        </p:spPr>
        <p:txBody>
          <a:bodyPr anchor="b"/>
          <a:lstStyle>
            <a:lvl1pPr algn="ctr">
              <a:defRPr sz="3750"/>
            </a:lvl1pPr>
          </a:lstStyle>
          <a:p>
            <a:r>
              <a:rPr lang="pt-BR"/>
              <a:t>Clique para editar o título Mestre</a:t>
            </a:r>
            <a:endParaRPr lang="en-US" dirty="0"/>
          </a:p>
        </p:txBody>
      </p:sp>
      <p:sp>
        <p:nvSpPr>
          <p:cNvPr id="3" name="Subtitle 2"/>
          <p:cNvSpPr>
            <a:spLocks noGrp="1"/>
          </p:cNvSpPr>
          <p:nvPr>
            <p:ph type="subTitle" idx="1"/>
          </p:nvPr>
        </p:nvSpPr>
        <p:spPr>
          <a:xfrm>
            <a:off x="714375" y="4802717"/>
            <a:ext cx="4286250" cy="2207683"/>
          </a:xfrm>
        </p:spPr>
        <p:txBody>
          <a:bodyPr/>
          <a:lstStyle>
            <a:lvl1pPr marL="0" indent="0" algn="ctr">
              <a:buNone/>
              <a:defRPr sz="1500"/>
            </a:lvl1pPr>
            <a:lvl2pPr marL="285750" indent="0" algn="ctr">
              <a:buNone/>
              <a:defRPr sz="1250"/>
            </a:lvl2pPr>
            <a:lvl3pPr marL="571500" indent="0" algn="ctr">
              <a:buNone/>
              <a:defRPr sz="1125"/>
            </a:lvl3pPr>
            <a:lvl4pPr marL="857250" indent="0" algn="ctr">
              <a:buNone/>
              <a:defRPr sz="1000"/>
            </a:lvl4pPr>
            <a:lvl5pPr marL="1143000" indent="0" algn="ctr">
              <a:buNone/>
              <a:defRPr sz="1000"/>
            </a:lvl5pPr>
            <a:lvl6pPr marL="1428750" indent="0" algn="ctr">
              <a:buNone/>
              <a:defRPr sz="1000"/>
            </a:lvl6pPr>
            <a:lvl7pPr marL="1714500" indent="0" algn="ctr">
              <a:buNone/>
              <a:defRPr sz="1000"/>
            </a:lvl7pPr>
            <a:lvl8pPr marL="2000250" indent="0" algn="ctr">
              <a:buNone/>
              <a:defRPr sz="1000"/>
            </a:lvl8pPr>
            <a:lvl9pPr marL="2286000" indent="0" algn="ctr">
              <a:buNone/>
              <a:defRPr sz="1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56409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44082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89797" y="486834"/>
            <a:ext cx="1232297" cy="774911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92907" y="486834"/>
            <a:ext cx="3625453" cy="77491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719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9941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9930" y="2279653"/>
            <a:ext cx="4929188" cy="3803649"/>
          </a:xfrm>
        </p:spPr>
        <p:txBody>
          <a:bodyPr anchor="b"/>
          <a:lstStyle>
            <a:lvl1pPr>
              <a:defRPr sz="3750"/>
            </a:lvl1pPr>
          </a:lstStyle>
          <a:p>
            <a:r>
              <a:rPr lang="pt-BR"/>
              <a:t>Clique para editar o título Mestre</a:t>
            </a:r>
            <a:endParaRPr lang="en-US" dirty="0"/>
          </a:p>
        </p:txBody>
      </p:sp>
      <p:sp>
        <p:nvSpPr>
          <p:cNvPr id="3" name="Text Placeholder 2"/>
          <p:cNvSpPr>
            <a:spLocks noGrp="1"/>
          </p:cNvSpPr>
          <p:nvPr>
            <p:ph type="body" idx="1"/>
          </p:nvPr>
        </p:nvSpPr>
        <p:spPr>
          <a:xfrm>
            <a:off x="389930" y="6119286"/>
            <a:ext cx="4929188" cy="2000249"/>
          </a:xfrm>
        </p:spPr>
        <p:txBody>
          <a:bodyPr/>
          <a:lstStyle>
            <a:lvl1pPr marL="0" indent="0">
              <a:buNone/>
              <a:defRPr sz="1500">
                <a:solidFill>
                  <a:schemeClr val="tx1"/>
                </a:solidFill>
              </a:defRPr>
            </a:lvl1pPr>
            <a:lvl2pPr marL="285750" indent="0">
              <a:buNone/>
              <a:defRPr sz="1250">
                <a:solidFill>
                  <a:schemeClr val="tx1">
                    <a:tint val="75000"/>
                  </a:schemeClr>
                </a:solidFill>
              </a:defRPr>
            </a:lvl2pPr>
            <a:lvl3pPr marL="571500" indent="0">
              <a:buNone/>
              <a:defRPr sz="1125">
                <a:solidFill>
                  <a:schemeClr val="tx1">
                    <a:tint val="75000"/>
                  </a:schemeClr>
                </a:solidFill>
              </a:defRPr>
            </a:lvl3pPr>
            <a:lvl4pPr marL="857250" indent="0">
              <a:buNone/>
              <a:defRPr sz="1000">
                <a:solidFill>
                  <a:schemeClr val="tx1">
                    <a:tint val="75000"/>
                  </a:schemeClr>
                </a:solidFill>
              </a:defRPr>
            </a:lvl4pPr>
            <a:lvl5pPr marL="1143000" indent="0">
              <a:buNone/>
              <a:defRPr sz="1000">
                <a:solidFill>
                  <a:schemeClr val="tx1">
                    <a:tint val="75000"/>
                  </a:schemeClr>
                </a:solidFill>
              </a:defRPr>
            </a:lvl5pPr>
            <a:lvl6pPr marL="1428750" indent="0">
              <a:buNone/>
              <a:defRPr sz="1000">
                <a:solidFill>
                  <a:schemeClr val="tx1">
                    <a:tint val="75000"/>
                  </a:schemeClr>
                </a:solidFill>
              </a:defRPr>
            </a:lvl6pPr>
            <a:lvl7pPr marL="1714500" indent="0">
              <a:buNone/>
              <a:defRPr sz="1000">
                <a:solidFill>
                  <a:schemeClr val="tx1">
                    <a:tint val="75000"/>
                  </a:schemeClr>
                </a:solidFill>
              </a:defRPr>
            </a:lvl7pPr>
            <a:lvl8pPr marL="2000250" indent="0">
              <a:buNone/>
              <a:defRPr sz="1000">
                <a:solidFill>
                  <a:schemeClr val="tx1">
                    <a:tint val="75000"/>
                  </a:schemeClr>
                </a:solidFill>
              </a:defRPr>
            </a:lvl8pPr>
            <a:lvl9pPr marL="2286000" indent="0">
              <a:buNone/>
              <a:defRPr sz="10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9DAFCAA-A1C5-4761-8610-0342F273FAEB}"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72717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92906" y="2434167"/>
            <a:ext cx="2428875" cy="5801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2893219" y="2434167"/>
            <a:ext cx="2428875" cy="5801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9DAFCAA-A1C5-4761-8610-0342F273FAEB}" type="datetimeFigureOut">
              <a:rPr lang="pt-BR" smtClean="0"/>
              <a:t>12/07/2022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79660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393650" y="486836"/>
            <a:ext cx="4929188" cy="17674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393651" y="2241551"/>
            <a:ext cx="2417713"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p>
        </p:txBody>
      </p:sp>
      <p:sp>
        <p:nvSpPr>
          <p:cNvPr id="4" name="Content Placeholder 3"/>
          <p:cNvSpPr>
            <a:spLocks noGrp="1"/>
          </p:cNvSpPr>
          <p:nvPr>
            <p:ph sz="half" idx="2"/>
          </p:nvPr>
        </p:nvSpPr>
        <p:spPr>
          <a:xfrm>
            <a:off x="393651" y="3340100"/>
            <a:ext cx="2417713" cy="4912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2893219" y="2241551"/>
            <a:ext cx="2429619"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p>
        </p:txBody>
      </p:sp>
      <p:sp>
        <p:nvSpPr>
          <p:cNvPr id="6" name="Content Placeholder 5"/>
          <p:cNvSpPr>
            <a:spLocks noGrp="1"/>
          </p:cNvSpPr>
          <p:nvPr>
            <p:ph sz="quarter" idx="4"/>
          </p:nvPr>
        </p:nvSpPr>
        <p:spPr>
          <a:xfrm>
            <a:off x="2893219" y="3340100"/>
            <a:ext cx="2429619" cy="4912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9DAFCAA-A1C5-4761-8610-0342F273FAEB}" type="datetimeFigureOut">
              <a:rPr lang="pt-BR" smtClean="0"/>
              <a:t>12/07/2022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89283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9DAFCAA-A1C5-4761-8610-0342F273FAEB}" type="datetimeFigureOut">
              <a:rPr lang="pt-BR" smtClean="0"/>
              <a:t>12/07/2022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0167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AFCAA-A1C5-4761-8610-0342F273FAEB}" type="datetimeFigureOut">
              <a:rPr lang="pt-BR" smtClean="0"/>
              <a:t>12/07/2022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57363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2429619" y="1316569"/>
            <a:ext cx="2893219" cy="6498167"/>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p>
        </p:txBody>
      </p:sp>
      <p:sp>
        <p:nvSpPr>
          <p:cNvPr id="5" name="Date Placeholder 4"/>
          <p:cNvSpPr>
            <a:spLocks noGrp="1"/>
          </p:cNvSpPr>
          <p:nvPr>
            <p:ph type="dt" sz="half" idx="10"/>
          </p:nvPr>
        </p:nvSpPr>
        <p:spPr/>
        <p:txBody>
          <a:bodyPr/>
          <a:lstStyle/>
          <a:p>
            <a:fld id="{29DAFCAA-A1C5-4761-8610-0342F273FAEB}" type="datetimeFigureOut">
              <a:rPr lang="pt-BR" smtClean="0"/>
              <a:t>12/07/2022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97531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429619" y="1316569"/>
            <a:ext cx="2893219" cy="6498167"/>
          </a:xfrm>
        </p:spPr>
        <p:txBody>
          <a:bodyPr anchor="t"/>
          <a:lstStyle>
            <a:lvl1pPr marL="0" indent="0">
              <a:buNone/>
              <a:defRPr sz="2000"/>
            </a:lvl1pPr>
            <a:lvl2pPr marL="285750" indent="0">
              <a:buNone/>
              <a:defRPr sz="1750"/>
            </a:lvl2pPr>
            <a:lvl3pPr marL="571500" indent="0">
              <a:buNone/>
              <a:defRPr sz="1500"/>
            </a:lvl3pPr>
            <a:lvl4pPr marL="857250" indent="0">
              <a:buNone/>
              <a:defRPr sz="1250"/>
            </a:lvl4pPr>
            <a:lvl5pPr marL="1143000" indent="0">
              <a:buNone/>
              <a:defRPr sz="1250"/>
            </a:lvl5pPr>
            <a:lvl6pPr marL="1428750" indent="0">
              <a:buNone/>
              <a:defRPr sz="1250"/>
            </a:lvl6pPr>
            <a:lvl7pPr marL="1714500" indent="0">
              <a:buNone/>
              <a:defRPr sz="1250"/>
            </a:lvl7pPr>
            <a:lvl8pPr marL="2000250" indent="0">
              <a:buNone/>
              <a:defRPr sz="1250"/>
            </a:lvl8pPr>
            <a:lvl9pPr marL="2286000" indent="0">
              <a:buNone/>
              <a:defRPr sz="1250"/>
            </a:lvl9pPr>
          </a:lstStyle>
          <a:p>
            <a:r>
              <a:rPr lang="pt-BR"/>
              <a:t>Clique no ícone para adicionar uma imagem</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p>
        </p:txBody>
      </p:sp>
      <p:sp>
        <p:nvSpPr>
          <p:cNvPr id="5" name="Date Placeholder 4"/>
          <p:cNvSpPr>
            <a:spLocks noGrp="1"/>
          </p:cNvSpPr>
          <p:nvPr>
            <p:ph type="dt" sz="half" idx="10"/>
          </p:nvPr>
        </p:nvSpPr>
        <p:spPr/>
        <p:txBody>
          <a:bodyPr/>
          <a:lstStyle/>
          <a:p>
            <a:fld id="{29DAFCAA-A1C5-4761-8610-0342F273FAEB}" type="datetimeFigureOut">
              <a:rPr lang="pt-BR" smtClean="0"/>
              <a:t>12/07/2022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3874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2906" y="486836"/>
            <a:ext cx="4929188" cy="176741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392906" y="2434167"/>
            <a:ext cx="4929188" cy="580178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392906" y="8475136"/>
            <a:ext cx="1285875" cy="486833"/>
          </a:xfrm>
          <a:prstGeom prst="rect">
            <a:avLst/>
          </a:prstGeom>
        </p:spPr>
        <p:txBody>
          <a:bodyPr vert="horz" lIns="91440" tIns="45720" rIns="91440" bIns="45720" rtlCol="0" anchor="ctr"/>
          <a:lstStyle>
            <a:lvl1pPr algn="l">
              <a:defRPr sz="750">
                <a:solidFill>
                  <a:schemeClr val="tx1">
                    <a:tint val="75000"/>
                  </a:schemeClr>
                </a:solidFill>
              </a:defRPr>
            </a:lvl1pPr>
          </a:lstStyle>
          <a:p>
            <a:fld id="{29DAFCAA-A1C5-4761-8610-0342F273FAEB}" type="datetimeFigureOut">
              <a:rPr lang="pt-BR" smtClean="0"/>
              <a:t>12/07/2022</a:t>
            </a:fld>
            <a:endParaRPr lang="pt-BR"/>
          </a:p>
        </p:txBody>
      </p:sp>
      <p:sp>
        <p:nvSpPr>
          <p:cNvPr id="5" name="Footer Placeholder 4"/>
          <p:cNvSpPr>
            <a:spLocks noGrp="1"/>
          </p:cNvSpPr>
          <p:nvPr>
            <p:ph type="ftr" sz="quarter" idx="3"/>
          </p:nvPr>
        </p:nvSpPr>
        <p:spPr>
          <a:xfrm>
            <a:off x="1893094" y="8475136"/>
            <a:ext cx="1928813" cy="486833"/>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036219" y="8475136"/>
            <a:ext cx="1285875" cy="486833"/>
          </a:xfrm>
          <a:prstGeom prst="rect">
            <a:avLst/>
          </a:prstGeom>
        </p:spPr>
        <p:txBody>
          <a:bodyPr vert="horz" lIns="91440" tIns="45720" rIns="91440" bIns="45720" rtlCol="0" anchor="ctr"/>
          <a:lstStyle>
            <a:lvl1pPr algn="r">
              <a:defRPr sz="750">
                <a:solidFill>
                  <a:schemeClr val="tx1">
                    <a:tint val="75000"/>
                  </a:schemeClr>
                </a:solidFill>
              </a:defRPr>
            </a:lvl1pPr>
          </a:lstStyle>
          <a:p>
            <a:fld id="{75EDCCD7-0EC1-4916-AA30-CE8A6E5FD4BB}" type="slidenum">
              <a:rPr lang="pt-BR" smtClean="0"/>
              <a:t>‹nº›</a:t>
            </a:fld>
            <a:endParaRPr lang="pt-BR"/>
          </a:p>
        </p:txBody>
      </p:sp>
    </p:spTree>
    <p:extLst>
      <p:ext uri="{BB962C8B-B14F-4D97-AF65-F5344CB8AC3E}">
        <p14:creationId xmlns:p14="http://schemas.microsoft.com/office/powerpoint/2010/main" val="2701228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71500" rtl="0" eaLnBrk="1" latinLnBrk="0" hangingPunct="1">
        <a:lnSpc>
          <a:spcPct val="90000"/>
        </a:lnSpc>
        <a:spcBef>
          <a:spcPct val="0"/>
        </a:spcBef>
        <a:buNone/>
        <a:defRPr sz="2750" kern="1200">
          <a:solidFill>
            <a:schemeClr val="tx1"/>
          </a:solidFill>
          <a:latin typeface="+mj-lt"/>
          <a:ea typeface="+mj-ea"/>
          <a:cs typeface="+mj-cs"/>
        </a:defRPr>
      </a:lvl1pPr>
    </p:titleStyle>
    <p:bodyStyle>
      <a:lvl1pPr marL="142875" indent="-142875" algn="l" defTabSz="571500"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25" indent="-142875" algn="l" defTabSz="571500" rtl="0" eaLnBrk="1" latinLnBrk="0" hangingPunct="1">
        <a:lnSpc>
          <a:spcPct val="90000"/>
        </a:lnSpc>
        <a:spcBef>
          <a:spcPts val="313"/>
        </a:spcBef>
        <a:buFont typeface="Arial" panose="020B0604020202020204" pitchFamily="34" charset="0"/>
        <a:buChar char="•"/>
        <a:defRPr sz="1500" kern="1200">
          <a:solidFill>
            <a:schemeClr val="tx1"/>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1"/>
          </a:solidFill>
          <a:latin typeface="+mn-lt"/>
          <a:ea typeface="+mn-ea"/>
          <a:cs typeface="+mn-cs"/>
        </a:defRPr>
      </a:lvl3pPr>
      <a:lvl4pPr marL="1000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590/rbce.43.e013220" TargetMode="External"/><Relationship Id="rId2" Type="http://schemas.openxmlformats.org/officeDocument/2006/relationships/hyperlink" Target="https://doi.org/10.1590/1413-81232022275.23112021" TargetMode="External"/><Relationship Id="rId1" Type="http://schemas.openxmlformats.org/officeDocument/2006/relationships/slideLayout" Target="../slideLayouts/slideLayout1.xml"/><Relationship Id="rId5" Type="http://schemas.openxmlformats.org/officeDocument/2006/relationships/hyperlink" Target="https://doi.org/10.11606/s1518-8787.2020054001704" TargetMode="External"/><Relationship Id="rId4" Type="http://schemas.openxmlformats.org/officeDocument/2006/relationships/hyperlink" Target="https://doi.org/10.1590/1806-9282.66.12.170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 xmlns:a16="http://schemas.microsoft.com/office/drawing/2014/main" id="{1D53284F-6ED6-4386-BD8D-A003EE80E2FA}"/>
              </a:ext>
            </a:extLst>
          </p:cNvPr>
          <p:cNvSpPr txBox="1"/>
          <p:nvPr/>
        </p:nvSpPr>
        <p:spPr>
          <a:xfrm>
            <a:off x="147496" y="840150"/>
            <a:ext cx="5445750" cy="400110"/>
          </a:xfrm>
          <a:prstGeom prst="rect">
            <a:avLst/>
          </a:prstGeom>
          <a:noFill/>
        </p:spPr>
        <p:txBody>
          <a:bodyPr wrap="square" rtlCol="0">
            <a:spAutoFit/>
          </a:bodyPr>
          <a:lstStyle/>
          <a:p>
            <a:pPr algn="ctr"/>
            <a:r>
              <a:rPr lang="pt-BR" sz="1000" b="1" dirty="0" smtClean="0">
                <a:latin typeface="Arial" panose="020B0604020202020204" pitchFamily="34" charset="0"/>
                <a:cs typeface="Arial" panose="020B0604020202020204" pitchFamily="34" charset="0"/>
              </a:rPr>
              <a:t>COMPORTAMENTO DOS IDOSOS, PAPEL DA ENFERMAGEM E SUA INFLUÊNCIA NA SAÚDE</a:t>
            </a:r>
            <a:endParaRPr lang="pt-BR" sz="1000" b="1" dirty="0">
              <a:latin typeface="Arial" panose="020B0604020202020204" pitchFamily="34" charset="0"/>
              <a:cs typeface="Arial" panose="020B0604020202020204" pitchFamily="34" charset="0"/>
            </a:endParaRPr>
          </a:p>
        </p:txBody>
      </p:sp>
      <p:cxnSp>
        <p:nvCxnSpPr>
          <p:cNvPr id="5" name="Conector reto 4">
            <a:extLst>
              <a:ext uri="{FF2B5EF4-FFF2-40B4-BE49-F238E27FC236}">
                <a16:creationId xmlns="" xmlns:a16="http://schemas.microsoft.com/office/drawing/2014/main" id="{40E29535-45C9-4EEC-B607-410D1A9E7ED4}"/>
              </a:ext>
            </a:extLst>
          </p:cNvPr>
          <p:cNvCxnSpPr>
            <a:cxnSpLocks/>
          </p:cNvCxnSpPr>
          <p:nvPr/>
        </p:nvCxnSpPr>
        <p:spPr>
          <a:xfrm>
            <a:off x="208168" y="1159878"/>
            <a:ext cx="5284046" cy="0"/>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 xmlns:a16="http://schemas.microsoft.com/office/drawing/2014/main" id="{D60FF0D2-8FEC-4F1B-826E-6AB7FFE35977}"/>
              </a:ext>
            </a:extLst>
          </p:cNvPr>
          <p:cNvSpPr txBox="1"/>
          <p:nvPr/>
        </p:nvSpPr>
        <p:spPr>
          <a:xfrm>
            <a:off x="111244" y="1165322"/>
            <a:ext cx="5358619" cy="523220"/>
          </a:xfrm>
          <a:prstGeom prst="rect">
            <a:avLst/>
          </a:prstGeom>
          <a:noFill/>
        </p:spPr>
        <p:txBody>
          <a:bodyPr wrap="square" rtlCol="0">
            <a:spAutoFit/>
          </a:bodyPr>
          <a:lstStyle/>
          <a:p>
            <a:pPr algn="ctr"/>
            <a:r>
              <a:rPr lang="pt-BR" sz="700" b="1" dirty="0">
                <a:latin typeface="Arial" panose="020B0604020202020204" pitchFamily="34" charset="0"/>
                <a:cs typeface="Arial" panose="020B0604020202020204" pitchFamily="34" charset="0"/>
              </a:rPr>
              <a:t>Autores: </a:t>
            </a:r>
            <a:r>
              <a:rPr lang="pt-BR" sz="700" u="sng" dirty="0" smtClean="0">
                <a:latin typeface="Arial" panose="020B0604020202020204" pitchFamily="34" charset="0"/>
                <a:cs typeface="Arial" panose="020B0604020202020204" pitchFamily="34" charset="0"/>
              </a:rPr>
              <a:t>Zaqueu </a:t>
            </a:r>
            <a:r>
              <a:rPr lang="pt-BR" sz="700" u="sng" dirty="0" err="1" smtClean="0">
                <a:latin typeface="Arial" panose="020B0604020202020204" pitchFamily="34" charset="0"/>
                <a:cs typeface="Arial" panose="020B0604020202020204" pitchFamily="34" charset="0"/>
              </a:rPr>
              <a:t>Leôni</a:t>
            </a:r>
            <a:r>
              <a:rPr lang="pt-BR" sz="700" u="sng" dirty="0" smtClean="0">
                <a:latin typeface="Arial" panose="020B0604020202020204" pitchFamily="34" charset="0"/>
                <a:cs typeface="Arial" panose="020B0604020202020204" pitchFamily="34" charset="0"/>
              </a:rPr>
              <a:t> de </a:t>
            </a:r>
            <a:r>
              <a:rPr lang="pt-BR" sz="700" u="sng" dirty="0" smtClean="0">
                <a:latin typeface="Arial" panose="020B0604020202020204" pitchFamily="34" charset="0"/>
                <a:cs typeface="Arial" panose="020B0604020202020204" pitchFamily="34" charset="0"/>
              </a:rPr>
              <a:t>Souza; Andreia </a:t>
            </a:r>
            <a:r>
              <a:rPr lang="pt-BR" sz="700" u="sng" dirty="0" err="1" smtClean="0">
                <a:latin typeface="Arial" panose="020B0604020202020204" pitchFamily="34" charset="0"/>
                <a:cs typeface="Arial" panose="020B0604020202020204" pitchFamily="34" charset="0"/>
              </a:rPr>
              <a:t>Majella</a:t>
            </a:r>
            <a:r>
              <a:rPr lang="pt-BR" sz="700" u="sng" dirty="0" smtClean="0">
                <a:latin typeface="Arial" panose="020B0604020202020204" pitchFamily="34" charset="0"/>
                <a:cs typeface="Arial" panose="020B0604020202020204" pitchFamily="34" charset="0"/>
              </a:rPr>
              <a:t> da Silva Duarte Esteves; Helder Luiz Ribeiro da Silva;</a:t>
            </a:r>
            <a:r>
              <a:rPr lang="pt-BR" sz="700" dirty="0" smtClean="0">
                <a:latin typeface="Arial" panose="020B0604020202020204" pitchFamily="34" charset="0"/>
                <a:cs typeface="Arial" panose="020B0604020202020204" pitchFamily="34" charset="0"/>
              </a:rPr>
              <a:t>  </a:t>
            </a:r>
            <a:r>
              <a:rPr lang="pt-BR" sz="700" b="1" dirty="0" smtClean="0">
                <a:latin typeface="Arial" panose="020B0604020202020204" pitchFamily="34" charset="0"/>
                <a:cs typeface="Arial" panose="020B0604020202020204" pitchFamily="34" charset="0"/>
              </a:rPr>
              <a:t>Orientadores: </a:t>
            </a:r>
            <a:r>
              <a:rPr lang="pt-BR" sz="700" dirty="0" err="1" smtClean="0">
                <a:latin typeface="Arial" panose="020B0604020202020204" pitchFamily="34" charset="0"/>
                <a:cs typeface="Arial" panose="020B0604020202020204" pitchFamily="34" charset="0"/>
              </a:rPr>
              <a:t>Ciderléia</a:t>
            </a:r>
            <a:r>
              <a:rPr lang="pt-BR" sz="700" dirty="0" smtClean="0">
                <a:latin typeface="Arial" panose="020B0604020202020204" pitchFamily="34" charset="0"/>
                <a:cs typeface="Arial" panose="020B0604020202020204" pitchFamily="34" charset="0"/>
              </a:rPr>
              <a:t> Castro de </a:t>
            </a:r>
            <a:r>
              <a:rPr lang="pt-BR" sz="700" dirty="0" smtClean="0">
                <a:latin typeface="Arial" panose="020B0604020202020204" pitchFamily="34" charset="0"/>
                <a:cs typeface="Arial" panose="020B0604020202020204" pitchFamily="34" charset="0"/>
              </a:rPr>
              <a:t>Lima;</a:t>
            </a:r>
          </a:p>
          <a:p>
            <a:pPr algn="ctr"/>
            <a:r>
              <a:rPr lang="pt-BR" sz="700" dirty="0" smtClean="0">
                <a:latin typeface="Arial" panose="020B0604020202020204" pitchFamily="34" charset="0"/>
                <a:cs typeface="Arial" panose="020B0604020202020204" pitchFamily="34" charset="0"/>
              </a:rPr>
              <a:t>Universidade </a:t>
            </a:r>
            <a:r>
              <a:rPr lang="pt-BR" sz="700" dirty="0" smtClean="0">
                <a:latin typeface="Arial" panose="020B0604020202020204" pitchFamily="34" charset="0"/>
                <a:cs typeface="Arial" panose="020B0604020202020204" pitchFamily="34" charset="0"/>
              </a:rPr>
              <a:t>José do Rosário </a:t>
            </a:r>
            <a:r>
              <a:rPr lang="pt-BR" sz="700" dirty="0" err="1" smtClean="0">
                <a:latin typeface="Arial" panose="020B0604020202020204" pitchFamily="34" charset="0"/>
                <a:cs typeface="Arial" panose="020B0604020202020204" pitchFamily="34" charset="0"/>
              </a:rPr>
              <a:t>Velano</a:t>
            </a:r>
            <a:r>
              <a:rPr lang="pt-BR" sz="700" dirty="0">
                <a:latin typeface="Arial" panose="020B0604020202020204" pitchFamily="34" charset="0"/>
                <a:cs typeface="Arial" panose="020B0604020202020204" pitchFamily="34" charset="0"/>
              </a:rPr>
              <a:t> </a:t>
            </a:r>
            <a:r>
              <a:rPr lang="pt-BR" sz="700" dirty="0" smtClean="0">
                <a:latin typeface="Arial" panose="020B0604020202020204" pitchFamily="34" charset="0"/>
                <a:cs typeface="Arial" panose="020B0604020202020204" pitchFamily="34" charset="0"/>
              </a:rPr>
              <a:t>- </a:t>
            </a:r>
            <a:r>
              <a:rPr lang="pt-BR" sz="700" dirty="0" err="1" smtClean="0">
                <a:latin typeface="Arial" panose="020B0604020202020204" pitchFamily="34" charset="0"/>
                <a:cs typeface="Arial" panose="020B0604020202020204" pitchFamily="34" charset="0"/>
              </a:rPr>
              <a:t>Unifenas</a:t>
            </a:r>
            <a:endParaRPr lang="pt-BR" sz="700" dirty="0">
              <a:latin typeface="Arial" panose="020B0604020202020204" pitchFamily="34" charset="0"/>
              <a:cs typeface="Arial" panose="020B0604020202020204" pitchFamily="34" charset="0"/>
            </a:endParaRPr>
          </a:p>
          <a:p>
            <a:pPr algn="ctr"/>
            <a:r>
              <a:rPr lang="pt-BR" sz="700" i="1" dirty="0" smtClean="0">
                <a:latin typeface="Arial" panose="020B0604020202020204" pitchFamily="34" charset="0"/>
                <a:cs typeface="Arial" panose="020B0604020202020204" pitchFamily="34" charset="0"/>
              </a:rPr>
              <a:t>zaquelleoni@hotmail.com</a:t>
            </a:r>
            <a:endParaRPr lang="pt-BR" sz="700" i="1" dirty="0">
              <a:latin typeface="Arial" panose="020B0604020202020204" pitchFamily="34" charset="0"/>
              <a:cs typeface="Arial" panose="020B0604020202020204" pitchFamily="34" charset="0"/>
            </a:endParaRPr>
          </a:p>
        </p:txBody>
      </p:sp>
      <p:cxnSp>
        <p:nvCxnSpPr>
          <p:cNvPr id="8" name="Conector reto 7">
            <a:extLst>
              <a:ext uri="{FF2B5EF4-FFF2-40B4-BE49-F238E27FC236}">
                <a16:creationId xmlns="" xmlns:a16="http://schemas.microsoft.com/office/drawing/2014/main" id="{AA512BD6-EDE6-413B-9B2B-4FB45A009BFF}"/>
              </a:ext>
            </a:extLst>
          </p:cNvPr>
          <p:cNvCxnSpPr>
            <a:cxnSpLocks/>
          </p:cNvCxnSpPr>
          <p:nvPr/>
        </p:nvCxnSpPr>
        <p:spPr>
          <a:xfrm>
            <a:off x="2870371" y="1749007"/>
            <a:ext cx="22029" cy="4788953"/>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 xmlns:a16="http://schemas.microsoft.com/office/drawing/2014/main" id="{748CD78C-B763-429E-B437-AB92F211089F}"/>
              </a:ext>
            </a:extLst>
          </p:cNvPr>
          <p:cNvSpPr txBox="1"/>
          <p:nvPr/>
        </p:nvSpPr>
        <p:spPr>
          <a:xfrm>
            <a:off x="176731" y="1726804"/>
            <a:ext cx="2594151" cy="215444"/>
          </a:xfrm>
          <a:prstGeom prst="rect">
            <a:avLst/>
          </a:prstGeom>
          <a:solidFill>
            <a:schemeClr val="bg1">
              <a:lumMod val="50000"/>
            </a:schemeClr>
          </a:solidFill>
          <a:ln>
            <a:noFill/>
          </a:ln>
        </p:spPr>
        <p:txBody>
          <a:bodyPr wrap="square" rtlCol="0">
            <a:spAutoFit/>
          </a:bodyPr>
          <a:lstStyle/>
          <a:p>
            <a:pPr algn="ctr"/>
            <a:r>
              <a:rPr lang="pt-BR" sz="800" b="1" dirty="0">
                <a:solidFill>
                  <a:schemeClr val="bg1"/>
                </a:solidFill>
                <a:latin typeface="Arial" panose="020B0604020202020204" pitchFamily="34" charset="0"/>
                <a:cs typeface="Arial" panose="020B0604020202020204" pitchFamily="34" charset="0"/>
              </a:rPr>
              <a:t>INTRODUÇÃO</a:t>
            </a:r>
          </a:p>
        </p:txBody>
      </p:sp>
      <p:sp>
        <p:nvSpPr>
          <p:cNvPr id="10" name="CaixaDeTexto 9">
            <a:extLst>
              <a:ext uri="{FF2B5EF4-FFF2-40B4-BE49-F238E27FC236}">
                <a16:creationId xmlns="" xmlns:a16="http://schemas.microsoft.com/office/drawing/2014/main" id="{4344AAD9-74BD-4101-A924-8BB69061BF66}"/>
              </a:ext>
            </a:extLst>
          </p:cNvPr>
          <p:cNvSpPr txBox="1"/>
          <p:nvPr/>
        </p:nvSpPr>
        <p:spPr>
          <a:xfrm>
            <a:off x="183191" y="3130530"/>
            <a:ext cx="2630036" cy="215444"/>
          </a:xfrm>
          <a:prstGeom prst="rect">
            <a:avLst/>
          </a:prstGeom>
          <a:solidFill>
            <a:schemeClr val="bg1">
              <a:lumMod val="50000"/>
            </a:schemeClr>
          </a:solidFill>
          <a:ln>
            <a:noFill/>
          </a:ln>
        </p:spPr>
        <p:txBody>
          <a:bodyPr wrap="square" rtlCol="0">
            <a:spAutoFit/>
          </a:bodyPr>
          <a:lstStyle/>
          <a:p>
            <a:pPr algn="ctr"/>
            <a:r>
              <a:rPr lang="pt-BR" sz="800" b="1" dirty="0">
                <a:solidFill>
                  <a:schemeClr val="bg1"/>
                </a:solidFill>
                <a:latin typeface="Arial" panose="020B0604020202020204" pitchFamily="34" charset="0"/>
                <a:cs typeface="Arial" panose="020B0604020202020204" pitchFamily="34" charset="0"/>
              </a:rPr>
              <a:t>OBJETIVO</a:t>
            </a:r>
          </a:p>
        </p:txBody>
      </p:sp>
      <p:sp>
        <p:nvSpPr>
          <p:cNvPr id="11" name="CaixaDeTexto 10">
            <a:extLst>
              <a:ext uri="{FF2B5EF4-FFF2-40B4-BE49-F238E27FC236}">
                <a16:creationId xmlns="" xmlns:a16="http://schemas.microsoft.com/office/drawing/2014/main" id="{1A9BAC74-8571-4BCE-BC28-6AABD4DCA795}"/>
              </a:ext>
            </a:extLst>
          </p:cNvPr>
          <p:cNvSpPr txBox="1"/>
          <p:nvPr/>
        </p:nvSpPr>
        <p:spPr>
          <a:xfrm>
            <a:off x="185760" y="3798406"/>
            <a:ext cx="2627467" cy="215444"/>
          </a:xfrm>
          <a:prstGeom prst="rect">
            <a:avLst/>
          </a:prstGeom>
          <a:solidFill>
            <a:schemeClr val="bg1">
              <a:lumMod val="50000"/>
            </a:schemeClr>
          </a:solidFill>
          <a:ln>
            <a:noFill/>
          </a:ln>
        </p:spPr>
        <p:txBody>
          <a:bodyPr wrap="square" rtlCol="0">
            <a:spAutoFit/>
          </a:bodyPr>
          <a:lstStyle/>
          <a:p>
            <a:pPr algn="ctr"/>
            <a:r>
              <a:rPr lang="pt-BR" sz="800" b="1" dirty="0">
                <a:solidFill>
                  <a:schemeClr val="bg1"/>
                </a:solidFill>
                <a:latin typeface="Arial" panose="020B0604020202020204" pitchFamily="34" charset="0"/>
                <a:cs typeface="Arial" panose="020B0604020202020204" pitchFamily="34" charset="0"/>
              </a:rPr>
              <a:t>MATERIAL E MÉTODO</a:t>
            </a:r>
          </a:p>
        </p:txBody>
      </p:sp>
      <p:sp>
        <p:nvSpPr>
          <p:cNvPr id="15" name="CaixaDeTexto 14">
            <a:extLst>
              <a:ext uri="{FF2B5EF4-FFF2-40B4-BE49-F238E27FC236}">
                <a16:creationId xmlns="" xmlns:a16="http://schemas.microsoft.com/office/drawing/2014/main" id="{6AD4C4E2-C13D-4C38-ADEB-6CB2E74039A7}"/>
              </a:ext>
            </a:extLst>
          </p:cNvPr>
          <p:cNvSpPr txBox="1"/>
          <p:nvPr/>
        </p:nvSpPr>
        <p:spPr>
          <a:xfrm>
            <a:off x="140941" y="1964451"/>
            <a:ext cx="2709250" cy="1200329"/>
          </a:xfrm>
          <a:prstGeom prst="rect">
            <a:avLst/>
          </a:prstGeom>
          <a:noFill/>
        </p:spPr>
        <p:txBody>
          <a:bodyPr wrap="square" rtlCol="0">
            <a:spAutoFit/>
          </a:bodyPr>
          <a:lstStyle/>
          <a:p>
            <a:pPr algn="just"/>
            <a:r>
              <a:rPr lang="pt-BR" sz="800" dirty="0" smtClean="0">
                <a:latin typeface="Arial" panose="020B0604020202020204" pitchFamily="34" charset="0"/>
                <a:cs typeface="Arial" panose="020B0604020202020204" pitchFamily="34" charset="0"/>
              </a:rPr>
              <a:t>Com o passar dos anos a saúde da população em geral e principalmente dos idosos vem apresentando alterações drásticas que acarretará na diminuição da população futuramente. Atentar para prática de exercícios físicos, controle e erradicação de doenças crônicas não transmissíveis, aconselhamento para a prática de atividades de </a:t>
            </a:r>
            <a:r>
              <a:rPr lang="pt-BR" sz="800" dirty="0" smtClean="0">
                <a:latin typeface="Arial" panose="020B0604020202020204" pitchFamily="34" charset="0"/>
                <a:cs typeface="Arial" panose="020B0604020202020204" pitchFamily="34" charset="0"/>
              </a:rPr>
              <a:t>lazer </a:t>
            </a:r>
            <a:r>
              <a:rPr lang="pt-BR" sz="800" dirty="0" smtClean="0">
                <a:latin typeface="Arial" panose="020B0604020202020204" pitchFamily="34" charset="0"/>
                <a:cs typeface="Arial" panose="020B0604020202020204" pitchFamily="34" charset="0"/>
              </a:rPr>
              <a:t>bem como ler um livro, assistir um filme, caminhar, contribui positivamente na qualidade de vida.</a:t>
            </a:r>
            <a:endParaRPr lang="pt-BR" sz="800" dirty="0">
              <a:latin typeface="Arial" panose="020B0604020202020204" pitchFamily="34" charset="0"/>
              <a:cs typeface="Arial" panose="020B0604020202020204" pitchFamily="34" charset="0"/>
            </a:endParaRPr>
          </a:p>
        </p:txBody>
      </p:sp>
      <p:sp>
        <p:nvSpPr>
          <p:cNvPr id="16" name="CaixaDeTexto 15">
            <a:extLst>
              <a:ext uri="{FF2B5EF4-FFF2-40B4-BE49-F238E27FC236}">
                <a16:creationId xmlns="" xmlns:a16="http://schemas.microsoft.com/office/drawing/2014/main" id="{0F3196CC-182C-46DF-8FB1-18620851DB4D}"/>
              </a:ext>
            </a:extLst>
          </p:cNvPr>
          <p:cNvSpPr txBox="1"/>
          <p:nvPr/>
        </p:nvSpPr>
        <p:spPr>
          <a:xfrm>
            <a:off x="167048" y="3345974"/>
            <a:ext cx="2661384" cy="461665"/>
          </a:xfrm>
          <a:prstGeom prst="rect">
            <a:avLst/>
          </a:prstGeom>
          <a:noFill/>
        </p:spPr>
        <p:txBody>
          <a:bodyPr wrap="square" rtlCol="0">
            <a:spAutoFit/>
          </a:bodyPr>
          <a:lstStyle/>
          <a:p>
            <a:pPr algn="just"/>
            <a:r>
              <a:rPr lang="pt-BR" sz="800" dirty="0" smtClean="0">
                <a:latin typeface="Arial" pitchFamily="34" charset="0"/>
                <a:cs typeface="Arial" pitchFamily="34" charset="0"/>
              </a:rPr>
              <a:t>Analisar o conteúdo dos artigos sobre como a população </a:t>
            </a:r>
            <a:r>
              <a:rPr lang="pt-BR" sz="800" dirty="0">
                <a:latin typeface="Arial" pitchFamily="34" charset="0"/>
                <a:cs typeface="Arial" pitchFamily="34" charset="0"/>
              </a:rPr>
              <a:t>vem </a:t>
            </a:r>
            <a:r>
              <a:rPr lang="pt-BR" sz="800" dirty="0" smtClean="0">
                <a:latin typeface="Arial" pitchFamily="34" charset="0"/>
                <a:cs typeface="Arial" pitchFamily="34" charset="0"/>
              </a:rPr>
              <a:t>se comportando nos últimos </a:t>
            </a:r>
            <a:r>
              <a:rPr lang="pt-BR" sz="800" dirty="0">
                <a:latin typeface="Arial" pitchFamily="34" charset="0"/>
                <a:cs typeface="Arial" pitchFamily="34" charset="0"/>
              </a:rPr>
              <a:t>anos e como isso afeta a população </a:t>
            </a:r>
            <a:r>
              <a:rPr lang="pt-BR" sz="800" dirty="0" smtClean="0">
                <a:latin typeface="Arial" pitchFamily="34" charset="0"/>
                <a:cs typeface="Arial" pitchFamily="34" charset="0"/>
              </a:rPr>
              <a:t>idosa.</a:t>
            </a:r>
            <a:endParaRPr lang="pt-BR" sz="800" dirty="0">
              <a:latin typeface="Arial" panose="020B0604020202020204" pitchFamily="34" charset="0"/>
              <a:cs typeface="Arial" panose="020B0604020202020204" pitchFamily="34" charset="0"/>
            </a:endParaRPr>
          </a:p>
        </p:txBody>
      </p:sp>
      <p:sp>
        <p:nvSpPr>
          <p:cNvPr id="17" name="CaixaDeTexto 16">
            <a:extLst>
              <a:ext uri="{FF2B5EF4-FFF2-40B4-BE49-F238E27FC236}">
                <a16:creationId xmlns="" xmlns:a16="http://schemas.microsoft.com/office/drawing/2014/main" id="{4E8D5C1E-EAF1-4FDD-A842-D3937E9A00BC}"/>
              </a:ext>
            </a:extLst>
          </p:cNvPr>
          <p:cNvSpPr txBox="1"/>
          <p:nvPr/>
        </p:nvSpPr>
        <p:spPr>
          <a:xfrm>
            <a:off x="175048" y="4038587"/>
            <a:ext cx="2655538" cy="338554"/>
          </a:xfrm>
          <a:prstGeom prst="rect">
            <a:avLst/>
          </a:prstGeom>
          <a:noFill/>
        </p:spPr>
        <p:txBody>
          <a:bodyPr wrap="square" rtlCol="0">
            <a:spAutoFit/>
          </a:bodyPr>
          <a:lstStyle/>
          <a:p>
            <a:pPr algn="just"/>
            <a:r>
              <a:rPr lang="pt-BR" sz="800" dirty="0" smtClean="0">
                <a:latin typeface="Arial" panose="020B0604020202020204" pitchFamily="34" charset="0"/>
                <a:cs typeface="Arial" panose="020B0604020202020204" pitchFamily="34" charset="0"/>
              </a:rPr>
              <a:t>Trata de uma revisão de literatura de abordagem qualitativa.</a:t>
            </a:r>
            <a:endParaRPr lang="pt-BR" sz="800" dirty="0">
              <a:latin typeface="Arial" panose="020B0604020202020204" pitchFamily="34" charset="0"/>
              <a:cs typeface="Arial" panose="020B0604020202020204" pitchFamily="34" charset="0"/>
            </a:endParaRPr>
          </a:p>
        </p:txBody>
      </p:sp>
      <p:cxnSp>
        <p:nvCxnSpPr>
          <p:cNvPr id="42" name="Conector reto 41">
            <a:extLst>
              <a:ext uri="{FF2B5EF4-FFF2-40B4-BE49-F238E27FC236}">
                <a16:creationId xmlns="" xmlns:a16="http://schemas.microsoft.com/office/drawing/2014/main" id="{AC187A9A-CDC0-4DE8-957E-E995B2B28005}"/>
              </a:ext>
            </a:extLst>
          </p:cNvPr>
          <p:cNvCxnSpPr>
            <a:cxnSpLocks/>
          </p:cNvCxnSpPr>
          <p:nvPr/>
        </p:nvCxnSpPr>
        <p:spPr>
          <a:xfrm>
            <a:off x="191555" y="1644849"/>
            <a:ext cx="5401691" cy="0"/>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2" name="Retângulo 1"/>
          <p:cNvSpPr/>
          <p:nvPr/>
        </p:nvSpPr>
        <p:spPr>
          <a:xfrm>
            <a:off x="252895" y="4373683"/>
            <a:ext cx="85101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smtClean="0">
                <a:latin typeface="Arial" pitchFamily="34" charset="0"/>
                <a:cs typeface="Arial" pitchFamily="34" charset="0"/>
              </a:rPr>
              <a:t>Questão de Pesquisa</a:t>
            </a:r>
            <a:endParaRPr lang="pt-BR" sz="800" dirty="0">
              <a:latin typeface="Arial" pitchFamily="34" charset="0"/>
              <a:cs typeface="Arial" pitchFamily="34" charset="0"/>
            </a:endParaRPr>
          </a:p>
        </p:txBody>
      </p:sp>
      <p:sp>
        <p:nvSpPr>
          <p:cNvPr id="3" name="Seta para baixo 2"/>
          <p:cNvSpPr/>
          <p:nvPr/>
        </p:nvSpPr>
        <p:spPr>
          <a:xfrm>
            <a:off x="606462" y="4752634"/>
            <a:ext cx="123134" cy="231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252894" y="4989082"/>
            <a:ext cx="830269" cy="1430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smtClean="0">
                <a:latin typeface="Arial" pitchFamily="34" charset="0"/>
                <a:cs typeface="Arial" pitchFamily="34" charset="0"/>
              </a:rPr>
              <a:t>Qual o papel da enfermagem na melhora da expectativa de vida do idoso no contexto geral?</a:t>
            </a:r>
            <a:endParaRPr lang="pt-BR" sz="800" dirty="0">
              <a:latin typeface="Arial" pitchFamily="34" charset="0"/>
              <a:cs typeface="Arial" pitchFamily="34" charset="0"/>
            </a:endParaRPr>
          </a:p>
        </p:txBody>
      </p:sp>
      <p:sp>
        <p:nvSpPr>
          <p:cNvPr id="13" name="Seta para a direita 12"/>
          <p:cNvSpPr/>
          <p:nvPr/>
        </p:nvSpPr>
        <p:spPr>
          <a:xfrm>
            <a:off x="1132908" y="4506644"/>
            <a:ext cx="196385" cy="10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338616" y="4373683"/>
            <a:ext cx="640080" cy="372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smtClean="0">
                <a:latin typeface="Arial" pitchFamily="34" charset="0"/>
                <a:cs typeface="Arial" pitchFamily="34" charset="0"/>
              </a:rPr>
              <a:t>Bases de dados</a:t>
            </a:r>
            <a:endParaRPr lang="pt-BR" sz="800" dirty="0">
              <a:latin typeface="Arial" pitchFamily="34" charset="0"/>
              <a:cs typeface="Arial" pitchFamily="34" charset="0"/>
            </a:endParaRPr>
          </a:p>
        </p:txBody>
      </p:sp>
      <p:sp>
        <p:nvSpPr>
          <p:cNvPr id="19" name="Seta para baixo 18"/>
          <p:cNvSpPr/>
          <p:nvPr/>
        </p:nvSpPr>
        <p:spPr>
          <a:xfrm>
            <a:off x="1566855" y="4769248"/>
            <a:ext cx="113353" cy="184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1282301" y="4960160"/>
            <a:ext cx="647700" cy="371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err="1" smtClean="0">
                <a:latin typeface="Arial" pitchFamily="34" charset="0"/>
                <a:cs typeface="Arial" pitchFamily="34" charset="0"/>
              </a:rPr>
              <a:t>Scielo</a:t>
            </a:r>
            <a:endParaRPr lang="pt-BR" sz="900" dirty="0" smtClean="0">
              <a:latin typeface="Arial" pitchFamily="34" charset="0"/>
              <a:cs typeface="Arial" pitchFamily="34" charset="0"/>
            </a:endParaRPr>
          </a:p>
          <a:p>
            <a:pPr algn="ctr"/>
            <a:r>
              <a:rPr lang="pt-BR" sz="900" dirty="0" err="1" smtClean="0">
                <a:latin typeface="Arial" pitchFamily="34" charset="0"/>
                <a:cs typeface="Arial" pitchFamily="34" charset="0"/>
              </a:rPr>
              <a:t>Pubmed</a:t>
            </a:r>
            <a:endParaRPr lang="pt-BR" sz="900" dirty="0">
              <a:latin typeface="Arial" pitchFamily="34" charset="0"/>
              <a:cs typeface="Arial" pitchFamily="34" charset="0"/>
            </a:endParaRPr>
          </a:p>
        </p:txBody>
      </p:sp>
      <p:sp>
        <p:nvSpPr>
          <p:cNvPr id="21" name="Seta para baixo 20"/>
          <p:cNvSpPr/>
          <p:nvPr/>
        </p:nvSpPr>
        <p:spPr>
          <a:xfrm>
            <a:off x="1550056" y="5361220"/>
            <a:ext cx="115022" cy="177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1231100" y="5538385"/>
            <a:ext cx="716280" cy="42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smtClean="0">
                <a:latin typeface="Arial" pitchFamily="34" charset="0"/>
                <a:cs typeface="Arial" pitchFamily="34" charset="0"/>
              </a:rPr>
              <a:t>Incluídos: 4 artigos</a:t>
            </a:r>
            <a:endParaRPr lang="pt-BR" sz="800" dirty="0">
              <a:latin typeface="Arial" pitchFamily="34" charset="0"/>
              <a:cs typeface="Arial" pitchFamily="34" charset="0"/>
            </a:endParaRPr>
          </a:p>
        </p:txBody>
      </p:sp>
      <p:sp>
        <p:nvSpPr>
          <p:cNvPr id="25" name="Seta para a direita 24"/>
          <p:cNvSpPr/>
          <p:nvPr/>
        </p:nvSpPr>
        <p:spPr>
          <a:xfrm>
            <a:off x="1938662" y="5080366"/>
            <a:ext cx="241226" cy="1313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2174013" y="4380365"/>
            <a:ext cx="664351" cy="1234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smtClean="0">
                <a:latin typeface="Arial" pitchFamily="34" charset="0"/>
                <a:cs typeface="Arial" pitchFamily="34" charset="0"/>
              </a:rPr>
              <a:t>Descritores: idosos, promoção da saúde, alimentação saudável</a:t>
            </a:r>
            <a:endParaRPr lang="pt-BR" sz="800" dirty="0">
              <a:latin typeface="Arial" pitchFamily="34" charset="0"/>
              <a:cs typeface="Arial" pitchFamily="34" charset="0"/>
            </a:endParaRPr>
          </a:p>
        </p:txBody>
      </p:sp>
      <p:graphicFrame>
        <p:nvGraphicFramePr>
          <p:cNvPr id="28" name="Tabela 27"/>
          <p:cNvGraphicFramePr>
            <a:graphicFrameLocks noGrp="1"/>
          </p:cNvGraphicFramePr>
          <p:nvPr>
            <p:extLst>
              <p:ext uri="{D42A27DB-BD31-4B8C-83A1-F6EECF244321}">
                <p14:modId xmlns:p14="http://schemas.microsoft.com/office/powerpoint/2010/main" val="983668506"/>
              </p:ext>
            </p:extLst>
          </p:nvPr>
        </p:nvGraphicFramePr>
        <p:xfrm>
          <a:off x="2961767" y="1916117"/>
          <a:ext cx="2689011" cy="4634820"/>
        </p:xfrm>
        <a:graphic>
          <a:graphicData uri="http://schemas.openxmlformats.org/drawingml/2006/table">
            <a:tbl>
              <a:tblPr firstRow="1" bandRow="1">
                <a:tableStyleId>{5940675A-B579-460E-94D1-54222C63F5DA}</a:tableStyleId>
              </a:tblPr>
              <a:tblGrid>
                <a:gridCol w="471591"/>
                <a:gridCol w="502920"/>
                <a:gridCol w="693420"/>
                <a:gridCol w="1021080"/>
              </a:tblGrid>
              <a:tr h="0">
                <a:tc>
                  <a:txBody>
                    <a:bodyPr/>
                    <a:lstStyle/>
                    <a:p>
                      <a:pPr algn="ctr"/>
                      <a:r>
                        <a:rPr lang="pt-BR" sz="550" dirty="0" smtClean="0">
                          <a:solidFill>
                            <a:schemeClr val="bg1"/>
                          </a:solidFill>
                          <a:latin typeface="Arial" pitchFamily="34" charset="0"/>
                          <a:cs typeface="Arial" pitchFamily="34" charset="0"/>
                        </a:rPr>
                        <a:t>Autor:</a:t>
                      </a:r>
                      <a:endParaRPr lang="pt-BR" sz="550" dirty="0">
                        <a:solidFill>
                          <a:schemeClr val="bg1"/>
                        </a:solidFill>
                        <a:latin typeface="Arial" pitchFamily="34" charset="0"/>
                        <a:cs typeface="Arial" pitchFamily="34" charset="0"/>
                      </a:endParaRPr>
                    </a:p>
                  </a:txBody>
                  <a:tcPr marL="36000" marR="36000" marT="36000" marB="36000" anchor="ctr">
                    <a:solidFill>
                      <a:schemeClr val="accent1"/>
                    </a:solidFill>
                  </a:tcPr>
                </a:tc>
                <a:tc>
                  <a:txBody>
                    <a:bodyPr/>
                    <a:lstStyle/>
                    <a:p>
                      <a:pPr algn="ctr"/>
                      <a:r>
                        <a:rPr lang="pt-BR" sz="550" dirty="0" smtClean="0">
                          <a:solidFill>
                            <a:schemeClr val="bg1"/>
                          </a:solidFill>
                          <a:latin typeface="Arial" pitchFamily="34" charset="0"/>
                          <a:cs typeface="Arial" pitchFamily="34" charset="0"/>
                        </a:rPr>
                        <a:t>Título:</a:t>
                      </a:r>
                      <a:endParaRPr lang="pt-BR" sz="550" dirty="0">
                        <a:solidFill>
                          <a:schemeClr val="bg1"/>
                        </a:solidFill>
                        <a:latin typeface="Arial" pitchFamily="34" charset="0"/>
                        <a:cs typeface="Arial" pitchFamily="34" charset="0"/>
                      </a:endParaRPr>
                    </a:p>
                  </a:txBody>
                  <a:tcPr marL="36000" marR="36000" marT="36000" marB="36000" anchor="ctr">
                    <a:solidFill>
                      <a:schemeClr val="accent1"/>
                    </a:solidFill>
                  </a:tcPr>
                </a:tc>
                <a:tc>
                  <a:txBody>
                    <a:bodyPr/>
                    <a:lstStyle/>
                    <a:p>
                      <a:pPr algn="ctr"/>
                      <a:r>
                        <a:rPr lang="pt-BR" sz="550" dirty="0" smtClean="0">
                          <a:solidFill>
                            <a:schemeClr val="bg1"/>
                          </a:solidFill>
                          <a:latin typeface="Arial" pitchFamily="34" charset="0"/>
                          <a:cs typeface="Arial" pitchFamily="34" charset="0"/>
                        </a:rPr>
                        <a:t>Objetivo:</a:t>
                      </a:r>
                      <a:endParaRPr lang="pt-BR" sz="550" dirty="0">
                        <a:solidFill>
                          <a:schemeClr val="bg1"/>
                        </a:solidFill>
                        <a:latin typeface="Arial" pitchFamily="34" charset="0"/>
                        <a:cs typeface="Arial" pitchFamily="34" charset="0"/>
                      </a:endParaRPr>
                    </a:p>
                  </a:txBody>
                  <a:tcPr marL="36000" marR="36000" marT="36000" marB="36000" anchor="ctr">
                    <a:solidFill>
                      <a:schemeClr val="accent1"/>
                    </a:solidFill>
                  </a:tcPr>
                </a:tc>
                <a:tc>
                  <a:txBody>
                    <a:bodyPr/>
                    <a:lstStyle/>
                    <a:p>
                      <a:pPr algn="ctr"/>
                      <a:r>
                        <a:rPr lang="pt-BR" sz="550" dirty="0" smtClean="0">
                          <a:solidFill>
                            <a:schemeClr val="bg1"/>
                          </a:solidFill>
                          <a:latin typeface="Arial" pitchFamily="34" charset="0"/>
                          <a:cs typeface="Arial" pitchFamily="34" charset="0"/>
                        </a:rPr>
                        <a:t>Conclusão:</a:t>
                      </a:r>
                      <a:endParaRPr lang="pt-BR" sz="550" dirty="0">
                        <a:solidFill>
                          <a:schemeClr val="bg1"/>
                        </a:solidFill>
                        <a:latin typeface="Arial" pitchFamily="34" charset="0"/>
                        <a:cs typeface="Arial" pitchFamily="34" charset="0"/>
                      </a:endParaRPr>
                    </a:p>
                  </a:txBody>
                  <a:tcPr marL="36000" marR="36000" marT="36000" marB="36000" anchor="ctr">
                    <a:solidFill>
                      <a:schemeClr val="accent1"/>
                    </a:solidFill>
                  </a:tcPr>
                </a:tc>
              </a:tr>
              <a:tr h="0">
                <a:tc>
                  <a:txBody>
                    <a:bodyPr/>
                    <a:lstStyle/>
                    <a:p>
                      <a:pPr algn="ctr"/>
                      <a:r>
                        <a:rPr lang="pt-BR" sz="550" b="0" i="0" u="none" strike="noStrike" kern="1200" dirty="0" smtClean="0">
                          <a:solidFill>
                            <a:schemeClr val="tx1"/>
                          </a:solidFill>
                          <a:effectLst/>
                          <a:latin typeface="Arial" pitchFamily="34" charset="0"/>
                          <a:ea typeface="+mn-ea"/>
                          <a:cs typeface="Arial" pitchFamily="34" charset="0"/>
                        </a:rPr>
                        <a:t>Aline Pereira de Souza et al.</a:t>
                      </a:r>
                      <a:endParaRPr lang="pt-BR" sz="550" dirty="0">
                        <a:latin typeface="Arial" pitchFamily="34" charset="0"/>
                        <a:cs typeface="Arial" pitchFamily="34" charset="0"/>
                      </a:endParaRPr>
                    </a:p>
                  </a:txBody>
                  <a:tcPr marL="36000" marR="36000" marT="36000" marB="36000" anchor="ctr">
                    <a:solidFill>
                      <a:schemeClr val="bg2"/>
                    </a:solidFill>
                  </a:tcPr>
                </a:tc>
                <a:tc>
                  <a:txBody>
                    <a:bodyPr/>
                    <a:lstStyle/>
                    <a:p>
                      <a:pPr marL="0" marR="0" indent="0" algn="ctr" defTabSz="571500" rtl="0" eaLnBrk="1" fontAlgn="auto" latinLnBrk="0" hangingPunct="1">
                        <a:lnSpc>
                          <a:spcPct val="100000"/>
                        </a:lnSpc>
                        <a:spcBef>
                          <a:spcPts val="0"/>
                        </a:spcBef>
                        <a:spcAft>
                          <a:spcPts val="0"/>
                        </a:spcAft>
                        <a:buClrTx/>
                        <a:buSzTx/>
                        <a:buFontTx/>
                        <a:buNone/>
                        <a:tabLst/>
                        <a:defRPr/>
                      </a:pPr>
                      <a:r>
                        <a:rPr lang="pt-BR" sz="550" b="0" i="0" kern="1200" dirty="0" smtClean="0">
                          <a:solidFill>
                            <a:schemeClr val="tx1"/>
                          </a:solidFill>
                          <a:effectLst/>
                          <a:latin typeface="Arial" pitchFamily="34" charset="0"/>
                          <a:ea typeface="+mn-ea"/>
                          <a:cs typeface="Arial" pitchFamily="34" charset="0"/>
                        </a:rPr>
                        <a:t>Ações de promoção e proteção à saúde mental do idoso na atenção primária à saúde</a:t>
                      </a:r>
                      <a:endParaRPr lang="pt-BR" sz="550" dirty="0">
                        <a:latin typeface="Arial" pitchFamily="34" charset="0"/>
                        <a:cs typeface="Arial" pitchFamily="34" charset="0"/>
                      </a:endParaRPr>
                    </a:p>
                  </a:txBody>
                  <a:tcPr marL="36000" marR="36000" marT="36000" marB="36000" anchor="ctr">
                    <a:solidFill>
                      <a:schemeClr val="bg2"/>
                    </a:solidFill>
                  </a:tcPr>
                </a:tc>
                <a:tc>
                  <a:txBody>
                    <a:bodyPr/>
                    <a:lstStyle/>
                    <a:p>
                      <a:pPr algn="ctr"/>
                      <a:r>
                        <a:rPr lang="pt-BR" sz="550" kern="1200" dirty="0" smtClean="0">
                          <a:solidFill>
                            <a:schemeClr val="tx1"/>
                          </a:solidFill>
                          <a:effectLst/>
                          <a:latin typeface="Arial" pitchFamily="34" charset="0"/>
                          <a:ea typeface="+mn-ea"/>
                          <a:cs typeface="Arial" pitchFamily="34" charset="0"/>
                        </a:rPr>
                        <a:t>Analisar ações de promoção e proteção à saúde mental do idoso no contexto da atenção primária à saúde. Ressalta-se o apoio matricial como ferramenta indispensável a novas práticas em saúde mental.</a:t>
                      </a:r>
                      <a:endParaRPr lang="pt-BR" sz="550" dirty="0">
                        <a:latin typeface="Arial" pitchFamily="34" charset="0"/>
                        <a:cs typeface="Arial" pitchFamily="34" charset="0"/>
                      </a:endParaRPr>
                    </a:p>
                  </a:txBody>
                  <a:tcPr marL="36000" marR="36000" marT="36000" marB="36000" anchor="ctr">
                    <a:solidFill>
                      <a:schemeClr val="bg2"/>
                    </a:solidFill>
                  </a:tcPr>
                </a:tc>
                <a:tc>
                  <a:txBody>
                    <a:bodyPr/>
                    <a:lstStyle/>
                    <a:p>
                      <a:pPr marL="0" marR="0" indent="0" algn="ctr" defTabSz="571500" rtl="0" eaLnBrk="1" fontAlgn="auto" latinLnBrk="0" hangingPunct="1">
                        <a:lnSpc>
                          <a:spcPct val="100000"/>
                        </a:lnSpc>
                        <a:spcBef>
                          <a:spcPts val="0"/>
                        </a:spcBef>
                        <a:spcAft>
                          <a:spcPts val="0"/>
                        </a:spcAft>
                        <a:buClrTx/>
                        <a:buSzTx/>
                        <a:buFontTx/>
                        <a:buNone/>
                        <a:tabLst/>
                        <a:defRPr/>
                      </a:pPr>
                      <a:r>
                        <a:rPr lang="pt-BR" sz="550" kern="1200" dirty="0" smtClean="0">
                          <a:solidFill>
                            <a:schemeClr val="tx1"/>
                          </a:solidFill>
                          <a:effectLst/>
                          <a:latin typeface="Arial" pitchFamily="34" charset="0"/>
                          <a:ea typeface="+mn-ea"/>
                          <a:cs typeface="Arial" pitchFamily="34" charset="0"/>
                        </a:rPr>
                        <a:t>Conclui-se que o momento é de ampliação do escopo de ações oferecidas aos idosos em sofrimento psíquico. Detectam-se esforços para a produção do cuidado na direção da integralidade, mas ainda incipientes.</a:t>
                      </a:r>
                      <a:endParaRPr lang="pt-BR" sz="550" dirty="0">
                        <a:latin typeface="Arial" pitchFamily="34" charset="0"/>
                        <a:cs typeface="Arial" pitchFamily="34" charset="0"/>
                      </a:endParaRPr>
                    </a:p>
                  </a:txBody>
                  <a:tcPr marL="36000" marR="36000" marT="36000" marB="36000" anchor="ctr">
                    <a:solidFill>
                      <a:schemeClr val="bg2"/>
                    </a:solidFill>
                  </a:tcPr>
                </a:tc>
              </a:tr>
              <a:tr h="0">
                <a:tc>
                  <a:txBody>
                    <a:bodyPr/>
                    <a:lstStyle/>
                    <a:p>
                      <a:pPr algn="ctr"/>
                      <a:r>
                        <a:rPr lang="pt-BR" sz="550" b="0" i="0" u="none" strike="noStrike" kern="1200" dirty="0" smtClean="0">
                          <a:solidFill>
                            <a:schemeClr val="tx1"/>
                          </a:solidFill>
                          <a:effectLst/>
                          <a:latin typeface="Arial" pitchFamily="34" charset="0"/>
                          <a:ea typeface="+mn-ea"/>
                          <a:cs typeface="Arial" pitchFamily="34" charset="0"/>
                        </a:rPr>
                        <a:t>Gustavo Fonseca Halley et al.</a:t>
                      </a:r>
                      <a:endParaRPr lang="pt-BR" sz="550" dirty="0">
                        <a:latin typeface="Arial" pitchFamily="34" charset="0"/>
                        <a:cs typeface="Arial" pitchFamily="34" charset="0"/>
                      </a:endParaRPr>
                    </a:p>
                  </a:txBody>
                  <a:tcPr marL="36000" marR="36000" marT="36000" marB="36000" anchor="ctr">
                    <a:solidFill>
                      <a:schemeClr val="bg2"/>
                    </a:solidFill>
                  </a:tcPr>
                </a:tc>
                <a:tc>
                  <a:txBody>
                    <a:bodyPr/>
                    <a:lstStyle/>
                    <a:p>
                      <a:pPr algn="ctr"/>
                      <a:r>
                        <a:rPr lang="pt-BR" sz="550" dirty="0" smtClean="0">
                          <a:latin typeface="Arial" panose="020B0604020202020204" pitchFamily="34" charset="0"/>
                          <a:cs typeface="Arial" panose="020B0604020202020204" pitchFamily="34" charset="0"/>
                        </a:rPr>
                        <a:t>Idosos praticantes de hidroginástica: significados atribuídos à atividade física</a:t>
                      </a:r>
                      <a:endParaRPr lang="pt-BR" sz="550" dirty="0">
                        <a:latin typeface="Arial" pitchFamily="34" charset="0"/>
                        <a:cs typeface="Arial" pitchFamily="34" charset="0"/>
                      </a:endParaRPr>
                    </a:p>
                  </a:txBody>
                  <a:tcPr marL="36000" marR="36000" marT="36000" marB="36000" anchor="ctr">
                    <a:solidFill>
                      <a:schemeClr val="bg2"/>
                    </a:solidFill>
                  </a:tcPr>
                </a:tc>
                <a:tc>
                  <a:txBody>
                    <a:bodyPr/>
                    <a:lstStyle/>
                    <a:p>
                      <a:pPr algn="ctr"/>
                      <a:r>
                        <a:rPr lang="pt-BR" sz="550" dirty="0" smtClean="0">
                          <a:latin typeface="Arial" pitchFamily="34" charset="0"/>
                          <a:cs typeface="Arial" pitchFamily="34" charset="0"/>
                        </a:rPr>
                        <a:t>Analisar</a:t>
                      </a:r>
                      <a:r>
                        <a:rPr lang="pt-BR" sz="550" baseline="0" dirty="0" smtClean="0">
                          <a:latin typeface="Arial" pitchFamily="34" charset="0"/>
                          <a:cs typeface="Arial" pitchFamily="34" charset="0"/>
                        </a:rPr>
                        <a:t> resultados positivos acerca da prática de hidroginástica na população idosa.</a:t>
                      </a:r>
                      <a:endParaRPr lang="pt-BR" sz="550" dirty="0">
                        <a:latin typeface="Arial" pitchFamily="34" charset="0"/>
                        <a:cs typeface="Arial" pitchFamily="34" charset="0"/>
                      </a:endParaRPr>
                    </a:p>
                  </a:txBody>
                  <a:tcPr marL="36000" marR="36000" marT="36000" marB="36000" anchor="ctr">
                    <a:solidFill>
                      <a:schemeClr val="bg2"/>
                    </a:solidFill>
                  </a:tcPr>
                </a:tc>
                <a:tc>
                  <a:txBody>
                    <a:bodyPr/>
                    <a:lstStyle/>
                    <a:p>
                      <a:pPr algn="ctr"/>
                      <a:r>
                        <a:rPr lang="pt-BR" sz="550" dirty="0" smtClean="0">
                          <a:latin typeface="Arial" pitchFamily="34" charset="0"/>
                          <a:cs typeface="Arial" pitchFamily="34" charset="0"/>
                        </a:rPr>
                        <a:t>Pôde-se notar que os discursos dos idosos estavam perpassados por aspectos do viés epidemiológico da atividade física. Concluiu-se que a compreensão dos idosos sobre a atividade física estava associada à saúde, enquanto componente biomédico.</a:t>
                      </a:r>
                      <a:endParaRPr lang="pt-BR" sz="550" dirty="0">
                        <a:latin typeface="Arial" pitchFamily="34" charset="0"/>
                        <a:cs typeface="Arial" pitchFamily="34" charset="0"/>
                      </a:endParaRPr>
                    </a:p>
                  </a:txBody>
                  <a:tcPr marL="36000" marR="36000" marT="36000" marB="36000" anchor="ctr">
                    <a:solidFill>
                      <a:schemeClr val="bg2"/>
                    </a:solidFill>
                  </a:tcPr>
                </a:tc>
              </a:tr>
              <a:tr h="0">
                <a:tc>
                  <a:txBody>
                    <a:bodyPr/>
                    <a:lstStyle/>
                    <a:p>
                      <a:pPr marL="0" marR="0" indent="0" algn="ctr" defTabSz="571500" rtl="0" eaLnBrk="1" fontAlgn="auto" latinLnBrk="0" hangingPunct="1">
                        <a:lnSpc>
                          <a:spcPct val="100000"/>
                        </a:lnSpc>
                        <a:spcBef>
                          <a:spcPts val="0"/>
                        </a:spcBef>
                        <a:spcAft>
                          <a:spcPts val="0"/>
                        </a:spcAft>
                        <a:buClrTx/>
                        <a:buSzTx/>
                        <a:buFontTx/>
                        <a:buNone/>
                        <a:tabLst/>
                        <a:defRPr/>
                      </a:pPr>
                      <a:r>
                        <a:rPr lang="pt-BR" sz="550" dirty="0" smtClean="0">
                          <a:latin typeface="Arial" pitchFamily="34" charset="0"/>
                          <a:cs typeface="Arial" pitchFamily="34" charset="0"/>
                        </a:rPr>
                        <a:t>Francine Silva dos Santos et</a:t>
                      </a:r>
                      <a:r>
                        <a:rPr lang="pt-BR" sz="550" baseline="0" dirty="0" smtClean="0">
                          <a:latin typeface="Arial" pitchFamily="34" charset="0"/>
                          <a:cs typeface="Arial" pitchFamily="34" charset="0"/>
                        </a:rPr>
                        <a:t> al.</a:t>
                      </a:r>
                      <a:endParaRPr lang="pt-BR" sz="550" dirty="0">
                        <a:latin typeface="Arial" pitchFamily="34" charset="0"/>
                        <a:cs typeface="Arial" pitchFamily="34" charset="0"/>
                      </a:endParaRPr>
                    </a:p>
                  </a:txBody>
                  <a:tcPr marL="36000" marR="36000" marT="36000" marB="36000" anchor="ctr">
                    <a:solidFill>
                      <a:schemeClr val="bg2"/>
                    </a:solidFill>
                  </a:tcPr>
                </a:tc>
                <a:tc>
                  <a:txBody>
                    <a:bodyPr/>
                    <a:lstStyle/>
                    <a:p>
                      <a:pPr marL="0" marR="0" indent="0" algn="ctr" defTabSz="571500" rtl="0" eaLnBrk="1" fontAlgn="auto" latinLnBrk="0" hangingPunct="1">
                        <a:lnSpc>
                          <a:spcPct val="100000"/>
                        </a:lnSpc>
                        <a:spcBef>
                          <a:spcPts val="0"/>
                        </a:spcBef>
                        <a:spcAft>
                          <a:spcPts val="0"/>
                        </a:spcAft>
                        <a:buClrTx/>
                        <a:buSzTx/>
                        <a:buFontTx/>
                        <a:buNone/>
                        <a:tabLst/>
                        <a:defRPr/>
                      </a:pPr>
                      <a:r>
                        <a:rPr lang="pt-BR" sz="550" dirty="0" smtClean="0">
                          <a:latin typeface="Arial" pitchFamily="34" charset="0"/>
                          <a:cs typeface="Arial" pitchFamily="34" charset="0"/>
                        </a:rPr>
                        <a:t>Processamento de alimentos e fatores de risco </a:t>
                      </a:r>
                      <a:r>
                        <a:rPr lang="pt-BR" sz="550" dirty="0" err="1" smtClean="0">
                          <a:latin typeface="Arial" pitchFamily="34" charset="0"/>
                          <a:cs typeface="Arial" pitchFamily="34" charset="0"/>
                        </a:rPr>
                        <a:t>cardiometabólicos</a:t>
                      </a:r>
                      <a:r>
                        <a:rPr lang="pt-BR" sz="550" dirty="0" smtClean="0">
                          <a:latin typeface="Arial" pitchFamily="34" charset="0"/>
                          <a:cs typeface="Arial" pitchFamily="34" charset="0"/>
                        </a:rPr>
                        <a:t>: uma revisão sistemática.</a:t>
                      </a:r>
                    </a:p>
                    <a:p>
                      <a:pPr algn="ctr"/>
                      <a:endParaRPr lang="pt-BR" sz="550" dirty="0">
                        <a:latin typeface="Arial" pitchFamily="34" charset="0"/>
                        <a:cs typeface="Arial" pitchFamily="34" charset="0"/>
                      </a:endParaRPr>
                    </a:p>
                  </a:txBody>
                  <a:tcPr marL="36000" marR="36000" marT="36000" marB="36000" anchor="ctr">
                    <a:solidFill>
                      <a:schemeClr val="bg2"/>
                    </a:solidFill>
                  </a:tcPr>
                </a:tc>
                <a:tc>
                  <a:txBody>
                    <a:bodyPr/>
                    <a:lstStyle/>
                    <a:p>
                      <a:pPr algn="ctr"/>
                      <a:r>
                        <a:rPr lang="pt-BR" sz="550" dirty="0" smtClean="0">
                          <a:latin typeface="Arial" pitchFamily="34" charset="0"/>
                          <a:cs typeface="Arial" pitchFamily="34" charset="0"/>
                        </a:rPr>
                        <a:t>Revisar sistematicamente as evidências da associação entre consumo de alimentos de acordo com o processamento e fatores </a:t>
                      </a:r>
                      <a:r>
                        <a:rPr lang="pt-BR" sz="550" dirty="0" err="1" smtClean="0">
                          <a:latin typeface="Arial" pitchFamily="34" charset="0"/>
                          <a:cs typeface="Arial" pitchFamily="34" charset="0"/>
                        </a:rPr>
                        <a:t>cardiometabólicos</a:t>
                      </a:r>
                      <a:r>
                        <a:rPr lang="pt-BR" sz="550" dirty="0" smtClean="0">
                          <a:latin typeface="Arial" pitchFamily="34" charset="0"/>
                          <a:cs typeface="Arial" pitchFamily="34" charset="0"/>
                        </a:rPr>
                        <a:t> em adultos e idosos.</a:t>
                      </a:r>
                      <a:endParaRPr lang="pt-BR" sz="550" dirty="0">
                        <a:latin typeface="Arial" pitchFamily="34" charset="0"/>
                        <a:cs typeface="Arial" pitchFamily="34" charset="0"/>
                      </a:endParaRPr>
                    </a:p>
                  </a:txBody>
                  <a:tcPr marL="36000" marR="36000" marT="36000" marB="36000" anchor="ctr">
                    <a:solidFill>
                      <a:schemeClr val="bg2"/>
                    </a:solidFill>
                  </a:tcPr>
                </a:tc>
                <a:tc>
                  <a:txBody>
                    <a:bodyPr/>
                    <a:lstStyle/>
                    <a:p>
                      <a:pPr algn="ctr"/>
                      <a:r>
                        <a:rPr lang="pt-BR" sz="550" dirty="0" smtClean="0">
                          <a:latin typeface="Arial" pitchFamily="34" charset="0"/>
                          <a:cs typeface="Arial" pitchFamily="34" charset="0"/>
                        </a:rPr>
                        <a:t>A</a:t>
                      </a:r>
                      <a:r>
                        <a:rPr lang="pt-BR" sz="550" baseline="0" dirty="0" smtClean="0">
                          <a:latin typeface="Arial" pitchFamily="34" charset="0"/>
                          <a:cs typeface="Arial" pitchFamily="34" charset="0"/>
                        </a:rPr>
                        <a:t> </a:t>
                      </a:r>
                      <a:r>
                        <a:rPr lang="pt-BR" sz="550" dirty="0" smtClean="0">
                          <a:latin typeface="Arial" pitchFamily="34" charset="0"/>
                          <a:cs typeface="Arial" pitchFamily="34" charset="0"/>
                        </a:rPr>
                        <a:t>classificação de alimentos Nova se destaca na área da epidemiologia nutricional ao avaliar os efeitos do processamento de alimentos sobre desfechos em saúde. Embora seja necessária prudência na interpretação, os resultados indicam que o consumo de alimentos </a:t>
                      </a:r>
                      <a:r>
                        <a:rPr lang="pt-BR" sz="550" dirty="0" err="1" smtClean="0">
                          <a:latin typeface="Arial" pitchFamily="34" charset="0"/>
                          <a:cs typeface="Arial" pitchFamily="34" charset="0"/>
                        </a:rPr>
                        <a:t>ultraprocessados</a:t>
                      </a:r>
                      <a:r>
                        <a:rPr lang="pt-BR" sz="550" dirty="0" smtClean="0">
                          <a:latin typeface="Arial" pitchFamily="34" charset="0"/>
                          <a:cs typeface="Arial" pitchFamily="34" charset="0"/>
                        </a:rPr>
                        <a:t> pode ter impacto desfavorável sobre a saúde dos indivíduos.</a:t>
                      </a:r>
                      <a:endParaRPr lang="pt-BR" sz="550" dirty="0">
                        <a:latin typeface="Arial" pitchFamily="34" charset="0"/>
                        <a:cs typeface="Arial" pitchFamily="34" charset="0"/>
                      </a:endParaRPr>
                    </a:p>
                  </a:txBody>
                  <a:tcPr marL="36000" marR="36000" marT="36000" marB="36000" anchor="ctr">
                    <a:solidFill>
                      <a:schemeClr val="bg2"/>
                    </a:solidFill>
                  </a:tcPr>
                </a:tc>
              </a:tr>
              <a:tr h="0">
                <a:tc>
                  <a:txBody>
                    <a:bodyPr/>
                    <a:lstStyle/>
                    <a:p>
                      <a:pPr algn="ctr"/>
                      <a:r>
                        <a:rPr lang="pt-BR" sz="550" dirty="0" err="1" smtClean="0">
                          <a:latin typeface="Arial" pitchFamily="34" charset="0"/>
                          <a:cs typeface="Arial" pitchFamily="34" charset="0"/>
                        </a:rPr>
                        <a:t>Yuzhi</a:t>
                      </a:r>
                      <a:r>
                        <a:rPr lang="pt-BR" sz="550" dirty="0" smtClean="0">
                          <a:latin typeface="Arial" pitchFamily="34" charset="0"/>
                          <a:cs typeface="Arial" pitchFamily="34" charset="0"/>
                        </a:rPr>
                        <a:t> </a:t>
                      </a:r>
                      <a:r>
                        <a:rPr lang="pt-BR" sz="550" dirty="0" err="1" smtClean="0">
                          <a:latin typeface="Arial" pitchFamily="34" charset="0"/>
                          <a:cs typeface="Arial" pitchFamily="34" charset="0"/>
                        </a:rPr>
                        <a:t>Zhao</a:t>
                      </a:r>
                      <a:r>
                        <a:rPr lang="pt-BR" sz="550" dirty="0" smtClean="0">
                          <a:latin typeface="Arial" pitchFamily="34" charset="0"/>
                          <a:cs typeface="Arial" pitchFamily="34" charset="0"/>
                        </a:rPr>
                        <a:t>;</a:t>
                      </a:r>
                      <a:endParaRPr lang="pt-BR" sz="550" dirty="0">
                        <a:latin typeface="Arial" pitchFamily="34" charset="0"/>
                        <a:cs typeface="Arial" pitchFamily="34" charset="0"/>
                      </a:endParaRPr>
                    </a:p>
                  </a:txBody>
                  <a:tcPr marL="36000" marR="36000" marT="36000" marB="36000" anchor="ctr">
                    <a:solidFill>
                      <a:schemeClr val="bg2"/>
                    </a:solidFill>
                  </a:tcPr>
                </a:tc>
                <a:tc>
                  <a:txBody>
                    <a:bodyPr/>
                    <a:lstStyle/>
                    <a:p>
                      <a:pPr algn="ctr"/>
                      <a:r>
                        <a:rPr lang="pt-BR" sz="550" dirty="0" smtClean="0">
                          <a:latin typeface="Arial" pitchFamily="34" charset="0"/>
                          <a:cs typeface="Arial" pitchFamily="34" charset="0"/>
                        </a:rPr>
                        <a:t>Estudo sobre a relação do turismo esportivo de lazer com a saúde do idoso</a:t>
                      </a:r>
                      <a:endParaRPr lang="pt-BR" sz="550" dirty="0">
                        <a:latin typeface="Arial" pitchFamily="34" charset="0"/>
                        <a:cs typeface="Arial" pitchFamily="34" charset="0"/>
                      </a:endParaRPr>
                    </a:p>
                  </a:txBody>
                  <a:tcPr marL="36000" marR="36000" marT="36000" marB="36000" anchor="ctr">
                    <a:solidFill>
                      <a:schemeClr val="bg2"/>
                    </a:solidFill>
                  </a:tcPr>
                </a:tc>
                <a:tc>
                  <a:txBody>
                    <a:bodyPr/>
                    <a:lstStyle/>
                    <a:p>
                      <a:pPr algn="ctr"/>
                      <a:r>
                        <a:rPr lang="pt-BR" sz="550" dirty="0" smtClean="0">
                          <a:latin typeface="Arial" pitchFamily="34" charset="0"/>
                          <a:cs typeface="Arial" pitchFamily="34" charset="0"/>
                        </a:rPr>
                        <a:t>Explorar a influência das atividades de turismo esportivo de lazer na saúde de turistas idosos.</a:t>
                      </a:r>
                      <a:endParaRPr lang="pt-BR" sz="550" dirty="0">
                        <a:latin typeface="Arial" pitchFamily="34" charset="0"/>
                        <a:cs typeface="Arial" pitchFamily="34" charset="0"/>
                      </a:endParaRPr>
                    </a:p>
                  </a:txBody>
                  <a:tcPr marL="36000" marR="36000" marT="36000" marB="36000" anchor="ctr">
                    <a:solidFill>
                      <a:schemeClr val="bg2"/>
                    </a:solidFill>
                  </a:tcPr>
                </a:tc>
                <a:tc>
                  <a:txBody>
                    <a:bodyPr/>
                    <a:lstStyle/>
                    <a:p>
                      <a:pPr marL="0" marR="0" indent="0" algn="ctr" defTabSz="571500" rtl="0" eaLnBrk="1" fontAlgn="auto" latinLnBrk="0" hangingPunct="1">
                        <a:lnSpc>
                          <a:spcPct val="100000"/>
                        </a:lnSpc>
                        <a:spcBef>
                          <a:spcPts val="0"/>
                        </a:spcBef>
                        <a:spcAft>
                          <a:spcPts val="0"/>
                        </a:spcAft>
                        <a:buClrTx/>
                        <a:buSzTx/>
                        <a:buFontTx/>
                        <a:buNone/>
                        <a:tabLst/>
                        <a:defRPr/>
                      </a:pPr>
                      <a:r>
                        <a:rPr lang="pt-BR" sz="550" dirty="0" smtClean="0">
                          <a:latin typeface="Arial" pitchFamily="34" charset="0"/>
                          <a:cs typeface="Arial" pitchFamily="34" charset="0"/>
                        </a:rPr>
                        <a:t>Devemos fortalecer a publicidade de atividades de turismo esportivo de lazer, permitir que mais turistas idosos participem de atividades de turismo esportivo de lazer, fortalecer a orientação comportamental de turistas idosos em atividades de turismo esportivo de lazer e ajudá-los a melhorar sua saúde. Nível de evidência II; Estudos terapêuticos - investigação dos resultados do tratamento.</a:t>
                      </a:r>
                      <a:endParaRPr lang="pt-BR" sz="550" dirty="0">
                        <a:latin typeface="Arial" pitchFamily="34" charset="0"/>
                        <a:cs typeface="Arial" pitchFamily="34" charset="0"/>
                      </a:endParaRPr>
                    </a:p>
                  </a:txBody>
                  <a:tcPr marL="36000" marR="36000" marT="36000" marB="36000" anchor="ctr">
                    <a:solidFill>
                      <a:schemeClr val="bg2"/>
                    </a:solidFill>
                  </a:tcPr>
                </a:tc>
              </a:tr>
            </a:tbl>
          </a:graphicData>
        </a:graphic>
      </p:graphicFrame>
      <p:sp>
        <p:nvSpPr>
          <p:cNvPr id="32" name="CaixaDeTexto 31">
            <a:extLst>
              <a:ext uri="{FF2B5EF4-FFF2-40B4-BE49-F238E27FC236}">
                <a16:creationId xmlns="" xmlns:a16="http://schemas.microsoft.com/office/drawing/2014/main" id="{8D366BA9-4731-4DDE-B4F2-6C866DD64FB4}"/>
              </a:ext>
            </a:extLst>
          </p:cNvPr>
          <p:cNvSpPr txBox="1"/>
          <p:nvPr/>
        </p:nvSpPr>
        <p:spPr>
          <a:xfrm>
            <a:off x="132024" y="6565826"/>
            <a:ext cx="5482002" cy="215444"/>
          </a:xfrm>
          <a:prstGeom prst="rect">
            <a:avLst/>
          </a:prstGeom>
          <a:solidFill>
            <a:schemeClr val="bg1">
              <a:lumMod val="50000"/>
            </a:schemeClr>
          </a:solidFill>
          <a:ln>
            <a:noFill/>
          </a:ln>
        </p:spPr>
        <p:txBody>
          <a:bodyPr wrap="square" rtlCol="0">
            <a:spAutoFit/>
          </a:bodyPr>
          <a:lstStyle/>
          <a:p>
            <a:pPr algn="ctr"/>
            <a:r>
              <a:rPr lang="pt-BR" sz="800" b="1" dirty="0">
                <a:solidFill>
                  <a:schemeClr val="bg1"/>
                </a:solidFill>
                <a:latin typeface="Arial" panose="020B0604020202020204" pitchFamily="34" charset="0"/>
                <a:cs typeface="Arial" panose="020B0604020202020204" pitchFamily="34" charset="0"/>
              </a:rPr>
              <a:t>CONCLUSÃO</a:t>
            </a:r>
          </a:p>
        </p:txBody>
      </p:sp>
      <p:sp>
        <p:nvSpPr>
          <p:cNvPr id="33" name="CaixaDeTexto 32">
            <a:extLst>
              <a:ext uri="{FF2B5EF4-FFF2-40B4-BE49-F238E27FC236}">
                <a16:creationId xmlns="" xmlns:a16="http://schemas.microsoft.com/office/drawing/2014/main" id="{BFD7D3CC-A25D-4102-A03C-966AEEE9F727}"/>
              </a:ext>
            </a:extLst>
          </p:cNvPr>
          <p:cNvSpPr txBox="1"/>
          <p:nvPr/>
        </p:nvSpPr>
        <p:spPr>
          <a:xfrm>
            <a:off x="2977740" y="1679028"/>
            <a:ext cx="2615506"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RESULTADOS</a:t>
            </a:r>
          </a:p>
        </p:txBody>
      </p:sp>
      <p:sp>
        <p:nvSpPr>
          <p:cNvPr id="34" name="CaixaDeTexto 33">
            <a:extLst>
              <a:ext uri="{FF2B5EF4-FFF2-40B4-BE49-F238E27FC236}">
                <a16:creationId xmlns="" xmlns:a16="http://schemas.microsoft.com/office/drawing/2014/main" id="{69A51512-DED3-4E8A-B13D-F14B7608C545}"/>
              </a:ext>
            </a:extLst>
          </p:cNvPr>
          <p:cNvSpPr txBox="1"/>
          <p:nvPr/>
        </p:nvSpPr>
        <p:spPr>
          <a:xfrm>
            <a:off x="89585" y="6739104"/>
            <a:ext cx="5524441" cy="1200329"/>
          </a:xfrm>
          <a:prstGeom prst="rect">
            <a:avLst/>
          </a:prstGeom>
          <a:noFill/>
        </p:spPr>
        <p:txBody>
          <a:bodyPr wrap="square" rtlCol="0">
            <a:spAutoFit/>
          </a:bodyPr>
          <a:lstStyle/>
          <a:p>
            <a:pPr algn="just"/>
            <a:r>
              <a:rPr lang="pt-BR" sz="800" dirty="0">
                <a:latin typeface="Arial" pitchFamily="34" charset="0"/>
                <a:cs typeface="Arial" pitchFamily="34" charset="0"/>
              </a:rPr>
              <a:t>Atualmente a população em geral é sedentária e está levando ao aumento da morbidade, letalidade, sobrepeso e doenças crônicas não transmissíveis; estamos caminhando rumo à uma população idosa com  inúmeros problemas de saúde; É necessário repensar práticas para um envelhecimento saudável; Atualmente 3,3% da população acima de 60 anos praticam atividades físicas regularmente todos os dias contra um total de 61,8% inativos; Fato preocupante, visto que, a inatividade é um dos fatores de risco de uma série de doenças físicas, mentais e sociais. O papel do enfermeiro na saúde é instigar o idoso à praticar atividade física, mostrando que é possível o envelhecimento saudável; buscando ações para seguridade social de melhorar a qualidade de vida da população idosa. Os serviços de auxílio são na maioria das vezes oferecido de forma abundante à população, mas existe uma indisposição por parte dos inativos pela falta de incentivo familiar.</a:t>
            </a:r>
          </a:p>
        </p:txBody>
      </p:sp>
      <p:sp>
        <p:nvSpPr>
          <p:cNvPr id="38" name="CaixaDeTexto 37">
            <a:extLst>
              <a:ext uri="{FF2B5EF4-FFF2-40B4-BE49-F238E27FC236}">
                <a16:creationId xmlns="" xmlns:a16="http://schemas.microsoft.com/office/drawing/2014/main" id="{8D366BA9-4731-4DDE-B4F2-6C866DD64FB4}"/>
              </a:ext>
            </a:extLst>
          </p:cNvPr>
          <p:cNvSpPr txBox="1"/>
          <p:nvPr/>
        </p:nvSpPr>
        <p:spPr>
          <a:xfrm>
            <a:off x="111244" y="7888130"/>
            <a:ext cx="5502782" cy="215444"/>
          </a:xfrm>
          <a:prstGeom prst="rect">
            <a:avLst/>
          </a:prstGeom>
          <a:solidFill>
            <a:schemeClr val="bg1">
              <a:lumMod val="50000"/>
            </a:schemeClr>
          </a:solidFill>
          <a:ln>
            <a:noFill/>
          </a:ln>
        </p:spPr>
        <p:txBody>
          <a:bodyPr wrap="square" rtlCol="0">
            <a:spAutoFit/>
          </a:bodyPr>
          <a:lstStyle/>
          <a:p>
            <a:pPr algn="ctr"/>
            <a:r>
              <a:rPr lang="pt-BR" sz="800" b="1" dirty="0" smtClean="0">
                <a:solidFill>
                  <a:schemeClr val="bg1"/>
                </a:solidFill>
                <a:latin typeface="Arial" panose="020B0604020202020204" pitchFamily="34" charset="0"/>
                <a:cs typeface="Arial" panose="020B0604020202020204" pitchFamily="34" charset="0"/>
              </a:rPr>
              <a:t>REFERÊNCIAS</a:t>
            </a:r>
            <a:endParaRPr lang="pt-BR" sz="800" b="1" dirty="0">
              <a:solidFill>
                <a:schemeClr val="bg1"/>
              </a:solidFill>
              <a:latin typeface="Arial" panose="020B0604020202020204" pitchFamily="34" charset="0"/>
              <a:cs typeface="Arial" panose="020B0604020202020204" pitchFamily="34" charset="0"/>
            </a:endParaRPr>
          </a:p>
        </p:txBody>
      </p:sp>
      <p:sp>
        <p:nvSpPr>
          <p:cNvPr id="49" name="CaixaDeTexto 48">
            <a:extLst>
              <a:ext uri="{FF2B5EF4-FFF2-40B4-BE49-F238E27FC236}">
                <a16:creationId xmlns="" xmlns:a16="http://schemas.microsoft.com/office/drawing/2014/main" id="{380A0A8E-51D8-4C9F-88F4-B5F871F6400B}"/>
              </a:ext>
            </a:extLst>
          </p:cNvPr>
          <p:cNvSpPr txBox="1"/>
          <p:nvPr/>
        </p:nvSpPr>
        <p:spPr>
          <a:xfrm flipH="1">
            <a:off x="111244" y="8052287"/>
            <a:ext cx="5502782" cy="738664"/>
          </a:xfrm>
          <a:prstGeom prst="rect">
            <a:avLst/>
          </a:prstGeom>
          <a:noFill/>
        </p:spPr>
        <p:txBody>
          <a:bodyPr wrap="square" rtlCol="0">
            <a:spAutoFit/>
          </a:bodyPr>
          <a:lstStyle/>
          <a:p>
            <a:pPr algn="just"/>
            <a:r>
              <a:rPr lang="pt-BR" sz="600" dirty="0" smtClean="0">
                <a:latin typeface="Arial" panose="020B0604020202020204" pitchFamily="34" charset="0"/>
                <a:cs typeface="Arial" panose="020B0604020202020204" pitchFamily="34" charset="0"/>
              </a:rPr>
              <a:t>1 SOUZA, Aline. Ações </a:t>
            </a:r>
            <a:r>
              <a:rPr lang="pt-BR" sz="600" dirty="0">
                <a:latin typeface="Arial" pitchFamily="34" charset="0"/>
                <a:cs typeface="Arial" pitchFamily="34" charset="0"/>
              </a:rPr>
              <a:t>de promoção e proteção à saúde mental do idoso na atenção primária </a:t>
            </a:r>
            <a:r>
              <a:rPr lang="pt-BR" sz="600" dirty="0" smtClean="0">
                <a:latin typeface="Arial" pitchFamily="34" charset="0"/>
                <a:cs typeface="Arial" pitchFamily="34" charset="0"/>
              </a:rPr>
              <a:t>à saúde</a:t>
            </a:r>
            <a:r>
              <a:rPr lang="pt-BR" sz="600" dirty="0">
                <a:latin typeface="Arial" pitchFamily="34" charset="0"/>
                <a:cs typeface="Arial" pitchFamily="34" charset="0"/>
              </a:rPr>
              <a:t>: uma revisão </a:t>
            </a:r>
            <a:r>
              <a:rPr lang="pt-BR" sz="600" dirty="0" smtClean="0">
                <a:latin typeface="Arial" pitchFamily="34" charset="0"/>
                <a:cs typeface="Arial" pitchFamily="34" charset="0"/>
              </a:rPr>
              <a:t>integrativa; </a:t>
            </a:r>
            <a:r>
              <a:rPr lang="pt-BR" sz="600" dirty="0">
                <a:latin typeface="Arial" pitchFamily="34" charset="0"/>
                <a:cs typeface="Arial" pitchFamily="34" charset="0"/>
                <a:hlinkClick r:id="rId2"/>
              </a:rPr>
              <a:t>https://</a:t>
            </a:r>
            <a:r>
              <a:rPr lang="pt-BR" sz="600" dirty="0" smtClean="0">
                <a:latin typeface="Arial" pitchFamily="34" charset="0"/>
                <a:cs typeface="Arial" pitchFamily="34" charset="0"/>
                <a:hlinkClick r:id="rId2"/>
              </a:rPr>
              <a:t>doi.org/10.1590/1413-81232022275.23112021</a:t>
            </a:r>
            <a:r>
              <a:rPr lang="pt-BR" sz="600" dirty="0" smtClean="0">
                <a:latin typeface="Arial" pitchFamily="34" charset="0"/>
                <a:cs typeface="Arial" pitchFamily="34" charset="0"/>
              </a:rPr>
              <a:t>; Maio</a:t>
            </a:r>
            <a:r>
              <a:rPr lang="pt-BR" sz="600" dirty="0">
                <a:latin typeface="Arial" pitchFamily="34" charset="0"/>
                <a:cs typeface="Arial" pitchFamily="34" charset="0"/>
              </a:rPr>
              <a:t> 2022 </a:t>
            </a:r>
            <a:endParaRPr lang="pt-BR" sz="600" dirty="0" smtClean="0">
              <a:latin typeface="Arial" pitchFamily="34" charset="0"/>
              <a:cs typeface="Arial" pitchFamily="34" charset="0"/>
            </a:endParaRPr>
          </a:p>
          <a:p>
            <a:pPr algn="just"/>
            <a:r>
              <a:rPr lang="pt-BR" sz="600" dirty="0" smtClean="0">
                <a:latin typeface="Arial" pitchFamily="34" charset="0"/>
                <a:cs typeface="Arial" pitchFamily="34" charset="0"/>
              </a:rPr>
              <a:t>2 HALLEY, Gustavo F. </a:t>
            </a:r>
            <a:r>
              <a:rPr lang="pt-BR" sz="600" dirty="0">
                <a:latin typeface="Arial" panose="020B0604020202020204" pitchFamily="34" charset="0"/>
                <a:cs typeface="Arial" panose="020B0604020202020204" pitchFamily="34" charset="0"/>
              </a:rPr>
              <a:t>Idosos praticantes de hidroginástica: significados atribuídos à atividade </a:t>
            </a:r>
            <a:r>
              <a:rPr lang="pt-BR" sz="600" dirty="0" smtClean="0">
                <a:latin typeface="Arial" pitchFamily="34" charset="0"/>
                <a:cs typeface="Arial" pitchFamily="34" charset="0"/>
              </a:rPr>
              <a:t>física </a:t>
            </a:r>
            <a:r>
              <a:rPr lang="pt-BR" sz="600" dirty="0" smtClean="0">
                <a:latin typeface="Arial" panose="020B0604020202020204" pitchFamily="34" charset="0"/>
                <a:cs typeface="Arial" panose="020B0604020202020204" pitchFamily="34" charset="0"/>
                <a:hlinkClick r:id="rId3"/>
              </a:rPr>
              <a:t>https</a:t>
            </a:r>
            <a:r>
              <a:rPr lang="pt-BR" sz="600" dirty="0">
                <a:latin typeface="Arial" panose="020B0604020202020204" pitchFamily="34" charset="0"/>
                <a:cs typeface="Arial" panose="020B0604020202020204" pitchFamily="34" charset="0"/>
                <a:hlinkClick r:id="rId3"/>
              </a:rPr>
              <a:t>://</a:t>
            </a:r>
            <a:r>
              <a:rPr lang="pt-BR" sz="600" dirty="0" smtClean="0">
                <a:latin typeface="Arial" panose="020B0604020202020204" pitchFamily="34" charset="0"/>
                <a:cs typeface="Arial" panose="020B0604020202020204" pitchFamily="34" charset="0"/>
                <a:hlinkClick r:id="rId3"/>
              </a:rPr>
              <a:t>doi.org/10.1590/rbce.43.e013220</a:t>
            </a:r>
            <a:r>
              <a:rPr lang="pt-BR" sz="600" dirty="0" smtClean="0">
                <a:latin typeface="Arial" panose="020B0604020202020204" pitchFamily="34" charset="0"/>
                <a:cs typeface="Arial" panose="020B0604020202020204" pitchFamily="34" charset="0"/>
              </a:rPr>
              <a:t>; Agosto 2021</a:t>
            </a:r>
          </a:p>
          <a:p>
            <a:pPr algn="just"/>
            <a:r>
              <a:rPr lang="pt-BR" sz="600" dirty="0" smtClean="0">
                <a:latin typeface="Arial" panose="020B0604020202020204" pitchFamily="34" charset="0"/>
                <a:cs typeface="Arial" panose="020B0604020202020204" pitchFamily="34" charset="0"/>
              </a:rPr>
              <a:t>3 SANTOS, Francine S. </a:t>
            </a:r>
            <a:r>
              <a:rPr lang="en-US" sz="600" dirty="0" smtClean="0">
                <a:latin typeface="Arial" pitchFamily="34" charset="0"/>
                <a:cs typeface="Arial" pitchFamily="34" charset="0"/>
              </a:rPr>
              <a:t>Femoral </a:t>
            </a:r>
            <a:r>
              <a:rPr lang="en-US" sz="600" dirty="0">
                <a:latin typeface="Arial" pitchFamily="34" charset="0"/>
                <a:cs typeface="Arial" pitchFamily="34" charset="0"/>
              </a:rPr>
              <a:t>fractures in the elderly in </a:t>
            </a:r>
            <a:r>
              <a:rPr lang="en-US" sz="600" dirty="0" err="1">
                <a:latin typeface="Arial" pitchFamily="34" charset="0"/>
                <a:cs typeface="Arial" pitchFamily="34" charset="0"/>
              </a:rPr>
              <a:t>Brasil</a:t>
            </a:r>
            <a:r>
              <a:rPr lang="en-US" sz="600" dirty="0">
                <a:latin typeface="Arial" pitchFamily="34" charset="0"/>
                <a:cs typeface="Arial" pitchFamily="34" charset="0"/>
              </a:rPr>
              <a:t> - incidence, lethality, and costs (</a:t>
            </a:r>
            <a:r>
              <a:rPr lang="en-US" sz="600" dirty="0" smtClean="0">
                <a:latin typeface="Arial" pitchFamily="34" charset="0"/>
                <a:cs typeface="Arial" pitchFamily="34" charset="0"/>
              </a:rPr>
              <a:t>2008-2018); </a:t>
            </a:r>
            <a:r>
              <a:rPr lang="pt-BR" sz="600" dirty="0" smtClean="0">
                <a:latin typeface="Arial" pitchFamily="34" charset="0"/>
                <a:cs typeface="Arial" pitchFamily="34" charset="0"/>
                <a:hlinkClick r:id="rId4"/>
              </a:rPr>
              <a:t>https</a:t>
            </a:r>
            <a:r>
              <a:rPr lang="pt-BR" sz="600" dirty="0">
                <a:latin typeface="Arial" pitchFamily="34" charset="0"/>
                <a:cs typeface="Arial" pitchFamily="34" charset="0"/>
                <a:hlinkClick r:id="rId4"/>
              </a:rPr>
              <a:t>://</a:t>
            </a:r>
            <a:r>
              <a:rPr lang="pt-BR" sz="600" dirty="0" smtClean="0">
                <a:latin typeface="Arial" pitchFamily="34" charset="0"/>
                <a:cs typeface="Arial" pitchFamily="34" charset="0"/>
                <a:hlinkClick r:id="rId4"/>
              </a:rPr>
              <a:t>doi.org/10.1590/1806-9282.66.12.1702</a:t>
            </a:r>
            <a:r>
              <a:rPr lang="pt-BR" sz="600" dirty="0" smtClean="0">
                <a:latin typeface="Arial" pitchFamily="34" charset="0"/>
                <a:cs typeface="Arial" pitchFamily="34" charset="0"/>
              </a:rPr>
              <a:t>; Dezembro 2020</a:t>
            </a:r>
          </a:p>
          <a:p>
            <a:pPr algn="just"/>
            <a:r>
              <a:rPr lang="pt-BR" sz="600" dirty="0" smtClean="0">
                <a:latin typeface="Arial" pitchFamily="34" charset="0"/>
                <a:cs typeface="Arial" pitchFamily="34" charset="0"/>
              </a:rPr>
              <a:t>4 ZNAO, </a:t>
            </a:r>
            <a:r>
              <a:rPr lang="pt-BR" sz="600" dirty="0" err="1" smtClean="0">
                <a:latin typeface="Arial" pitchFamily="34" charset="0"/>
                <a:cs typeface="Arial" pitchFamily="34" charset="0"/>
              </a:rPr>
              <a:t>Yuzhy</a:t>
            </a:r>
            <a:r>
              <a:rPr lang="pt-BR" sz="600" dirty="0" smtClean="0">
                <a:latin typeface="Arial" pitchFamily="34" charset="0"/>
                <a:cs typeface="Arial" pitchFamily="34" charset="0"/>
              </a:rPr>
              <a:t>. </a:t>
            </a:r>
            <a:r>
              <a:rPr lang="pt-BR" sz="600" i="1" dirty="0" err="1" smtClean="0">
                <a:latin typeface="Arial" pitchFamily="34" charset="0"/>
                <a:cs typeface="Arial" pitchFamily="34" charset="0"/>
              </a:rPr>
              <a:t>Cronobacter</a:t>
            </a:r>
            <a:r>
              <a:rPr lang="pt-BR" sz="600" dirty="0">
                <a:latin typeface="Arial" pitchFamily="34" charset="0"/>
                <a:cs typeface="Arial" pitchFamily="34" charset="0"/>
              </a:rPr>
              <a:t> spp.: infecções, ocorrência e regulação em alimentos ‒ uma revisão no </a:t>
            </a:r>
            <a:r>
              <a:rPr lang="pt-BR" sz="600" dirty="0" smtClean="0">
                <a:latin typeface="Arial" pitchFamily="34" charset="0"/>
                <a:cs typeface="Arial" pitchFamily="34" charset="0"/>
              </a:rPr>
              <a:t>Brasil</a:t>
            </a:r>
            <a:r>
              <a:rPr lang="en-US" sz="600" dirty="0" smtClean="0">
                <a:latin typeface="Arial" pitchFamily="34" charset="0"/>
                <a:cs typeface="Arial" pitchFamily="34" charset="0"/>
              </a:rPr>
              <a:t>;</a:t>
            </a:r>
          </a:p>
          <a:p>
            <a:pPr algn="just"/>
            <a:r>
              <a:rPr lang="en-US" sz="600" dirty="0" smtClean="0">
                <a:latin typeface="Arial" pitchFamily="34" charset="0"/>
                <a:cs typeface="Arial" pitchFamily="34" charset="0"/>
                <a:hlinkClick r:id="rId5"/>
              </a:rPr>
              <a:t>https</a:t>
            </a:r>
            <a:r>
              <a:rPr lang="en-US" sz="600" dirty="0">
                <a:latin typeface="Arial" pitchFamily="34" charset="0"/>
                <a:cs typeface="Arial" pitchFamily="34" charset="0"/>
                <a:hlinkClick r:id="rId5"/>
              </a:rPr>
              <a:t>://</a:t>
            </a:r>
            <a:r>
              <a:rPr lang="en-US" sz="600" dirty="0" smtClean="0">
                <a:latin typeface="Arial" pitchFamily="34" charset="0"/>
                <a:cs typeface="Arial" pitchFamily="34" charset="0"/>
                <a:hlinkClick r:id="rId5"/>
              </a:rPr>
              <a:t>doi.org/10.11606/s1518-8787.2020054001704</a:t>
            </a:r>
            <a:r>
              <a:rPr lang="en-US" sz="600" dirty="0" smtClean="0">
                <a:latin typeface="Arial" pitchFamily="34" charset="0"/>
                <a:cs typeface="Arial" pitchFamily="34" charset="0"/>
              </a:rPr>
              <a:t>; Janeiro 2018</a:t>
            </a:r>
            <a:endParaRPr lang="pt-BR"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41605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613</TotalTime>
  <Words>635</Words>
  <Application>Microsoft Office PowerPoint</Application>
  <PresentationFormat>Apresentação na tela (16:10)</PresentationFormat>
  <Paragraphs>46</Paragraphs>
  <Slides>1</Slides>
  <Notes>0</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Tema do Office</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ADALBERTO SILVA MEIRA</dc:creator>
  <cp:lastModifiedBy>Usuario</cp:lastModifiedBy>
  <cp:revision>65</cp:revision>
  <dcterms:created xsi:type="dcterms:W3CDTF">2018-11-18T15:06:20Z</dcterms:created>
  <dcterms:modified xsi:type="dcterms:W3CDTF">2022-07-12T20:49:09Z</dcterms:modified>
</cp:coreProperties>
</file>