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9144000"/>
  <p:notesSz cx="6858000" cy="9144000"/>
  <p:embeddedFontLst>
    <p:embeddedFont>
      <p:font typeface="Quicksand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A9"/>
    <a:srgbClr val="4AD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1404" y="84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51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24239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/>
        </p:nvSpPr>
        <p:spPr>
          <a:xfrm>
            <a:off x="0" y="1046273"/>
            <a:ext cx="5074288" cy="688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pt-BR" sz="1700" b="1" dirty="0">
                <a:solidFill>
                  <a:srgbClr val="FFB8A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Letramento em saúde de mulheres privadas de liberdade: uma avaliação através do </a:t>
            </a:r>
            <a:r>
              <a:rPr lang="pt-BR" sz="1700" b="1" i="1" dirty="0">
                <a:solidFill>
                  <a:srgbClr val="FFB8A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Health </a:t>
            </a:r>
            <a:r>
              <a:rPr lang="pt-BR" sz="1700" b="1" i="1" dirty="0" err="1">
                <a:solidFill>
                  <a:srgbClr val="FFB8A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Literacy</a:t>
            </a:r>
            <a:r>
              <a:rPr lang="pt-BR" sz="1700" b="1" i="1" dirty="0">
                <a:solidFill>
                  <a:srgbClr val="FFB8A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700" b="1" i="1" dirty="0" err="1">
                <a:solidFill>
                  <a:srgbClr val="FFB8A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Questionnaire</a:t>
            </a:r>
            <a:r>
              <a:rPr lang="pt-BR" sz="1700" b="1" dirty="0">
                <a:solidFill>
                  <a:srgbClr val="FFAE9D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 sz="1700" b="1" dirty="0">
              <a:solidFill>
                <a:srgbClr val="FFAE9D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41600" y="1716156"/>
            <a:ext cx="4861888" cy="307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Dayze </a:t>
            </a:r>
            <a:r>
              <a:rPr lang="pt-BR" sz="800" b="1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Djanira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Furtado de Galiza 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</a:t>
            </a:r>
            <a:r>
              <a:rPr lang="pt-BR" sz="800" b="1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Lisidna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Almeida Cabral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2, 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Helena Alves de Carvalho Sampaio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 </a:t>
            </a:r>
            <a:endParaRPr sz="800" b="1" dirty="0">
              <a:solidFill>
                <a:srgbClr val="576D81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68850" y="1977909"/>
            <a:ext cx="3857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Contato:  Dayze </a:t>
            </a:r>
            <a:r>
              <a:rPr lang="pt-BR" sz="800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Djanira</a:t>
            </a: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Furtado de Galiza, dayze</a:t>
            </a:r>
            <a:r>
              <a:rPr lang="pt-BR" sz="800" dirty="0">
                <a:solidFill>
                  <a:srgbClr val="576D81"/>
                </a:solidFill>
                <a:latin typeface="+mn-lt"/>
                <a:ea typeface="Quicksand"/>
                <a:cs typeface="Quicksand"/>
                <a:sym typeface="Quicksand"/>
              </a:rPr>
              <a:t>_</a:t>
            </a: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Galiza@hotmail.com</a:t>
            </a:r>
            <a:endParaRPr sz="8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06100" y="2326400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Introdução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00588" y="2326400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64739" y="2611822"/>
            <a:ext cx="2404173" cy="2092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/>
            <a:r>
              <a:rPr lang="pt-BR" sz="800" dirty="0">
                <a:solidFill>
                  <a:srgbClr val="333333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O letramento em saúde (LS) é um constructo que vem sendo estudado em vários países e em diversas populações, porém para a população privada de liberdade ainda há poucos estudos publicados, principalmente em relação às mulheres.</a:t>
            </a:r>
            <a:endParaRPr lang="pt-BR" sz="800" dirty="0">
              <a:effectLst/>
              <a:latin typeface="Quicksand" panose="020B060402020202020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800" dirty="0">
                <a:solidFill>
                  <a:srgbClr val="333333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O ambiente prisional é insalubre e expõe essas mulheres a 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diversos fatores de risco à saúde, o que pode acarretar comorbidades, como a hipertensão arterial e o diabetes melito. O perfil sociodemográfico, econômico e cultural descrito neste público permite </a:t>
            </a:r>
            <a:r>
              <a:rPr lang="pt-BR" sz="800" dirty="0" err="1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hipotetizar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que seu LS necessita de melhorias e que o mesmo pode impactar negativamente nas ações de cuidado à saúde, que já são deficitárias.</a:t>
            </a:r>
            <a:endParaRPr lang="pt-BR" sz="800" dirty="0">
              <a:effectLst/>
              <a:latin typeface="Quicksand" panose="020B060402020202020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92183" y="7556460"/>
            <a:ext cx="2162907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/>
            <a:r>
              <a:rPr lang="pt-BR" sz="800" dirty="0">
                <a:solidFill>
                  <a:srgbClr val="333333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As mulheres apresentavam média de idade de 33 (10,96) anos, variando de 19 a 60 anos, sendo a maioria autodeclaradas pardas (52,9%), com até o ensino médio incompleto (76,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5%)</a:t>
            </a:r>
            <a:r>
              <a:rPr lang="pt-BR" sz="800" dirty="0">
                <a:solidFill>
                  <a:srgbClr val="333333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, 58,8% com companheiro e 76,5% heterossexuais. Antes do encarceramento, 82,4% exerciam atividades de trabalho informal. </a:t>
            </a:r>
            <a:endParaRPr sz="8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406100" y="4726300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Objetivos</a:t>
            </a:r>
            <a:endParaRPr sz="1100" b="1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335300" y="4726300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135539" y="5000500"/>
            <a:ext cx="2216061" cy="467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333333"/>
                </a:solidFill>
                <a:effectLst/>
                <a:latin typeface="Quicksand" panose="020B0604020202020204" charset="0"/>
                <a:ea typeface="Calibri" panose="020F0502020204030204" pitchFamily="34" charset="0"/>
              </a:rPr>
              <a:t>Avaliar o letramento em saúde de mulheres privadas de liberdade.</a:t>
            </a:r>
            <a:endParaRPr sz="800" dirty="0">
              <a:solidFill>
                <a:srgbClr val="576D81"/>
              </a:solidFill>
              <a:latin typeface="Quicksand" panose="020B0604020202020204" charset="0"/>
              <a:ea typeface="Quicksand"/>
              <a:cs typeface="Quicksand"/>
              <a:sym typeface="Quicksand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972732" y="5705561"/>
            <a:ext cx="19455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Conclusões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2959132" y="5714673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2658258" y="6049352"/>
            <a:ext cx="2226992" cy="1311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/>
            <a:r>
              <a:rPr lang="pt-BR" sz="800" dirty="0">
                <a:solidFill>
                  <a:srgbClr val="333333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Apesar da pequena amostra, o estudo confirma a hipótese de fragilidades relativas ao LS presente neste tipo de população. A situação encontrada confirma a necessidade de delineamento de ações de cuidado à saúde que levem em consideração as fragilidades detectadas.</a:t>
            </a:r>
            <a:endParaRPr lang="pt-BR" sz="800" dirty="0">
              <a:effectLst/>
              <a:latin typeface="Quicksand" panose="020B060402020202020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406100" y="5609096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Métodos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335300" y="5592912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 txBox="1"/>
          <p:nvPr/>
        </p:nvSpPr>
        <p:spPr>
          <a:xfrm>
            <a:off x="141600" y="5908783"/>
            <a:ext cx="2264613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/>
            <a:r>
              <a:rPr lang="pt-BR" sz="800" dirty="0">
                <a:solidFill>
                  <a:srgbClr val="333333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Estudo transversal, realizado com o total de 17 mulheres privadas de liberdade (durante este período da pandemia COVID-19) de um presídio do interior da Paraíba. As mesmas responderam um</a:t>
            </a:r>
            <a:r>
              <a:rPr lang="pt-BR" sz="800" dirty="0">
                <a:solidFill>
                  <a:srgbClr val="21252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questionário</a:t>
            </a:r>
            <a:r>
              <a:rPr lang="pt-BR" sz="800" dirty="0">
                <a:solidFill>
                  <a:srgbClr val="21252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pt-BR" sz="800" dirty="0">
                <a:solidFill>
                  <a:srgbClr val="21252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Sociodemográfico e ao Health </a:t>
            </a:r>
            <a:r>
              <a:rPr lang="pt-BR" sz="800" dirty="0" err="1">
                <a:solidFill>
                  <a:srgbClr val="21252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Literacy</a:t>
            </a:r>
            <a:r>
              <a:rPr lang="pt-BR" sz="800" dirty="0">
                <a:solidFill>
                  <a:srgbClr val="21252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dirty="0" err="1">
                <a:solidFill>
                  <a:srgbClr val="21252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Questionnaire</a:t>
            </a:r>
            <a:r>
              <a:rPr lang="pt-BR" sz="800" dirty="0">
                <a:solidFill>
                  <a:srgbClr val="21252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em sua versão brasileira (HLQ-Br). Calculou-se a média dos escores obtidos nas 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escalas</a:t>
            </a:r>
            <a:r>
              <a:rPr lang="pt-BR" sz="800" dirty="0">
                <a:solidFill>
                  <a:srgbClr val="212529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 do HLQ-Br.</a:t>
            </a:r>
            <a:endParaRPr lang="pt-BR" sz="800" dirty="0">
              <a:effectLst/>
              <a:latin typeface="Quicksand" panose="020B060402020202020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Google Shape;57;p13">
            <a:extLst>
              <a:ext uri="{FF2B5EF4-FFF2-40B4-BE49-F238E27FC236}">
                <a16:creationId xmlns:a16="http://schemas.microsoft.com/office/drawing/2014/main" id="{5C73271B-7B60-450E-BDEF-4674B47D8ED9}"/>
              </a:ext>
            </a:extLst>
          </p:cNvPr>
          <p:cNvSpPr txBox="1"/>
          <p:nvPr/>
        </p:nvSpPr>
        <p:spPr>
          <a:xfrm>
            <a:off x="761102" y="1854739"/>
            <a:ext cx="3857700" cy="307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Universidade Estadual do Ceará</a:t>
            </a:r>
            <a:r>
              <a:rPr lang="pt-BR" sz="8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1,2,3</a:t>
            </a: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 </a:t>
            </a:r>
            <a:endParaRPr sz="800" dirty="0">
              <a:solidFill>
                <a:srgbClr val="576D81"/>
              </a:solidFill>
            </a:endParaRP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E9F2B166-ED46-4146-A7D6-122FD28CDFAC}"/>
              </a:ext>
            </a:extLst>
          </p:cNvPr>
          <p:cNvCxnSpPr/>
          <p:nvPr/>
        </p:nvCxnSpPr>
        <p:spPr>
          <a:xfrm>
            <a:off x="2468912" y="2234960"/>
            <a:ext cx="0" cy="6377025"/>
          </a:xfrm>
          <a:prstGeom prst="line">
            <a:avLst/>
          </a:prstGeom>
          <a:ln>
            <a:solidFill>
              <a:srgbClr val="4AD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Google Shape;69;p13">
            <a:extLst>
              <a:ext uri="{FF2B5EF4-FFF2-40B4-BE49-F238E27FC236}">
                <a16:creationId xmlns:a16="http://schemas.microsoft.com/office/drawing/2014/main" id="{5AFF3E3C-DA38-9D66-DA52-598E754D5F75}"/>
              </a:ext>
            </a:extLst>
          </p:cNvPr>
          <p:cNvSpPr/>
          <p:nvPr/>
        </p:nvSpPr>
        <p:spPr>
          <a:xfrm>
            <a:off x="330928" y="7286796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64;p13">
            <a:extLst>
              <a:ext uri="{FF2B5EF4-FFF2-40B4-BE49-F238E27FC236}">
                <a16:creationId xmlns:a16="http://schemas.microsoft.com/office/drawing/2014/main" id="{BBCD1F91-F3D2-B3C8-D962-08207B3342D3}"/>
              </a:ext>
            </a:extLst>
          </p:cNvPr>
          <p:cNvSpPr txBox="1"/>
          <p:nvPr/>
        </p:nvSpPr>
        <p:spPr>
          <a:xfrm>
            <a:off x="415045" y="7294888"/>
            <a:ext cx="1841801" cy="28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Resultados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D7D9A4C-BC18-41E4-B463-456A63F28788}"/>
              </a:ext>
            </a:extLst>
          </p:cNvPr>
          <p:cNvSpPr txBox="1"/>
          <p:nvPr/>
        </p:nvSpPr>
        <p:spPr>
          <a:xfrm>
            <a:off x="2597700" y="2789846"/>
            <a:ext cx="228730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800" dirty="0">
                <a:solidFill>
                  <a:srgbClr val="333333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Quando ao letramento em saúde, identificou-se fragilidades em todas as escalas relativas a esta variável, como exibido pelas médias (e desvio padrão) atingidas: L1. Compreensão e apoio dos profissionais de saúde - 2,72(0,64); L2. Informações suficientes para cuidar da saúde	2,42(0,61); L3. Cuidado ativo da saúde	2,81(0,44); L4. Suporte social para saúde 2,91(0,50); L5. Avaliação das informações em saúde 2,89(0,38); L6. Capacidade de interagir ativamente com os profissionais de saúde 3,20(0,72); L7. Navegar no sistema de saúde 3,03(0,60); L8. Capacidade de encontrar boas informações sobre saúde 2,90 (0,72); L9. Compreender as informações sobre saúde e saber o que fazer 3,22(0,68). Observa-se melhores resultados nas escalas L6 e L9.</a:t>
            </a:r>
            <a:endParaRPr lang="pt-BR" sz="800" dirty="0">
              <a:effectLst/>
              <a:latin typeface="Quicksand" panose="020B060402020202020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471</Words>
  <Application>Microsoft Office PowerPoint</Application>
  <PresentationFormat>Personalizar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Quicksand</vt:lpstr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Dayze Galiza</cp:lastModifiedBy>
  <cp:revision>16</cp:revision>
  <dcterms:modified xsi:type="dcterms:W3CDTF">2022-06-09T12:23:09Z</dcterms:modified>
</cp:coreProperties>
</file>