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162"/>
    <a:srgbClr val="238979"/>
    <a:srgbClr val="FDA000"/>
    <a:srgbClr val="005B29"/>
    <a:srgbClr val="BE7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125" d="100"/>
          <a:sy n="125" d="100"/>
        </p:scale>
        <p:origin x="1182" y="90"/>
      </p:cViewPr>
      <p:guideLst>
        <p:guide orient="horz" pos="2880"/>
        <p:guide pos="1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Pinheiro" userId="7580a2012d027108" providerId="LiveId" clId="{9115D950-2F3C-4D4B-881E-60D029162FF1}"/>
    <pc:docChg chg="undo custSel modSld">
      <pc:chgData name="Nadia Pinheiro" userId="7580a2012d027108" providerId="LiveId" clId="{9115D950-2F3C-4D4B-881E-60D029162FF1}" dt="2022-08-10T13:48:20.852" v="620" actId="6549"/>
      <pc:docMkLst>
        <pc:docMk/>
      </pc:docMkLst>
      <pc:sldChg chg="modSp mod">
        <pc:chgData name="Nadia Pinheiro" userId="7580a2012d027108" providerId="LiveId" clId="{9115D950-2F3C-4D4B-881E-60D029162FF1}" dt="2022-08-10T13:48:20.852" v="620" actId="6549"/>
        <pc:sldMkLst>
          <pc:docMk/>
          <pc:sldMk cId="543416058" sldId="256"/>
        </pc:sldMkLst>
        <pc:spChg chg="mod">
          <ac:chgData name="Nadia Pinheiro" userId="7580a2012d027108" providerId="LiveId" clId="{9115D950-2F3C-4D4B-881E-60D029162FF1}" dt="2022-08-10T13:15:57.996" v="1" actId="255"/>
          <ac:spMkLst>
            <pc:docMk/>
            <pc:sldMk cId="543416058" sldId="256"/>
            <ac:spMk id="4" creationId="{1D53284F-6ED6-4386-BD8D-A003EE80E2FA}"/>
          </ac:spMkLst>
        </pc:spChg>
        <pc:spChg chg="mod">
          <ac:chgData name="Nadia Pinheiro" userId="7580a2012d027108" providerId="LiveId" clId="{9115D950-2F3C-4D4B-881E-60D029162FF1}" dt="2022-08-10T13:48:20.852" v="620" actId="6549"/>
          <ac:spMkLst>
            <pc:docMk/>
            <pc:sldMk cId="543416058" sldId="256"/>
            <ac:spMk id="6" creationId="{D60FF0D2-8FEC-4F1B-826E-6AB7FFE35977}"/>
          </ac:spMkLst>
        </pc:spChg>
        <pc:spChg chg="mod">
          <ac:chgData name="Nadia Pinheiro" userId="7580a2012d027108" providerId="LiveId" clId="{9115D950-2F3C-4D4B-881E-60D029162FF1}" dt="2022-08-10T13:42:49.671" v="554" actId="20577"/>
          <ac:spMkLst>
            <pc:docMk/>
            <pc:sldMk cId="543416058" sldId="256"/>
            <ac:spMk id="15" creationId="{6AD4C4E2-C13D-4C38-ADEB-6CB2E74039A7}"/>
          </ac:spMkLst>
        </pc:spChg>
        <pc:spChg chg="mod">
          <ac:chgData name="Nadia Pinheiro" userId="7580a2012d027108" providerId="LiveId" clId="{9115D950-2F3C-4D4B-881E-60D029162FF1}" dt="2022-08-10T13:42:29.860" v="541" actId="1076"/>
          <ac:spMkLst>
            <pc:docMk/>
            <pc:sldMk cId="543416058" sldId="256"/>
            <ac:spMk id="16" creationId="{0F3196CC-182C-46DF-8FB1-18620851DB4D}"/>
          </ac:spMkLst>
        </pc:spChg>
        <pc:spChg chg="mod">
          <ac:chgData name="Nadia Pinheiro" userId="7580a2012d027108" providerId="LiveId" clId="{9115D950-2F3C-4D4B-881E-60D029162FF1}" dt="2022-08-10T13:44:26.958" v="594" actId="20577"/>
          <ac:spMkLst>
            <pc:docMk/>
            <pc:sldMk cId="543416058" sldId="256"/>
            <ac:spMk id="17" creationId="{4E8D5C1E-EAF1-4FDD-A842-D3937E9A00BC}"/>
          </ac:spMkLst>
        </pc:spChg>
        <pc:spChg chg="mod">
          <ac:chgData name="Nadia Pinheiro" userId="7580a2012d027108" providerId="LiveId" clId="{9115D950-2F3C-4D4B-881E-60D029162FF1}" dt="2022-08-10T13:42:03.773" v="539" actId="20577"/>
          <ac:spMkLst>
            <pc:docMk/>
            <pc:sldMk cId="543416058" sldId="256"/>
            <ac:spMk id="18" creationId="{4B9DADBB-599C-4879-BB9B-BBF9D398902E}"/>
          </ac:spMkLst>
        </pc:spChg>
        <pc:spChg chg="mod">
          <ac:chgData name="Nadia Pinheiro" userId="7580a2012d027108" providerId="LiveId" clId="{9115D950-2F3C-4D4B-881E-60D029162FF1}" dt="2022-08-10T13:47:07.783" v="611" actId="20577"/>
          <ac:spMkLst>
            <pc:docMk/>
            <pc:sldMk cId="543416058" sldId="256"/>
            <ac:spMk id="20" creationId="{380A0A8E-51D8-4C9F-88F4-B5F871F6400B}"/>
          </ac:spMkLst>
        </pc:spChg>
        <pc:spChg chg="mod">
          <ac:chgData name="Nadia Pinheiro" userId="7580a2012d027108" providerId="LiveId" clId="{9115D950-2F3C-4D4B-881E-60D029162FF1}" dt="2022-08-10T13:25:05.803" v="212" actId="255"/>
          <ac:spMkLst>
            <pc:docMk/>
            <pc:sldMk cId="543416058" sldId="256"/>
            <ac:spMk id="49" creationId="{69A51512-DED3-4E8A-B13D-F14B7608C545}"/>
          </ac:spMkLst>
        </pc:spChg>
        <pc:cxnChg chg="mod">
          <ac:chgData name="Nadia Pinheiro" userId="7580a2012d027108" providerId="LiveId" clId="{9115D950-2F3C-4D4B-881E-60D029162FF1}" dt="2022-08-10T13:40:27.407" v="446" actId="1076"/>
          <ac:cxnSpMkLst>
            <pc:docMk/>
            <pc:sldMk cId="543416058" sldId="256"/>
            <ac:cxnSpMk id="42" creationId="{AC187A9A-CDC0-4DE8-957E-E995B2B2800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pt-BR"/>
              <a:t>Clique para editar o título Mestre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5640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408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19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941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pt-BR"/>
              <a:t>Clique para editar o título Mestre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2717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t>10/08/2022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7966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4" name="Content Placeholder 3"/>
          <p:cNvSpPr>
            <a:spLocks noGrp="1"/>
          </p:cNvSpPr>
          <p:nvPr>
            <p:ph sz="half" idx="2"/>
          </p:nvPr>
        </p:nvSpPr>
        <p:spPr>
          <a:xfrm>
            <a:off x="393651" y="3340100"/>
            <a:ext cx="2417713"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6" name="Content Placeholder 5"/>
          <p:cNvSpPr>
            <a:spLocks noGrp="1"/>
          </p:cNvSpPr>
          <p:nvPr>
            <p:ph sz="quarter" idx="4"/>
          </p:nvPr>
        </p:nvSpPr>
        <p:spPr>
          <a:xfrm>
            <a:off x="2893219" y="3340100"/>
            <a:ext cx="2429619"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t>10/08/2022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8928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t>10/08/2022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01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t>10/08/2022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5736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10/08/2022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7531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pt-BR"/>
              <a:t>Clique no ícone para adicionar uma imagem</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10/08/2022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3874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29DAFCAA-A1C5-4761-8610-0342F273FAEB}" type="datetimeFigureOut">
              <a:rPr lang="pt-BR" smtClean="0"/>
              <a:t>10/08/2022</a:t>
            </a:fld>
            <a:endParaRPr lang="pt-BR"/>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75EDCCD7-0EC1-4916-AA30-CE8A6E5FD4BB}" type="slidenum">
              <a:rPr lang="pt-BR" smtClean="0"/>
              <a:t>‹nº›</a:t>
            </a:fld>
            <a:endParaRPr lang="pt-BR"/>
          </a:p>
        </p:txBody>
      </p:sp>
    </p:spTree>
    <p:extLst>
      <p:ext uri="{BB962C8B-B14F-4D97-AF65-F5344CB8AC3E}">
        <p14:creationId xmlns:p14="http://schemas.microsoft.com/office/powerpoint/2010/main" val="270122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D53284F-6ED6-4386-BD8D-A003EE80E2FA}"/>
              </a:ext>
            </a:extLst>
          </p:cNvPr>
          <p:cNvSpPr txBox="1"/>
          <p:nvPr/>
        </p:nvSpPr>
        <p:spPr>
          <a:xfrm>
            <a:off x="131027" y="936573"/>
            <a:ext cx="5445750" cy="646331"/>
          </a:xfrm>
          <a:prstGeom prst="rect">
            <a:avLst/>
          </a:prstGeom>
          <a:noFill/>
        </p:spPr>
        <p:txBody>
          <a:bodyPr wrap="square" rtlCol="0">
            <a:spAutoFit/>
          </a:bodyPr>
          <a:lstStyle/>
          <a:p>
            <a:pPr algn="ctr"/>
            <a:r>
              <a:rPr lang="pt-BR" sz="1200" b="1" dirty="0">
                <a:latin typeface="Arial" panose="020B0604020202020204" pitchFamily="34" charset="0"/>
                <a:cs typeface="Arial" panose="020B0604020202020204" pitchFamily="34" charset="0"/>
              </a:rPr>
              <a:t>TÍTULO: </a:t>
            </a:r>
            <a:r>
              <a:rPr lang="pt-BR" sz="1200" b="1" dirty="0">
                <a:effectLst/>
                <a:latin typeface="Arial" panose="020B0604020202020204" pitchFamily="34" charset="0"/>
                <a:ea typeface="Calibri" panose="020F0502020204030204" pitchFamily="34" charset="0"/>
              </a:rPr>
              <a:t>OS CUIDADORES FAMILIARES DE IDOSOS COM ALZHEIMER NA AMAZÔNIA: IMPLEMENTAÇÃO DE ESTRATÉGIAS PARA ALÍVIO DE SOBRECARGA</a:t>
            </a:r>
            <a:endParaRPr lang="pt-BR" sz="1200" b="1" dirty="0">
              <a:latin typeface="Arial" panose="020B0604020202020204" pitchFamily="34" charset="0"/>
              <a:cs typeface="Arial" panose="020B0604020202020204" pitchFamily="34" charset="0"/>
            </a:endParaRPr>
          </a:p>
        </p:txBody>
      </p:sp>
      <p:cxnSp>
        <p:nvCxnSpPr>
          <p:cNvPr id="5" name="Conector reto 4">
            <a:extLst>
              <a:ext uri="{FF2B5EF4-FFF2-40B4-BE49-F238E27FC236}">
                <a16:creationId xmlns:a16="http://schemas.microsoft.com/office/drawing/2014/main" id="{40E29535-45C9-4EEC-B607-410D1A9E7ED4}"/>
              </a:ext>
            </a:extLst>
          </p:cNvPr>
          <p:cNvCxnSpPr>
            <a:cxnSpLocks/>
          </p:cNvCxnSpPr>
          <p:nvPr/>
        </p:nvCxnSpPr>
        <p:spPr>
          <a:xfrm>
            <a:off x="208168" y="1496562"/>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D60FF0D2-8FEC-4F1B-826E-6AB7FFE35977}"/>
              </a:ext>
            </a:extLst>
          </p:cNvPr>
          <p:cNvSpPr txBox="1"/>
          <p:nvPr/>
        </p:nvSpPr>
        <p:spPr>
          <a:xfrm>
            <a:off x="133595" y="1446546"/>
            <a:ext cx="5358619" cy="847604"/>
          </a:xfrm>
          <a:prstGeom prst="rect">
            <a:avLst/>
          </a:prstGeom>
          <a:noFill/>
        </p:spPr>
        <p:txBody>
          <a:bodyPr wrap="square" rtlCol="0">
            <a:spAutoFit/>
          </a:bodyPr>
          <a:lstStyle/>
          <a:p>
            <a:pPr algn="just">
              <a:lnSpc>
                <a:spcPct val="107000"/>
              </a:lnSpc>
              <a:spcAft>
                <a:spcPts val="800"/>
              </a:spcAft>
            </a:pPr>
            <a:r>
              <a:rPr lang="pt-BR" sz="500" b="1" dirty="0">
                <a:latin typeface="Arial" panose="020B0604020202020204" pitchFamily="34" charset="0"/>
                <a:cs typeface="Arial" panose="020B0604020202020204" pitchFamily="34" charset="0"/>
              </a:rPr>
              <a:t>Autores: </a:t>
            </a:r>
            <a:r>
              <a:rPr lang="pt-BR" sz="500" u="sng" dirty="0">
                <a:effectLst/>
                <a:latin typeface="Arial" panose="020B0604020202020204" pitchFamily="34" charset="0"/>
                <a:ea typeface="Calibri" panose="020F0502020204030204" pitchFamily="34" charset="0"/>
                <a:cs typeface="Arial" panose="020B0604020202020204" pitchFamily="34" charset="0"/>
              </a:rPr>
              <a:t>Nadia Pinheiro da Costa</a:t>
            </a:r>
            <a:r>
              <a:rPr lang="pt-BR" sz="500" baseline="30000" dirty="0">
                <a:effectLst/>
                <a:latin typeface="Arial" panose="020B0604020202020204" pitchFamily="34" charset="0"/>
                <a:ea typeface="Calibri" panose="020F0502020204030204" pitchFamily="34" charset="0"/>
                <a:cs typeface="Arial" panose="020B0604020202020204" pitchFamily="34" charset="0"/>
              </a:rPr>
              <a:t>1</a:t>
            </a:r>
            <a:r>
              <a:rPr lang="pt-BR" sz="500" dirty="0">
                <a:effectLst/>
                <a:latin typeface="Arial" panose="020B0604020202020204" pitchFamily="34" charset="0"/>
                <a:ea typeface="Calibri" panose="020F0502020204030204" pitchFamily="34" charset="0"/>
                <a:cs typeface="Arial" panose="020B0604020202020204" pitchFamily="34" charset="0"/>
              </a:rPr>
              <a:t>; Erika Correa Martins</a:t>
            </a:r>
            <a:r>
              <a:rPr lang="pt-BR" sz="500" baseline="30000" dirty="0">
                <a:effectLst/>
                <a:latin typeface="Arial" panose="020B0604020202020204" pitchFamily="34" charset="0"/>
                <a:ea typeface="Calibri" panose="020F0502020204030204" pitchFamily="34" charset="0"/>
                <a:cs typeface="Arial" panose="020B0604020202020204" pitchFamily="34" charset="0"/>
              </a:rPr>
              <a:t>2</a:t>
            </a:r>
            <a:r>
              <a:rPr lang="pt-BR" sz="500" dirty="0">
                <a:effectLst/>
                <a:latin typeface="Arial" panose="020B0604020202020204" pitchFamily="34" charset="0"/>
                <a:ea typeface="Calibri" panose="020F0502020204030204" pitchFamily="34" charset="0"/>
                <a:cs typeface="Arial" panose="020B0604020202020204" pitchFamily="34" charset="0"/>
              </a:rPr>
              <a:t>; </a:t>
            </a:r>
            <a:r>
              <a:rPr lang="pt-BR" sz="500" dirty="0" err="1">
                <a:effectLst/>
                <a:latin typeface="Arial" panose="020B0604020202020204" pitchFamily="34" charset="0"/>
                <a:ea typeface="Calibri" panose="020F0502020204030204" pitchFamily="34" charset="0"/>
                <a:cs typeface="Arial" panose="020B0604020202020204" pitchFamily="34" charset="0"/>
              </a:rPr>
              <a:t>Bianka</a:t>
            </a:r>
            <a:r>
              <a:rPr lang="pt-BR" sz="500" dirty="0">
                <a:effectLst/>
                <a:latin typeface="Arial" panose="020B0604020202020204" pitchFamily="34" charset="0"/>
                <a:ea typeface="Calibri" panose="020F0502020204030204" pitchFamily="34" charset="0"/>
                <a:cs typeface="Arial" panose="020B0604020202020204" pitchFamily="34" charset="0"/>
              </a:rPr>
              <a:t> Maria Figueiredo da Silva</a:t>
            </a:r>
            <a:r>
              <a:rPr lang="pt-BR" sz="500" baseline="30000" dirty="0">
                <a:effectLst/>
                <a:latin typeface="Arial" panose="020B0604020202020204" pitchFamily="34" charset="0"/>
                <a:ea typeface="Calibri" panose="020F0502020204030204" pitchFamily="34" charset="0"/>
                <a:cs typeface="Arial" panose="020B0604020202020204" pitchFamily="34" charset="0"/>
              </a:rPr>
              <a:t>2</a:t>
            </a:r>
            <a:r>
              <a:rPr lang="pt-BR" sz="500" dirty="0">
                <a:effectLst/>
                <a:latin typeface="Arial" panose="020B0604020202020204" pitchFamily="34" charset="0"/>
                <a:ea typeface="Calibri" panose="020F0502020204030204" pitchFamily="34" charset="0"/>
                <a:cs typeface="Arial" panose="020B0604020202020204" pitchFamily="34" charset="0"/>
              </a:rPr>
              <a:t>; </a:t>
            </a:r>
            <a:r>
              <a:rPr lang="pt-BR" sz="500" dirty="0" err="1">
                <a:effectLst/>
                <a:latin typeface="Arial" panose="020B0604020202020204" pitchFamily="34" charset="0"/>
                <a:ea typeface="Calibri" panose="020F0502020204030204" pitchFamily="34" charset="0"/>
                <a:cs typeface="Arial" panose="020B0604020202020204" pitchFamily="34" charset="0"/>
              </a:rPr>
              <a:t>Kayra</a:t>
            </a:r>
            <a:r>
              <a:rPr lang="pt-BR" sz="500" dirty="0">
                <a:effectLst/>
                <a:latin typeface="Arial" panose="020B0604020202020204" pitchFamily="34" charset="0"/>
                <a:ea typeface="Calibri" panose="020F0502020204030204" pitchFamily="34" charset="0"/>
                <a:cs typeface="Arial" panose="020B0604020202020204" pitchFamily="34" charset="0"/>
              </a:rPr>
              <a:t> </a:t>
            </a:r>
            <a:r>
              <a:rPr lang="pt-BR" sz="500" dirty="0" err="1">
                <a:effectLst/>
                <a:latin typeface="Arial" panose="020B0604020202020204" pitchFamily="34" charset="0"/>
                <a:ea typeface="Calibri" panose="020F0502020204030204" pitchFamily="34" charset="0"/>
                <a:cs typeface="Arial" panose="020B0604020202020204" pitchFamily="34" charset="0"/>
              </a:rPr>
              <a:t>Melane</a:t>
            </a:r>
            <a:r>
              <a:rPr lang="pt-BR" sz="500" dirty="0">
                <a:effectLst/>
                <a:latin typeface="Arial" panose="020B0604020202020204" pitchFamily="34" charset="0"/>
                <a:ea typeface="Calibri" panose="020F0502020204030204" pitchFamily="34" charset="0"/>
                <a:cs typeface="Arial" panose="020B0604020202020204" pitchFamily="34" charset="0"/>
              </a:rPr>
              <a:t> Assad Trócolis</a:t>
            </a:r>
            <a:r>
              <a:rPr lang="pt-BR" sz="500" baseline="30000" dirty="0">
                <a:effectLst/>
                <a:latin typeface="Arial" panose="020B0604020202020204" pitchFamily="34" charset="0"/>
                <a:ea typeface="Calibri" panose="020F0502020204030204" pitchFamily="34" charset="0"/>
                <a:cs typeface="Arial" panose="020B0604020202020204" pitchFamily="34" charset="0"/>
              </a:rPr>
              <a:t>2</a:t>
            </a:r>
            <a:r>
              <a:rPr lang="pt-BR" sz="500" dirty="0">
                <a:effectLst/>
                <a:latin typeface="Arial" panose="020B0604020202020204" pitchFamily="34" charset="0"/>
                <a:ea typeface="Calibri" panose="020F0502020204030204" pitchFamily="34" charset="0"/>
                <a:cs typeface="Arial" panose="020B0604020202020204" pitchFamily="34" charset="0"/>
              </a:rPr>
              <a:t>; Renata de Jesus da Silva Negrão</a:t>
            </a:r>
            <a:r>
              <a:rPr lang="pt-BR" sz="500" baseline="30000" dirty="0">
                <a:effectLst/>
                <a:latin typeface="Arial" panose="020B0604020202020204" pitchFamily="34" charset="0"/>
                <a:ea typeface="Calibri" panose="020F0502020204030204" pitchFamily="34" charset="0"/>
                <a:cs typeface="Arial" panose="020B0604020202020204" pitchFamily="34" charset="0"/>
              </a:rPr>
              <a:t>3</a:t>
            </a:r>
            <a:r>
              <a:rPr lang="pt-BR" sz="500" dirty="0">
                <a:effectLst/>
                <a:latin typeface="Arial" panose="020B0604020202020204" pitchFamily="34" charset="0"/>
                <a:ea typeface="Calibri" panose="020F0502020204030204" pitchFamily="34" charset="0"/>
                <a:cs typeface="Arial" panose="020B0604020202020204" pitchFamily="34" charset="0"/>
              </a:rPr>
              <a:t>. </a:t>
            </a:r>
            <a:r>
              <a:rPr lang="pt-BR" sz="500" b="1" dirty="0">
                <a:effectLst/>
                <a:latin typeface="Arial" panose="020B0604020202020204" pitchFamily="34" charset="0"/>
                <a:ea typeface="Calibri" panose="020F0502020204030204" pitchFamily="34" charset="0"/>
                <a:cs typeface="Arial" panose="020B0604020202020204" pitchFamily="34" charset="0"/>
              </a:rPr>
              <a:t>Orientadora: </a:t>
            </a:r>
            <a:r>
              <a:rPr lang="pt-BR" sz="500" dirty="0">
                <a:effectLst/>
                <a:latin typeface="Arial" panose="020B0604020202020204" pitchFamily="34" charset="0"/>
                <a:ea typeface="Calibri" panose="020F0502020204030204" pitchFamily="34" charset="0"/>
                <a:cs typeface="Arial" panose="020B0604020202020204" pitchFamily="34" charset="0"/>
              </a:rPr>
              <a:t>Nadia Pinheiro da Costa e </a:t>
            </a:r>
            <a:r>
              <a:rPr lang="pt-BR" sz="500" b="1" dirty="0" err="1">
                <a:latin typeface="Arial" panose="020B0604020202020204" pitchFamily="34" charset="0"/>
                <a:ea typeface="Calibri" panose="020F0502020204030204" pitchFamily="34" charset="0"/>
                <a:cs typeface="Arial" panose="020B0604020202020204" pitchFamily="34" charset="0"/>
              </a:rPr>
              <a:t>C</a:t>
            </a:r>
            <a:r>
              <a:rPr lang="pt-BR" sz="500" b="1" dirty="0" err="1">
                <a:effectLst/>
                <a:latin typeface="Arial" panose="020B0604020202020204" pitchFamily="34" charset="0"/>
                <a:ea typeface="Calibri" panose="020F0502020204030204" pitchFamily="34" charset="0"/>
                <a:cs typeface="Arial" panose="020B0604020202020204" pitchFamily="34" charset="0"/>
              </a:rPr>
              <a:t>o-orientadora</a:t>
            </a:r>
            <a:r>
              <a:rPr lang="pt-BR" sz="500" b="1" dirty="0">
                <a:effectLst/>
                <a:latin typeface="Arial" panose="020B0604020202020204" pitchFamily="34" charset="0"/>
                <a:ea typeface="Calibri" panose="020F0502020204030204" pitchFamily="34" charset="0"/>
                <a:cs typeface="Arial" panose="020B0604020202020204" pitchFamily="34" charset="0"/>
              </a:rPr>
              <a:t>: </a:t>
            </a:r>
            <a:r>
              <a:rPr lang="pt-BR" sz="500" dirty="0">
                <a:effectLst/>
                <a:latin typeface="Arial" panose="020B0604020202020204" pitchFamily="34" charset="0"/>
                <a:ea typeface="Calibri" panose="020F0502020204030204" pitchFamily="34" charset="0"/>
                <a:cs typeface="Arial" panose="020B0604020202020204" pitchFamily="34" charset="0"/>
              </a:rPr>
              <a:t>Renata de Jesus da Silva Negrão</a:t>
            </a:r>
          </a:p>
          <a:p>
            <a:pPr marL="342900" lvl="0" indent="-342900" algn="just">
              <a:lnSpc>
                <a:spcPct val="107000"/>
              </a:lnSpc>
              <a:buFont typeface="+mj-lt"/>
              <a:buAutoNum type="arabicPeriod"/>
            </a:pPr>
            <a:r>
              <a:rPr lang="pt-BR" sz="500" dirty="0">
                <a:effectLst/>
                <a:latin typeface="Arial" panose="020B0604020202020204" pitchFamily="34" charset="0"/>
                <a:ea typeface="Calibri" panose="020F0502020204030204" pitchFamily="34" charset="0"/>
                <a:cs typeface="Arial" panose="020B0604020202020204" pitchFamily="34" charset="0"/>
              </a:rPr>
              <a:t>Mestre em Enfermagem. Universidade Federal do Pará, Belém, Pará, Brasil. Doutoranda em Enfermagem. Universidade Federal de Santa Catarina, Florianópolis, Santa Catarina, Brasil. Docente do Curso de Enfermagem no Centro Universitário Faculdade Integrada Brasil Amazônia (FIBRA), Belém, Pará, Brasil. enfnadya@gmail.com </a:t>
            </a:r>
          </a:p>
          <a:p>
            <a:pPr marL="342900" lvl="0" indent="-342900" algn="just">
              <a:lnSpc>
                <a:spcPct val="107000"/>
              </a:lnSpc>
              <a:buFont typeface="+mj-lt"/>
              <a:buAutoNum type="arabicPeriod"/>
            </a:pPr>
            <a:r>
              <a:rPr lang="pt-BR" sz="500" dirty="0">
                <a:effectLst/>
                <a:latin typeface="Arial" panose="020B0604020202020204" pitchFamily="34" charset="0"/>
                <a:ea typeface="Calibri" panose="020F0502020204030204" pitchFamily="34" charset="0"/>
                <a:cs typeface="Arial" panose="020B0604020202020204" pitchFamily="34" charset="0"/>
              </a:rPr>
              <a:t>Discentes Curso de Enfermagem no Centro Universitário Faculdade Integrada Brasil Amazônia.</a:t>
            </a:r>
          </a:p>
          <a:p>
            <a:pPr marL="342900" lvl="0" indent="-342900" algn="just">
              <a:lnSpc>
                <a:spcPct val="107000"/>
              </a:lnSpc>
              <a:buFont typeface="+mj-lt"/>
              <a:buAutoNum type="arabicPeriod"/>
            </a:pPr>
            <a:r>
              <a:rPr lang="pt-BR" sz="500" dirty="0">
                <a:effectLst/>
                <a:latin typeface="Arial" panose="020B0604020202020204" pitchFamily="34" charset="0"/>
                <a:ea typeface="Calibri" panose="020F0502020204030204" pitchFamily="34" charset="0"/>
                <a:cs typeface="Arial" panose="020B0604020202020204" pitchFamily="34" charset="0"/>
              </a:rPr>
              <a:t>Mestre em Saúde do Adulto e idoso pela Escola de Enfermagem da Universidade do Estado de São Paulo, Brasil. Docente do Centro Universitário FIBRA, Belém-PA, Brasil. </a:t>
            </a:r>
          </a:p>
          <a:p>
            <a:pPr lvl="0" algn="ctr">
              <a:lnSpc>
                <a:spcPct val="107000"/>
              </a:lnSpc>
            </a:pPr>
            <a:r>
              <a:rPr lang="pt-BR" sz="500" i="1" dirty="0">
                <a:latin typeface="Arial" panose="020B0604020202020204" pitchFamily="34" charset="0"/>
                <a:cs typeface="Arial" panose="020B0604020202020204" pitchFamily="34" charset="0"/>
              </a:rPr>
              <a:t>enfnadya@gmail.com</a:t>
            </a:r>
          </a:p>
        </p:txBody>
      </p:sp>
      <p:cxnSp>
        <p:nvCxnSpPr>
          <p:cNvPr id="8" name="Conector reto 7">
            <a:extLst>
              <a:ext uri="{FF2B5EF4-FFF2-40B4-BE49-F238E27FC236}">
                <a16:creationId xmlns:a16="http://schemas.microsoft.com/office/drawing/2014/main" id="{AA512BD6-EDE6-413B-9B2B-4FB45A009BFF}"/>
              </a:ext>
            </a:extLst>
          </p:cNvPr>
          <p:cNvCxnSpPr>
            <a:cxnSpLocks/>
          </p:cNvCxnSpPr>
          <p:nvPr/>
        </p:nvCxnSpPr>
        <p:spPr>
          <a:xfrm flipH="1">
            <a:off x="2850191" y="2169042"/>
            <a:ext cx="7309" cy="5742506"/>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748CD78C-B763-429E-B437-AB92F211089F}"/>
              </a:ext>
            </a:extLst>
          </p:cNvPr>
          <p:cNvSpPr txBox="1"/>
          <p:nvPr/>
        </p:nvSpPr>
        <p:spPr>
          <a:xfrm>
            <a:off x="166912" y="2238327"/>
            <a:ext cx="259415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INTRODUÇÃO</a:t>
            </a:r>
            <a:endParaRPr lang="pt-BR" sz="1000" b="1" dirty="0">
              <a:solidFill>
                <a:schemeClr val="bg1"/>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4344AAD9-74BD-4101-A924-8BB69061BF66}"/>
              </a:ext>
            </a:extLst>
          </p:cNvPr>
          <p:cNvSpPr txBox="1"/>
          <p:nvPr/>
        </p:nvSpPr>
        <p:spPr>
          <a:xfrm>
            <a:off x="131027" y="4259525"/>
            <a:ext cx="2630036"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OBJETIVO</a:t>
            </a:r>
          </a:p>
        </p:txBody>
      </p:sp>
      <p:sp>
        <p:nvSpPr>
          <p:cNvPr id="11" name="CaixaDeTexto 10">
            <a:extLst>
              <a:ext uri="{FF2B5EF4-FFF2-40B4-BE49-F238E27FC236}">
                <a16:creationId xmlns:a16="http://schemas.microsoft.com/office/drawing/2014/main" id="{1A9BAC74-8571-4BCE-BC28-6AABD4DCA795}"/>
              </a:ext>
            </a:extLst>
          </p:cNvPr>
          <p:cNvSpPr txBox="1"/>
          <p:nvPr/>
        </p:nvSpPr>
        <p:spPr>
          <a:xfrm>
            <a:off x="133595" y="5915795"/>
            <a:ext cx="2627467"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MATERIAL E MÉTODO</a:t>
            </a:r>
          </a:p>
        </p:txBody>
      </p:sp>
      <p:sp>
        <p:nvSpPr>
          <p:cNvPr id="12" name="CaixaDeTexto 11">
            <a:extLst>
              <a:ext uri="{FF2B5EF4-FFF2-40B4-BE49-F238E27FC236}">
                <a16:creationId xmlns:a16="http://schemas.microsoft.com/office/drawing/2014/main" id="{BFD7D3CC-A25D-4102-A03C-966AEEE9F727}"/>
              </a:ext>
            </a:extLst>
          </p:cNvPr>
          <p:cNvSpPr txBox="1"/>
          <p:nvPr/>
        </p:nvSpPr>
        <p:spPr>
          <a:xfrm>
            <a:off x="2969376" y="2238327"/>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
        <p:nvSpPr>
          <p:cNvPr id="14" name="CaixaDeTexto 13">
            <a:extLst>
              <a:ext uri="{FF2B5EF4-FFF2-40B4-BE49-F238E27FC236}">
                <a16:creationId xmlns:a16="http://schemas.microsoft.com/office/drawing/2014/main" id="{FECD74B4-7D9A-4AEA-B3F7-83387EF4AF1C}"/>
              </a:ext>
            </a:extLst>
          </p:cNvPr>
          <p:cNvSpPr txBox="1"/>
          <p:nvPr/>
        </p:nvSpPr>
        <p:spPr>
          <a:xfrm>
            <a:off x="166911" y="7947482"/>
            <a:ext cx="5300325" cy="200055"/>
          </a:xfrm>
          <a:prstGeom prst="rect">
            <a:avLst/>
          </a:prstGeom>
          <a:solidFill>
            <a:schemeClr val="bg1">
              <a:lumMod val="50000"/>
            </a:schemeClr>
          </a:solidFill>
          <a:ln>
            <a:noFill/>
          </a:ln>
        </p:spPr>
        <p:txBody>
          <a:bodyPr wrap="square" rtlCol="0">
            <a:spAutoFit/>
          </a:bodyPr>
          <a:lstStyle/>
          <a:p>
            <a:pPr algn="ctr"/>
            <a:r>
              <a:rPr lang="pt-BR" sz="700" b="1" dirty="0">
                <a:solidFill>
                  <a:schemeClr val="bg1"/>
                </a:solidFill>
                <a:latin typeface="Arial" panose="020B0604020202020204" pitchFamily="34" charset="0"/>
                <a:cs typeface="Arial" panose="020B0604020202020204" pitchFamily="34" charset="0"/>
              </a:rPr>
              <a:t>REFERÊNCIAS</a:t>
            </a:r>
            <a:endParaRPr lang="pt-BR" sz="293" b="1" dirty="0">
              <a:solidFill>
                <a:schemeClr val="bg1"/>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6AD4C4E2-C13D-4C38-ADEB-6CB2E74039A7}"/>
              </a:ext>
            </a:extLst>
          </p:cNvPr>
          <p:cNvSpPr txBox="1"/>
          <p:nvPr/>
        </p:nvSpPr>
        <p:spPr>
          <a:xfrm>
            <a:off x="136892" y="2433861"/>
            <a:ext cx="2709250" cy="1892826"/>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	Cerca de 90% das famílias que possuem um membro da família com Alzheimer sentem-se inseguras quanto ao seus cuidados. Necessitando de apoio técnico científico, emocional e social para lidar com seu ente querido (FOLLE et al., 2016). </a:t>
            </a:r>
          </a:p>
          <a:p>
            <a:pPr algn="just"/>
            <a:r>
              <a:rPr lang="pt-BR" sz="900" dirty="0">
                <a:latin typeface="Arial" panose="020B0604020202020204" pitchFamily="34" charset="0"/>
                <a:cs typeface="Arial" panose="020B0604020202020204" pitchFamily="34" charset="0"/>
              </a:rPr>
              <a:t>	Porém, muitas vezes, a sociedade e os próprios profissionais deixam os familiares e o cuidador do idoso em segundo plano, o que pode ser errôneo, pois se encontram com o emocional abalado, devido a falta de conhecimento sobre a doença e as demandas que o idoso apresenta (FERNANDES &amp; ANDRADE, 2015).</a:t>
            </a:r>
          </a:p>
        </p:txBody>
      </p:sp>
      <p:sp>
        <p:nvSpPr>
          <p:cNvPr id="16" name="CaixaDeTexto 15">
            <a:extLst>
              <a:ext uri="{FF2B5EF4-FFF2-40B4-BE49-F238E27FC236}">
                <a16:creationId xmlns:a16="http://schemas.microsoft.com/office/drawing/2014/main" id="{0F3196CC-182C-46DF-8FB1-18620851DB4D}"/>
              </a:ext>
            </a:extLst>
          </p:cNvPr>
          <p:cNvSpPr txBox="1"/>
          <p:nvPr/>
        </p:nvSpPr>
        <p:spPr>
          <a:xfrm>
            <a:off x="164560" y="4797773"/>
            <a:ext cx="2553767" cy="784830"/>
          </a:xfrm>
          <a:prstGeom prst="rect">
            <a:avLst/>
          </a:prstGeom>
          <a:noFill/>
        </p:spPr>
        <p:txBody>
          <a:bodyPr wrap="square" rtlCol="0">
            <a:spAutoFit/>
          </a:bodyPr>
          <a:lstStyle/>
          <a:p>
            <a:pPr algn="just"/>
            <a:r>
              <a:rPr lang="pt-BR" sz="900" dirty="0">
                <a:latin typeface="Arial" panose="020B0604020202020204" pitchFamily="34" charset="0"/>
                <a:ea typeface="Calibri" panose="020F0502020204030204" pitchFamily="34" charset="0"/>
              </a:rPr>
              <a:t>	O</a:t>
            </a:r>
            <a:r>
              <a:rPr lang="pt-BR" sz="900" dirty="0">
                <a:effectLst/>
                <a:latin typeface="Arial" panose="020B0604020202020204" pitchFamily="34" charset="0"/>
                <a:ea typeface="Calibri" panose="020F0502020204030204" pitchFamily="34" charset="0"/>
              </a:rPr>
              <a:t>rientar os cuidadores informais de idosos com Alzheimer sobre recursos para enfrentar as demandas emocionais provenientes da sobrecarga do cuidado prestado. </a:t>
            </a:r>
            <a:r>
              <a:rPr lang="pt-BR" sz="900" dirty="0">
                <a:latin typeface="Arial" panose="020B0604020202020204" pitchFamily="34" charset="0"/>
                <a:cs typeface="Arial" panose="020B0604020202020204" pitchFamily="34" charset="0"/>
              </a:rPr>
              <a:t>.</a:t>
            </a:r>
          </a:p>
        </p:txBody>
      </p:sp>
      <p:sp>
        <p:nvSpPr>
          <p:cNvPr id="17" name="CaixaDeTexto 16">
            <a:extLst>
              <a:ext uri="{FF2B5EF4-FFF2-40B4-BE49-F238E27FC236}">
                <a16:creationId xmlns:a16="http://schemas.microsoft.com/office/drawing/2014/main" id="{4E8D5C1E-EAF1-4FDD-A842-D3937E9A00BC}"/>
              </a:ext>
            </a:extLst>
          </p:cNvPr>
          <p:cNvSpPr txBox="1"/>
          <p:nvPr/>
        </p:nvSpPr>
        <p:spPr>
          <a:xfrm>
            <a:off x="142716" y="6190755"/>
            <a:ext cx="2618347" cy="784830"/>
          </a:xfrm>
          <a:prstGeom prst="rect">
            <a:avLst/>
          </a:prstGeom>
          <a:noFill/>
        </p:spPr>
        <p:txBody>
          <a:bodyPr wrap="square" rtlCol="0">
            <a:spAutoFit/>
          </a:bodyPr>
          <a:lstStyle/>
          <a:p>
            <a:pPr algn="just"/>
            <a:r>
              <a:rPr lang="pt-BR" sz="900" dirty="0">
                <a:latin typeface="Arial" panose="020B0604020202020204" pitchFamily="34" charset="0"/>
                <a:ea typeface="Calibri" panose="020F0502020204030204" pitchFamily="34" charset="0"/>
              </a:rPr>
              <a:t>Foi realizada</a:t>
            </a:r>
            <a:r>
              <a:rPr lang="pt-BR" sz="900" dirty="0">
                <a:effectLst/>
                <a:latin typeface="Arial" panose="020B0604020202020204" pitchFamily="34" charset="0"/>
                <a:ea typeface="Calibri" panose="020F0502020204030204" pitchFamily="34" charset="0"/>
              </a:rPr>
              <a:t> uma pesquisa qualitativa de caráter descritivo na Associação Brasileira de Alzheimer de Belém-PA e os voluntários da pesquisa foram 07 cuidadores informais que frequentam a associação. </a:t>
            </a:r>
            <a:endParaRPr lang="pt-BR" sz="900" dirty="0">
              <a:latin typeface="Arial" panose="020B060402020202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id="{4B9DADBB-599C-4879-BB9B-BBF9D398902E}"/>
              </a:ext>
            </a:extLst>
          </p:cNvPr>
          <p:cNvSpPr txBox="1"/>
          <p:nvPr/>
        </p:nvSpPr>
        <p:spPr>
          <a:xfrm>
            <a:off x="2969376" y="2469159"/>
            <a:ext cx="2553769" cy="2031325"/>
          </a:xfrm>
          <a:prstGeom prst="rect">
            <a:avLst/>
          </a:prstGeom>
          <a:noFill/>
        </p:spPr>
        <p:txBody>
          <a:bodyPr wrap="square" rtlCol="0">
            <a:spAutoFit/>
          </a:bodyPr>
          <a:lstStyle/>
          <a:p>
            <a:pPr algn="just"/>
            <a:r>
              <a:rPr lang="pt-BR" sz="900" dirty="0">
                <a:effectLst/>
                <a:latin typeface="Arial" panose="020B0604020202020204" pitchFamily="34" charset="0"/>
                <a:ea typeface="Calibri" panose="020F0502020204030204" pitchFamily="34" charset="0"/>
              </a:rPr>
              <a:t>	A pesquisa realizada em 2019 com  7 cuidadores participantes da Associação Brasileira de Alzheimer de Belém do Pará, predominantemente feminino com idade entre 39 a 75 anos, dos dados coletados emergiram 05 categorias; as exigências e desafios para ser um cuidador; as dificuldades e dúvidas dos cuidadores e a busca pelo conhecimento; os sentimentos dos cuidadores familiares ao lidarem com o sofrimento; o cotidiano do cuidador, disponibilidade para cuidar de si e quanto ao auxílio financeiro; doenças e problemas de saúde adquiridos ou agravados no cuidado.</a:t>
            </a:r>
            <a:endParaRPr lang="pt-BR" sz="900" b="1" dirty="0">
              <a:latin typeface="Arial" panose="020B0604020202020204" pitchFamily="34" charset="0"/>
              <a:cs typeface="Arial" panose="020B0604020202020204" pitchFamily="34" charset="0"/>
            </a:endParaRPr>
          </a:p>
        </p:txBody>
      </p:sp>
      <p:sp>
        <p:nvSpPr>
          <p:cNvPr id="20" name="CaixaDeTexto 19">
            <a:extLst>
              <a:ext uri="{FF2B5EF4-FFF2-40B4-BE49-F238E27FC236}">
                <a16:creationId xmlns:a16="http://schemas.microsoft.com/office/drawing/2014/main" id="{380A0A8E-51D8-4C9F-88F4-B5F871F6400B}"/>
              </a:ext>
            </a:extLst>
          </p:cNvPr>
          <p:cNvSpPr txBox="1"/>
          <p:nvPr/>
        </p:nvSpPr>
        <p:spPr>
          <a:xfrm>
            <a:off x="83609" y="8183578"/>
            <a:ext cx="5540472" cy="553998"/>
          </a:xfrm>
          <a:prstGeom prst="rect">
            <a:avLst/>
          </a:prstGeom>
          <a:noFill/>
        </p:spPr>
        <p:txBody>
          <a:bodyPr wrap="square" rtlCol="0">
            <a:spAutoFit/>
          </a:bodyPr>
          <a:lstStyle/>
          <a:p>
            <a:pPr algn="just"/>
            <a:r>
              <a:rPr lang="pt-BR" sz="500" dirty="0">
                <a:latin typeface="Arial" panose="020B0604020202020204" pitchFamily="34" charset="0"/>
                <a:cs typeface="Arial" panose="020B0604020202020204" pitchFamily="34" charset="0"/>
              </a:rPr>
              <a:t>FERNADES. I. S. &amp; ANDRADE. M. S. Revisão sobre a doença de Alzheimer: diagnóstico, evolução e cuidados. Psicologia, Saúde e doenças, São Paulo, v. 18, n. 1, p. 131-140, 2017.</a:t>
            </a:r>
            <a:endParaRPr lang="pt-BR" sz="500" b="0" i="0" dirty="0">
              <a:effectLst/>
              <a:latin typeface="Arial" panose="020B0604020202020204" pitchFamily="34" charset="0"/>
              <a:cs typeface="Arial" panose="020B0604020202020204" pitchFamily="34" charset="0"/>
            </a:endParaRPr>
          </a:p>
          <a:p>
            <a:pPr algn="just"/>
            <a:r>
              <a:rPr lang="pt-BR" sz="500" b="0" i="0" dirty="0">
                <a:effectLst/>
                <a:latin typeface="Arial" panose="020B0604020202020204" pitchFamily="34" charset="0"/>
                <a:cs typeface="Arial" panose="020B0604020202020204" pitchFamily="34" charset="0"/>
              </a:rPr>
              <a:t>FOLLE, A. D.; SHIMIZU, H. E.; NAVES, J. de O. S. Social </a:t>
            </a:r>
            <a:r>
              <a:rPr lang="pt-BR" sz="500" b="0" i="0" dirty="0" err="1">
                <a:effectLst/>
                <a:latin typeface="Arial" panose="020B0604020202020204" pitchFamily="34" charset="0"/>
                <a:cs typeface="Arial" panose="020B0604020202020204" pitchFamily="34" charset="0"/>
              </a:rPr>
              <a:t>representation</a:t>
            </a:r>
            <a:r>
              <a:rPr lang="pt-BR" sz="500" b="0" i="0" dirty="0">
                <a:effectLst/>
                <a:latin typeface="Arial" panose="020B0604020202020204" pitchFamily="34" charset="0"/>
                <a:cs typeface="Arial" panose="020B0604020202020204" pitchFamily="34" charset="0"/>
              </a:rPr>
              <a:t> </a:t>
            </a:r>
            <a:r>
              <a:rPr lang="pt-BR" sz="500" b="0" i="0" dirty="0" err="1">
                <a:effectLst/>
                <a:latin typeface="Arial" panose="020B0604020202020204" pitchFamily="34" charset="0"/>
                <a:cs typeface="Arial" panose="020B0604020202020204" pitchFamily="34" charset="0"/>
              </a:rPr>
              <a:t>of</a:t>
            </a:r>
            <a:r>
              <a:rPr lang="pt-BR" sz="500" b="0" i="0" dirty="0">
                <a:effectLst/>
                <a:latin typeface="Arial" panose="020B0604020202020204" pitchFamily="34" charset="0"/>
                <a:cs typeface="Arial" panose="020B0604020202020204" pitchFamily="34" charset="0"/>
              </a:rPr>
              <a:t> </a:t>
            </a:r>
            <a:r>
              <a:rPr lang="pt-BR" sz="500" b="0" i="0" dirty="0" err="1">
                <a:effectLst/>
                <a:latin typeface="Arial" panose="020B0604020202020204" pitchFamily="34" charset="0"/>
                <a:cs typeface="Arial" panose="020B0604020202020204" pitchFamily="34" charset="0"/>
              </a:rPr>
              <a:t>Alzheimer's</a:t>
            </a:r>
            <a:r>
              <a:rPr lang="pt-BR" sz="500" b="0" i="0" dirty="0">
                <a:effectLst/>
                <a:latin typeface="Arial" panose="020B0604020202020204" pitchFamily="34" charset="0"/>
                <a:cs typeface="Arial" panose="020B0604020202020204" pitchFamily="34" charset="0"/>
              </a:rPr>
              <a:t> </a:t>
            </a:r>
            <a:r>
              <a:rPr lang="pt-BR" sz="500" b="0" i="0" dirty="0" err="1">
                <a:effectLst/>
                <a:latin typeface="Arial" panose="020B0604020202020204" pitchFamily="34" charset="0"/>
                <a:cs typeface="Arial" panose="020B0604020202020204" pitchFamily="34" charset="0"/>
              </a:rPr>
              <a:t>disease</a:t>
            </a:r>
            <a:r>
              <a:rPr lang="pt-BR" sz="500" b="0" i="0" dirty="0">
                <a:effectLst/>
                <a:latin typeface="Arial" panose="020B0604020202020204" pitchFamily="34" charset="0"/>
                <a:cs typeface="Arial" panose="020B0604020202020204" pitchFamily="34" charset="0"/>
              </a:rPr>
              <a:t> for </a:t>
            </a:r>
            <a:r>
              <a:rPr lang="pt-BR" sz="500" b="0" i="0" dirty="0" err="1">
                <a:effectLst/>
                <a:latin typeface="Arial" panose="020B0604020202020204" pitchFamily="34" charset="0"/>
                <a:cs typeface="Arial" panose="020B0604020202020204" pitchFamily="34" charset="0"/>
              </a:rPr>
              <a:t>family</a:t>
            </a:r>
            <a:r>
              <a:rPr lang="pt-BR" sz="500" b="0" i="0" dirty="0">
                <a:effectLst/>
                <a:latin typeface="Arial" panose="020B0604020202020204" pitchFamily="34" charset="0"/>
                <a:cs typeface="Arial" panose="020B0604020202020204" pitchFamily="34" charset="0"/>
              </a:rPr>
              <a:t> </a:t>
            </a:r>
            <a:r>
              <a:rPr lang="pt-BR" sz="500" b="0" i="0" dirty="0" err="1">
                <a:effectLst/>
                <a:latin typeface="Arial" panose="020B0604020202020204" pitchFamily="34" charset="0"/>
                <a:cs typeface="Arial" panose="020B0604020202020204" pitchFamily="34" charset="0"/>
              </a:rPr>
              <a:t>caregivers</a:t>
            </a:r>
            <a:r>
              <a:rPr lang="pt-BR" sz="500" b="0" i="0" dirty="0">
                <a:effectLst/>
                <a:latin typeface="Arial" panose="020B0604020202020204" pitchFamily="34" charset="0"/>
                <a:cs typeface="Arial" panose="020B0604020202020204" pitchFamily="34" charset="0"/>
              </a:rPr>
              <a:t>: </a:t>
            </a:r>
            <a:r>
              <a:rPr lang="pt-BR" sz="500" b="0" i="0" dirty="0" err="1">
                <a:effectLst/>
                <a:latin typeface="Arial" panose="020B0604020202020204" pitchFamily="34" charset="0"/>
                <a:cs typeface="Arial" panose="020B0604020202020204" pitchFamily="34" charset="0"/>
              </a:rPr>
              <a:t>stressful</a:t>
            </a:r>
            <a:r>
              <a:rPr lang="pt-BR" sz="500" b="0" i="0" dirty="0">
                <a:effectLst/>
                <a:latin typeface="Arial" panose="020B0604020202020204" pitchFamily="34" charset="0"/>
                <a:cs typeface="Arial" panose="020B0604020202020204" pitchFamily="34" charset="0"/>
              </a:rPr>
              <a:t> </a:t>
            </a:r>
            <a:r>
              <a:rPr lang="pt-BR" sz="500" b="0" i="0" dirty="0" err="1">
                <a:effectLst/>
                <a:latin typeface="Arial" panose="020B0604020202020204" pitchFamily="34" charset="0"/>
                <a:cs typeface="Arial" panose="020B0604020202020204" pitchFamily="34" charset="0"/>
              </a:rPr>
              <a:t>and</a:t>
            </a:r>
            <a:r>
              <a:rPr lang="pt-BR" sz="500" b="0" i="0" dirty="0">
                <a:effectLst/>
                <a:latin typeface="Arial" panose="020B0604020202020204" pitchFamily="34" charset="0"/>
                <a:cs typeface="Arial" panose="020B0604020202020204" pitchFamily="34" charset="0"/>
              </a:rPr>
              <a:t> </a:t>
            </a:r>
            <a:r>
              <a:rPr lang="pt-BR" sz="500" b="0" i="0" dirty="0" err="1">
                <a:effectLst/>
                <a:latin typeface="Arial" panose="020B0604020202020204" pitchFamily="34" charset="0"/>
                <a:cs typeface="Arial" panose="020B0604020202020204" pitchFamily="34" charset="0"/>
              </a:rPr>
              <a:t>rewarding</a:t>
            </a:r>
            <a:r>
              <a:rPr lang="pt-BR" sz="500" b="0" i="0" dirty="0">
                <a:effectLst/>
                <a:latin typeface="Arial" panose="020B0604020202020204" pitchFamily="34" charset="0"/>
                <a:cs typeface="Arial" panose="020B0604020202020204" pitchFamily="34" charset="0"/>
              </a:rPr>
              <a:t>. Revista da Escola de Enfermagem da </a:t>
            </a:r>
            <a:r>
              <a:rPr lang="pt-BR" sz="500" b="0" i="0" dirty="0" err="1">
                <a:effectLst/>
                <a:latin typeface="Arial" panose="020B0604020202020204" pitchFamily="34" charset="0"/>
                <a:cs typeface="Arial" panose="020B0604020202020204" pitchFamily="34" charset="0"/>
              </a:rPr>
              <a:t>Usp</a:t>
            </a:r>
            <a:r>
              <a:rPr lang="pt-BR" sz="500" b="0" i="0" dirty="0">
                <a:effectLst/>
                <a:latin typeface="Arial" panose="020B0604020202020204" pitchFamily="34" charset="0"/>
                <a:cs typeface="Arial" panose="020B0604020202020204" pitchFamily="34" charset="0"/>
              </a:rPr>
              <a:t>, v. 50, n. 1, p.79-85, 2016. </a:t>
            </a:r>
            <a:br>
              <a:rPr lang="pt-BR" sz="500" dirty="0">
                <a:latin typeface="Arial" panose="020B0604020202020204" pitchFamily="34" charset="0"/>
                <a:cs typeface="Arial" panose="020B0604020202020204" pitchFamily="34" charset="0"/>
              </a:rPr>
            </a:br>
            <a:r>
              <a:rPr lang="pt-BR" sz="500" b="0" i="0" dirty="0">
                <a:effectLst/>
                <a:latin typeface="Arial" panose="020B0604020202020204" pitchFamily="34" charset="0"/>
                <a:cs typeface="Arial" panose="020B0604020202020204" pitchFamily="34" charset="0"/>
              </a:rPr>
              <a:t>FREITAS, E. V. Tratado de geriatria e gerontologia. 4ª ed. Rio de janeiro: Guanabara Koogan, 2018.</a:t>
            </a:r>
            <a:br>
              <a:rPr lang="pt-BR" sz="500" dirty="0">
                <a:latin typeface="Arial" panose="020B0604020202020204" pitchFamily="34" charset="0"/>
                <a:cs typeface="Arial" panose="020B0604020202020204" pitchFamily="34" charset="0"/>
              </a:rPr>
            </a:br>
            <a:r>
              <a:rPr lang="pt-BR" sz="500" b="0" i="0" dirty="0">
                <a:effectLst/>
                <a:latin typeface="Arial" panose="020B0604020202020204" pitchFamily="34" charset="0"/>
                <a:cs typeface="Arial" panose="020B0604020202020204" pitchFamily="34" charset="0"/>
              </a:rPr>
              <a:t>ILHA, S., BACHES, D. S., SANTOS, S. S. C, ABREU. D. P., SILVA, B. T., PELZER, M. T. Doença de </a:t>
            </a:r>
            <a:r>
              <a:rPr lang="pt-BR" sz="500" b="0" i="0" dirty="0" err="1">
                <a:effectLst/>
                <a:latin typeface="Arial" panose="020B0604020202020204" pitchFamily="34" charset="0"/>
                <a:cs typeface="Arial" panose="020B0604020202020204" pitchFamily="34" charset="0"/>
              </a:rPr>
              <a:t>alzheimer</a:t>
            </a:r>
            <a:r>
              <a:rPr lang="pt-BR" sz="500" b="0" i="0" dirty="0">
                <a:effectLst/>
                <a:latin typeface="Arial" panose="020B0604020202020204" pitchFamily="34" charset="0"/>
                <a:cs typeface="Arial" panose="020B0604020202020204" pitchFamily="34" charset="0"/>
              </a:rPr>
              <a:t> na pessoa idosa/família: Dificuldades vivenciadas e estratégias de cuidado. Escola Anna Nery, v. 20, n. 1, p. 138-146, 2015.</a:t>
            </a:r>
          </a:p>
        </p:txBody>
      </p:sp>
      <p:cxnSp>
        <p:nvCxnSpPr>
          <p:cNvPr id="42" name="Conector reto 41">
            <a:extLst>
              <a:ext uri="{FF2B5EF4-FFF2-40B4-BE49-F238E27FC236}">
                <a16:creationId xmlns:a16="http://schemas.microsoft.com/office/drawing/2014/main" id="{AC187A9A-CDC0-4DE8-957E-E995B2B28005}"/>
              </a:ext>
            </a:extLst>
          </p:cNvPr>
          <p:cNvCxnSpPr>
            <a:cxnSpLocks/>
          </p:cNvCxnSpPr>
          <p:nvPr/>
        </p:nvCxnSpPr>
        <p:spPr>
          <a:xfrm>
            <a:off x="183190" y="2125477"/>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48" name="CaixaDeTexto 47">
            <a:extLst>
              <a:ext uri="{FF2B5EF4-FFF2-40B4-BE49-F238E27FC236}">
                <a16:creationId xmlns:a16="http://schemas.microsoft.com/office/drawing/2014/main" id="{8D366BA9-4731-4DDE-B4F2-6C866DD64FB4}"/>
              </a:ext>
            </a:extLst>
          </p:cNvPr>
          <p:cNvSpPr txBox="1"/>
          <p:nvPr/>
        </p:nvSpPr>
        <p:spPr>
          <a:xfrm>
            <a:off x="2969376" y="4968271"/>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CONCLUSÃO</a:t>
            </a:r>
          </a:p>
        </p:txBody>
      </p:sp>
      <p:sp>
        <p:nvSpPr>
          <p:cNvPr id="49" name="CaixaDeTexto 48">
            <a:extLst>
              <a:ext uri="{FF2B5EF4-FFF2-40B4-BE49-F238E27FC236}">
                <a16:creationId xmlns:a16="http://schemas.microsoft.com/office/drawing/2014/main" id="{69A51512-DED3-4E8A-B13D-F14B7608C545}"/>
              </a:ext>
            </a:extLst>
          </p:cNvPr>
          <p:cNvSpPr txBox="1"/>
          <p:nvPr/>
        </p:nvSpPr>
        <p:spPr>
          <a:xfrm>
            <a:off x="2989364" y="5268005"/>
            <a:ext cx="2533781" cy="1338828"/>
          </a:xfrm>
          <a:prstGeom prst="rect">
            <a:avLst/>
          </a:prstGeom>
          <a:noFill/>
        </p:spPr>
        <p:txBody>
          <a:bodyPr wrap="square" rtlCol="0">
            <a:spAutoFit/>
          </a:bodyPr>
          <a:lstStyle/>
          <a:p>
            <a:pPr algn="just"/>
            <a:r>
              <a:rPr lang="pt-BR" sz="900" dirty="0">
                <a:effectLst/>
                <a:latin typeface="Arial" panose="020B0604020202020204" pitchFamily="34" charset="0"/>
                <a:ea typeface="Calibri" panose="020F0502020204030204" pitchFamily="34" charset="0"/>
              </a:rPr>
              <a:t>Através das orientações quanto aos cuidados também consigo mesmo, aplicação de tecnologias leves para melhor orientá-los; a partir de momentos reflexivos, confraternizações e dinâmicas com os cuidadores foi possível que estes conseguissem amenizar a sobrecarga vivenciada sendo uma estratégia de alívio satisfatória durante o cuidado ofertado. </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4160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TotalTime>
  <Words>681</Words>
  <Application>Microsoft Office PowerPoint</Application>
  <PresentationFormat>Apresentação na tela (16:10)</PresentationFormat>
  <Paragraphs>20</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Nadia Pinheiro</cp:lastModifiedBy>
  <cp:revision>17</cp:revision>
  <dcterms:created xsi:type="dcterms:W3CDTF">2018-11-18T15:06:20Z</dcterms:created>
  <dcterms:modified xsi:type="dcterms:W3CDTF">2022-08-10T13:48:30Z</dcterms:modified>
</cp:coreProperties>
</file>