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5145088" cy="9144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Quicksand" panose="020B0604020202020204" charset="0"/>
      <p:regular r:id="rId8"/>
      <p:bold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E9D"/>
    <a:srgbClr val="4AD5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68" d="100"/>
          <a:sy n="268" d="100"/>
        </p:scale>
        <p:origin x="-960" y="-3048"/>
      </p:cViewPr>
      <p:guideLst>
        <p:guide orient="horz" pos="2880"/>
        <p:guide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464751" y="685800"/>
            <a:ext cx="19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24239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65388" y="685800"/>
            <a:ext cx="1928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5367" y="1323689"/>
            <a:ext cx="4793700" cy="36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75362" y="5038444"/>
            <a:ext cx="4793700" cy="14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4766591" y="8290163"/>
            <a:ext cx="3087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175362" y="1966444"/>
            <a:ext cx="4793700" cy="349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175362" y="5603956"/>
            <a:ext cx="4793700" cy="23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4766591" y="8290163"/>
            <a:ext cx="3087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4766591" y="8290163"/>
            <a:ext cx="3087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75362" y="3823733"/>
            <a:ext cx="4793700" cy="14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4766591" y="8290163"/>
            <a:ext cx="3087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75362" y="791156"/>
            <a:ext cx="4793700" cy="10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75362" y="2048844"/>
            <a:ext cx="4793700" cy="60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4766591" y="8290163"/>
            <a:ext cx="3087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75362" y="791156"/>
            <a:ext cx="4793700" cy="10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175362" y="2048844"/>
            <a:ext cx="2250300" cy="60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2718701" y="2048844"/>
            <a:ext cx="2250300" cy="60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4766591" y="8290163"/>
            <a:ext cx="3087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75362" y="791156"/>
            <a:ext cx="4793700" cy="10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4766591" y="8290163"/>
            <a:ext cx="3087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175362" y="987733"/>
            <a:ext cx="1579800" cy="134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75362" y="2470400"/>
            <a:ext cx="1579800" cy="56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4766591" y="8290163"/>
            <a:ext cx="3087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275814" y="800267"/>
            <a:ext cx="3582600" cy="727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4766591" y="8290163"/>
            <a:ext cx="3087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572200" y="-222"/>
            <a:ext cx="2572200" cy="9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149370" y="2192311"/>
            <a:ext cx="2275800" cy="263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149370" y="4983244"/>
            <a:ext cx="2275800" cy="21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2778955" y="1287244"/>
            <a:ext cx="2158800" cy="656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4766591" y="8290163"/>
            <a:ext cx="3087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175362" y="7521022"/>
            <a:ext cx="3375000" cy="10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4766591" y="8290163"/>
            <a:ext cx="3087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75362" y="791156"/>
            <a:ext cx="4793700" cy="10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75362" y="2048844"/>
            <a:ext cx="4793700" cy="60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766591" y="8290163"/>
            <a:ext cx="3087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/>
        </p:nvSpPr>
        <p:spPr>
          <a:xfrm>
            <a:off x="300589" y="1223841"/>
            <a:ext cx="453706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000" b="1" dirty="0">
                <a:solidFill>
                  <a:srgbClr val="FFAE9D"/>
                </a:solidFill>
                <a:effectLst/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LETRAMENTO EM SAÚDE POR MÍDIAS SOCIAIS PARA PESCADORES ARTESANAIS DA AMAZÔNIA LEGAL, BRASIL DURANTE A PANDEMIA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rgbClr val="FFAE9D"/>
              </a:solidFill>
              <a:latin typeface="Quicksand" panose="020B0604020202020204" charset="0"/>
              <a:ea typeface="Quicksand"/>
              <a:cs typeface="Quicksand"/>
              <a:sym typeface="Quicksand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761101" y="1398858"/>
            <a:ext cx="3765449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pt-BR" sz="800" i="0" dirty="0">
                <a:solidFill>
                  <a:schemeClr val="accent2">
                    <a:lumMod val="50000"/>
                    <a:lumOff val="50000"/>
                  </a:schemeClr>
                </a:solidFill>
                <a:effectLst/>
                <a:latin typeface="Quicksand" panose="020B0604020202020204" charset="0"/>
              </a:rPr>
              <a:t>Marcele Pereira </a:t>
            </a:r>
            <a:r>
              <a:rPr lang="pt-BR" sz="800" i="0">
                <a:solidFill>
                  <a:schemeClr val="accent2">
                    <a:lumMod val="50000"/>
                    <a:lumOff val="50000"/>
                  </a:schemeClr>
                </a:solidFill>
                <a:effectLst/>
                <a:latin typeface="Quicksand" panose="020B0604020202020204" charset="0"/>
              </a:rPr>
              <a:t>Silvestre Gotardelo</a:t>
            </a:r>
            <a:r>
              <a:rPr lang="pt-BR" sz="800" baseline="30000">
                <a:solidFill>
                  <a:schemeClr val="accent2">
                    <a:lumMod val="50000"/>
                    <a:lumOff val="50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1 </a:t>
            </a:r>
            <a:r>
              <a:rPr lang="pt-BR" sz="800" baseline="30000" dirty="0">
                <a:solidFill>
                  <a:schemeClr val="accent2">
                    <a:lumMod val="50000"/>
                    <a:lumOff val="50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; </a:t>
            </a:r>
            <a:r>
              <a:rPr lang="pt-BR" sz="800" i="0" dirty="0" err="1">
                <a:solidFill>
                  <a:schemeClr val="accent2">
                    <a:lumMod val="50000"/>
                    <a:lumOff val="50000"/>
                  </a:schemeClr>
                </a:solidFill>
                <a:effectLst/>
                <a:latin typeface="Quicksand" panose="020B0604020202020204" charset="0"/>
              </a:rPr>
              <a:t>Allana</a:t>
            </a:r>
            <a:r>
              <a:rPr lang="pt-BR" sz="800" i="0" dirty="0">
                <a:solidFill>
                  <a:schemeClr val="accent2">
                    <a:lumMod val="50000"/>
                    <a:lumOff val="50000"/>
                  </a:schemeClr>
                </a:solidFill>
                <a:effectLst/>
                <a:latin typeface="Quicksand" panose="020B0604020202020204" charset="0"/>
              </a:rPr>
              <a:t> Lima </a:t>
            </a:r>
            <a:r>
              <a:rPr lang="pt-BR" sz="800" dirty="0">
                <a:solidFill>
                  <a:schemeClr val="accent2">
                    <a:lumMod val="50000"/>
                    <a:lumOff val="50000"/>
                  </a:schemeClr>
                </a:solidFill>
                <a:latin typeface="Quicksand" panose="020B0604020202020204" charset="0"/>
              </a:rPr>
              <a:t>M</a:t>
            </a:r>
            <a:r>
              <a:rPr lang="pt-BR" sz="800" i="0" dirty="0">
                <a:solidFill>
                  <a:schemeClr val="accent2">
                    <a:lumMod val="50000"/>
                    <a:lumOff val="50000"/>
                  </a:schemeClr>
                </a:solidFill>
                <a:effectLst/>
                <a:latin typeface="Quicksand" panose="020B0604020202020204" charset="0"/>
              </a:rPr>
              <a:t>oreira </a:t>
            </a:r>
            <a:r>
              <a:rPr lang="pt-BR" sz="800" dirty="0">
                <a:solidFill>
                  <a:schemeClr val="accent2">
                    <a:lumMod val="50000"/>
                    <a:lumOff val="50000"/>
                  </a:schemeClr>
                </a:solidFill>
                <a:latin typeface="Quicksand" panose="020B0604020202020204" charset="0"/>
              </a:rPr>
              <a:t>R</a:t>
            </a:r>
            <a:r>
              <a:rPr lang="pt-BR" sz="800" i="0" dirty="0">
                <a:solidFill>
                  <a:schemeClr val="accent2">
                    <a:lumMod val="50000"/>
                    <a:lumOff val="50000"/>
                  </a:schemeClr>
                </a:solidFill>
                <a:effectLst/>
                <a:latin typeface="Quicksand" panose="020B0604020202020204" charset="0"/>
              </a:rPr>
              <a:t>odrigues</a:t>
            </a:r>
            <a:r>
              <a:rPr lang="pt-BR" sz="800" i="0" baseline="30000" dirty="0">
                <a:solidFill>
                  <a:schemeClr val="accent2">
                    <a:lumMod val="50000"/>
                    <a:lumOff val="50000"/>
                  </a:schemeClr>
                </a:solidFill>
                <a:effectLst/>
                <a:latin typeface="Quicksand"/>
                <a:sym typeface="Quicksand"/>
              </a:rPr>
              <a:t>2</a:t>
            </a:r>
            <a:r>
              <a:rPr lang="pt-BR" sz="800" baseline="30000" dirty="0">
                <a:solidFill>
                  <a:schemeClr val="accent2">
                    <a:lumMod val="50000"/>
                    <a:lumOff val="50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;</a:t>
            </a:r>
            <a:r>
              <a:rPr lang="pt-BR" sz="800" dirty="0">
                <a:solidFill>
                  <a:schemeClr val="accent2">
                    <a:lumMod val="50000"/>
                    <a:lumOff val="50000"/>
                  </a:schemeClr>
                </a:solidFill>
                <a:latin typeface="Quicksand"/>
                <a:sym typeface="Quicksand"/>
              </a:rPr>
              <a:t>; </a:t>
            </a:r>
            <a:r>
              <a:rPr lang="pt-BR" sz="800" i="0" dirty="0">
                <a:solidFill>
                  <a:schemeClr val="accent2">
                    <a:lumMod val="50000"/>
                    <a:lumOff val="50000"/>
                  </a:schemeClr>
                </a:solidFill>
                <a:effectLst/>
                <a:latin typeface="Quicksand" panose="020B0604020202020204" charset="0"/>
              </a:rPr>
              <a:t>Erika da Silva Maciel</a:t>
            </a:r>
            <a:r>
              <a:rPr lang="pt-BR" sz="800" i="0" baseline="30000" dirty="0">
                <a:solidFill>
                  <a:schemeClr val="accent2">
                    <a:lumMod val="50000"/>
                    <a:lumOff val="50000"/>
                  </a:schemeClr>
                </a:solidFill>
                <a:effectLst/>
                <a:latin typeface="Quicksand"/>
                <a:sym typeface="Quicksand"/>
              </a:rPr>
              <a:t>3</a:t>
            </a:r>
            <a:endParaRPr sz="800" dirty="0">
              <a:solidFill>
                <a:schemeClr val="accent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540062" y="1987848"/>
            <a:ext cx="3857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dirty="0">
                <a:solidFill>
                  <a:schemeClr val="accent2">
                    <a:lumMod val="50000"/>
                    <a:lumOff val="50000"/>
                  </a:schemeClr>
                </a:solidFill>
                <a:latin typeface="Quicksand"/>
                <a:ea typeface="Quicksand"/>
                <a:cs typeface="Quicksand"/>
                <a:sym typeface="Quicksand"/>
              </a:rPr>
              <a:t>Contato:  marcelegotardelo@gmail.com</a:t>
            </a:r>
            <a:endParaRPr sz="800" dirty="0">
              <a:solidFill>
                <a:schemeClr val="accent2">
                  <a:lumMod val="50000"/>
                  <a:lumOff val="50000"/>
                </a:schemeClr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335300" y="2241953"/>
            <a:ext cx="1661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 dirty="0">
                <a:solidFill>
                  <a:schemeClr val="tx1"/>
                </a:solidFill>
                <a:latin typeface="Quicksand"/>
                <a:ea typeface="Quicksand"/>
                <a:cs typeface="Quicksand"/>
                <a:sym typeface="Quicksand"/>
              </a:rPr>
              <a:t>Introdução</a:t>
            </a:r>
            <a:endParaRPr sz="1100" b="1" dirty="0">
              <a:solidFill>
                <a:schemeClr val="tx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300588" y="2205823"/>
            <a:ext cx="70800" cy="274200"/>
          </a:xfrm>
          <a:prstGeom prst="rect">
            <a:avLst/>
          </a:prstGeom>
          <a:solidFill>
            <a:srgbClr val="4AD5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182804" y="2526203"/>
            <a:ext cx="2151028" cy="1769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pandemia pelo novo coronavírus ocasionou em intensas mudanças da vida social, política e econômica no mundo. Com o avanço da pandemia, a epidemia global de desinformações disseminadas em meios de comunicação em massa também se tornou problema emergente para a saúde pública.  </a:t>
            </a:r>
            <a:endParaRPr lang="pt-BR" sz="1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2684749" y="2333577"/>
            <a:ext cx="1841801" cy="285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 dirty="0">
                <a:solidFill>
                  <a:schemeClr val="tx1"/>
                </a:solidFill>
                <a:latin typeface="Quicksand"/>
                <a:ea typeface="Quicksand"/>
                <a:cs typeface="Quicksand"/>
                <a:sym typeface="Quicksand"/>
              </a:rPr>
              <a:t>Resultados</a:t>
            </a:r>
            <a:endParaRPr sz="1100" b="1" dirty="0">
              <a:solidFill>
                <a:schemeClr val="tx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370700" y="4271556"/>
            <a:ext cx="1661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 dirty="0">
                <a:solidFill>
                  <a:schemeClr val="tx1"/>
                </a:solidFill>
                <a:latin typeface="Quicksand"/>
                <a:ea typeface="Quicksand"/>
                <a:cs typeface="Quicksand"/>
                <a:sym typeface="Quicksand"/>
              </a:rPr>
              <a:t>Objetivos</a:t>
            </a:r>
            <a:endParaRPr sz="1100" b="1" dirty="0">
              <a:solidFill>
                <a:schemeClr val="tx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9" name="Google Shape;69;p13"/>
          <p:cNvSpPr/>
          <p:nvPr/>
        </p:nvSpPr>
        <p:spPr>
          <a:xfrm>
            <a:off x="335716" y="4241119"/>
            <a:ext cx="70800" cy="274200"/>
          </a:xfrm>
          <a:prstGeom prst="rect">
            <a:avLst/>
          </a:prstGeom>
          <a:solidFill>
            <a:srgbClr val="4AD5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182804" y="4538749"/>
            <a:ext cx="2151028" cy="111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pt-BR" sz="1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escrever a elaboração e veiculação de ações e materiais instrucionais para prevenção de doenças em mídia social, elaboradas de acordo com os pressupostos do letramento em saúde.</a:t>
            </a:r>
            <a:endParaRPr lang="pt-BR" sz="1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2694239" y="6477089"/>
            <a:ext cx="19455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 dirty="0">
                <a:solidFill>
                  <a:schemeClr val="tx1"/>
                </a:solidFill>
                <a:latin typeface="Quicksand"/>
                <a:ea typeface="Quicksand"/>
                <a:cs typeface="Quicksand"/>
                <a:sym typeface="Quicksand"/>
              </a:rPr>
              <a:t>Considerações finais</a:t>
            </a:r>
            <a:endParaRPr sz="1100" b="1" dirty="0">
              <a:solidFill>
                <a:schemeClr val="tx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3" name="Google Shape;73;p13"/>
          <p:cNvSpPr/>
          <p:nvPr/>
        </p:nvSpPr>
        <p:spPr>
          <a:xfrm>
            <a:off x="2667297" y="6417096"/>
            <a:ext cx="70800" cy="274200"/>
          </a:xfrm>
          <a:prstGeom prst="rect">
            <a:avLst/>
          </a:prstGeom>
          <a:solidFill>
            <a:srgbClr val="4AD5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74" name="Google Shape;74;p13"/>
          <p:cNvSpPr txBox="1"/>
          <p:nvPr/>
        </p:nvSpPr>
        <p:spPr>
          <a:xfrm>
            <a:off x="2567185" y="6631303"/>
            <a:ext cx="2133080" cy="2263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Nesse contexto, promover, gerar e difundir conhecimentos por meio da pesquisa e outras formas de produção de conhecimentos, destacamos que o letramento em saúde por mídias sociais foi um recurso que contribuiu e facilitou a comunicação dos participantes.  Além disso, pretende-se que os participantes sejam multiplicadores das informações ofertadas, formando uma rede de colaboração mútua.</a:t>
            </a:r>
            <a:endParaRPr lang="pt-BR" sz="1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6" name="Google Shape;76;p13"/>
          <p:cNvSpPr txBox="1"/>
          <p:nvPr/>
        </p:nvSpPr>
        <p:spPr>
          <a:xfrm>
            <a:off x="406100" y="5650733"/>
            <a:ext cx="1661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 dirty="0">
                <a:solidFill>
                  <a:schemeClr val="tx1"/>
                </a:solidFill>
                <a:latin typeface="Quicksand"/>
                <a:ea typeface="Quicksand"/>
                <a:cs typeface="Quicksand"/>
                <a:sym typeface="Quicksand"/>
              </a:rPr>
              <a:t>Métodos</a:t>
            </a:r>
            <a:endParaRPr sz="1100" b="1" dirty="0">
              <a:solidFill>
                <a:schemeClr val="tx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7" name="Google Shape;77;p13"/>
          <p:cNvSpPr/>
          <p:nvPr/>
        </p:nvSpPr>
        <p:spPr>
          <a:xfrm>
            <a:off x="335300" y="5660553"/>
            <a:ext cx="70800" cy="274200"/>
          </a:xfrm>
          <a:prstGeom prst="rect">
            <a:avLst/>
          </a:prstGeom>
          <a:solidFill>
            <a:srgbClr val="4AD5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78" name="Google Shape;78;p13"/>
          <p:cNvSpPr txBox="1"/>
          <p:nvPr/>
        </p:nvSpPr>
        <p:spPr>
          <a:xfrm>
            <a:off x="166760" y="5934978"/>
            <a:ext cx="2203880" cy="2921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Trata-se de uma pesquisa metodológica do tipo descritiva, a realização do estudo ocorreu após a pesquisas realizadas por mestrandos do Programa de Pós-graduação em Ensino, Ciências e Saúde- PPGECS da Universidade Federal do Tocantins - UFT nos municípios de Porto Nacional e Ipueiras nos anos de 2019 e 2020 e que avaliou a frequência de doenças como síndrome metabólica, Distúrbios Osteomusculares relacionados ao trabalho – DORT, parasitoses intestinais, em pescadores artesanais. O estudo foi devidamente aprovado pelo Comitê de Ética e Pesquisa. </a:t>
            </a:r>
            <a:endParaRPr lang="pt-BR" sz="1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Google Shape;57;p13">
            <a:extLst>
              <a:ext uri="{FF2B5EF4-FFF2-40B4-BE49-F238E27FC236}">
                <a16:creationId xmlns:a16="http://schemas.microsoft.com/office/drawing/2014/main" id="{5C73271B-7B60-450E-BDEF-4674B47D8ED9}"/>
              </a:ext>
            </a:extLst>
          </p:cNvPr>
          <p:cNvSpPr txBox="1"/>
          <p:nvPr/>
        </p:nvSpPr>
        <p:spPr>
          <a:xfrm>
            <a:off x="755899" y="1733161"/>
            <a:ext cx="3857700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pt-BR" sz="700" baseline="30000" dirty="0">
                <a:solidFill>
                  <a:schemeClr val="accent2">
                    <a:lumMod val="50000"/>
                    <a:lumOff val="50000"/>
                  </a:schemeClr>
                </a:solidFill>
                <a:effectLst/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pt-BR" sz="700" dirty="0">
                <a:solidFill>
                  <a:schemeClr val="accent2">
                    <a:lumMod val="50000"/>
                    <a:lumOff val="50000"/>
                  </a:schemeClr>
                </a:solidFill>
                <a:effectLst/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Mestre em Ensino, Ciências e Saúde - UFT, </a:t>
            </a:r>
            <a:r>
              <a:rPr lang="pt-BR" sz="700" baseline="30000" dirty="0">
                <a:solidFill>
                  <a:schemeClr val="accent2">
                    <a:lumMod val="50000"/>
                    <a:lumOff val="50000"/>
                  </a:schemeClr>
                </a:solidFill>
                <a:effectLst/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sz="700" baseline="30000" dirty="0">
                <a:solidFill>
                  <a:schemeClr val="accent2">
                    <a:lumMod val="50000"/>
                    <a:lumOff val="50000"/>
                  </a:schemeClr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700" dirty="0">
                <a:solidFill>
                  <a:schemeClr val="accent2">
                    <a:lumMod val="50000"/>
                    <a:lumOff val="50000"/>
                  </a:schemeClr>
                </a:solidFill>
                <a:effectLst/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Mestre em Ensino, Ciências e Saúde – UFT,</a:t>
            </a:r>
            <a:r>
              <a:rPr lang="pt-BR" sz="700" baseline="30000" dirty="0">
                <a:solidFill>
                  <a:schemeClr val="accent2">
                    <a:lumMod val="50000"/>
                    <a:lumOff val="50000"/>
                  </a:schemeClr>
                </a:solidFill>
                <a:effectLst/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r>
              <a:rPr lang="en-US" sz="700" dirty="0">
                <a:solidFill>
                  <a:schemeClr val="accent2">
                    <a:lumMod val="50000"/>
                    <a:lumOff val="50000"/>
                  </a:schemeClr>
                </a:solidFill>
                <a:effectLst/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chemeClr val="accent2">
                    <a:lumMod val="50000"/>
                    <a:lumOff val="50000"/>
                  </a:schemeClr>
                </a:solidFill>
                <a:effectLst/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Programa</a:t>
            </a:r>
            <a:r>
              <a:rPr lang="en-US" sz="700" dirty="0">
                <a:solidFill>
                  <a:schemeClr val="accent2">
                    <a:lumMod val="50000"/>
                    <a:lumOff val="50000"/>
                  </a:schemeClr>
                </a:solidFill>
                <a:effectLst/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700" dirty="0" err="1">
                <a:solidFill>
                  <a:schemeClr val="accent2">
                    <a:lumMod val="50000"/>
                    <a:lumOff val="50000"/>
                  </a:schemeClr>
                </a:solidFill>
                <a:effectLst/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Pós-Graduação</a:t>
            </a:r>
            <a:r>
              <a:rPr lang="en-US" sz="700" dirty="0">
                <a:solidFill>
                  <a:schemeClr val="accent2">
                    <a:lumMod val="50000"/>
                    <a:lumOff val="50000"/>
                  </a:schemeClr>
                </a:solidFill>
                <a:effectLst/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chemeClr val="accent2">
                    <a:lumMod val="50000"/>
                    <a:lumOff val="50000"/>
                  </a:schemeClr>
                </a:solidFill>
                <a:effectLst/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700" dirty="0">
                <a:solidFill>
                  <a:schemeClr val="accent2">
                    <a:lumMod val="50000"/>
                    <a:lumOff val="50000"/>
                  </a:schemeClr>
                </a:solidFill>
                <a:effectLst/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Ensino de </a:t>
            </a:r>
            <a:r>
              <a:rPr lang="en-US" sz="700" dirty="0" err="1">
                <a:solidFill>
                  <a:schemeClr val="accent2">
                    <a:lumMod val="50000"/>
                    <a:lumOff val="50000"/>
                  </a:schemeClr>
                </a:solidFill>
                <a:effectLst/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Ciências</a:t>
            </a:r>
            <a:r>
              <a:rPr lang="en-US" sz="700" dirty="0">
                <a:solidFill>
                  <a:schemeClr val="accent2">
                    <a:lumMod val="50000"/>
                    <a:lumOff val="50000"/>
                  </a:schemeClr>
                </a:solidFill>
                <a:effectLst/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700" dirty="0" err="1">
                <a:solidFill>
                  <a:schemeClr val="accent2">
                    <a:lumMod val="50000"/>
                    <a:lumOff val="50000"/>
                  </a:schemeClr>
                </a:solidFill>
                <a:effectLst/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Saúde</a:t>
            </a:r>
            <a:r>
              <a:rPr lang="en-US" sz="700" dirty="0">
                <a:solidFill>
                  <a:schemeClr val="accent2">
                    <a:lumMod val="50000"/>
                    <a:lumOff val="50000"/>
                  </a:schemeClr>
                </a:solidFill>
                <a:effectLst/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– UFT.</a:t>
            </a:r>
            <a:endParaRPr lang="pt-BR" sz="700" dirty="0">
              <a:solidFill>
                <a:schemeClr val="accent2">
                  <a:lumMod val="50000"/>
                  <a:lumOff val="50000"/>
                </a:schemeClr>
              </a:solidFill>
              <a:effectLst/>
              <a:latin typeface="Quicksand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chemeClr val="accent2">
                  <a:lumMod val="50000"/>
                  <a:lumOff val="50000"/>
                </a:schemeClr>
              </a:solidFill>
              <a:latin typeface="Quicksan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34" name="Google Shape;69;p13"/>
          <p:cNvSpPr/>
          <p:nvPr/>
        </p:nvSpPr>
        <p:spPr>
          <a:xfrm>
            <a:off x="2658839" y="2299241"/>
            <a:ext cx="70800" cy="274200"/>
          </a:xfrm>
          <a:prstGeom prst="rect">
            <a:avLst/>
          </a:prstGeom>
          <a:solidFill>
            <a:srgbClr val="4AD5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E9F2B166-ED46-4146-A7D6-122FD28CDFAC}"/>
              </a:ext>
            </a:extLst>
          </p:cNvPr>
          <p:cNvCxnSpPr/>
          <p:nvPr/>
        </p:nvCxnSpPr>
        <p:spPr>
          <a:xfrm>
            <a:off x="2468912" y="2234960"/>
            <a:ext cx="0" cy="6377025"/>
          </a:xfrm>
          <a:prstGeom prst="line">
            <a:avLst/>
          </a:prstGeom>
          <a:ln>
            <a:solidFill>
              <a:srgbClr val="4AD5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BCA4EB8A-73CF-4436-C14E-EFD876F2986D}"/>
              </a:ext>
            </a:extLst>
          </p:cNvPr>
          <p:cNvSpPr txBox="1"/>
          <p:nvPr/>
        </p:nvSpPr>
        <p:spPr>
          <a:xfrm>
            <a:off x="2557128" y="2566096"/>
            <a:ext cx="2425482" cy="3871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 projeto foi realizado pelas redes sociais Youtube, WhatsApp e Instagram. Como produto da ação foram realizados vídeos, banners e folders (online) educativos sobre as doenças: síndrome metabólica, Distúrbios Osteomusculares relacionados ao trabalho – DORT, parasitoses intestinais e sobre formas de prevenção: alimentação equilibrada, exercícios físicos, alongamentos e cuidados com higienização de alimentos. Utilizou-se figuras ilustrativas de forma a complementar e reforçar as informações escritas, despertando curiosidade no leitor; foram retratadas informações disponíveis na literatura, tais como, definição, fatores de risco e meios de prevenção, contribuindo na promoção de hábitos de vida saudáveis e qualidade de vida. Essas informações de saúde foram empregadas de forma que os leitores compreendessem e conseguissem torná-las atitudes para promover a sua saúde, da sua família e da comunidade. </a:t>
            </a:r>
            <a:endParaRPr lang="pt-BR" sz="1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11367</TotalTime>
  <Words>451</Words>
  <Application>Microsoft Office PowerPoint</Application>
  <PresentationFormat>Personalizar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Times New Roman</vt:lpstr>
      <vt:lpstr>Calibri</vt:lpstr>
      <vt:lpstr>Quicksand</vt:lpstr>
      <vt:lpstr>Arial</vt:lpstr>
      <vt:lpstr>Simple Light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Marcele</cp:lastModifiedBy>
  <cp:revision>20</cp:revision>
  <dcterms:modified xsi:type="dcterms:W3CDTF">2022-06-10T00:35:18Z</dcterms:modified>
</cp:coreProperties>
</file>