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5715000" cy="9144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18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2162"/>
    <a:srgbClr val="238979"/>
    <a:srgbClr val="FDA000"/>
    <a:srgbClr val="005B29"/>
    <a:srgbClr val="BE7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4660"/>
  </p:normalViewPr>
  <p:slideViewPr>
    <p:cSldViewPr snapToGrid="0">
      <p:cViewPr>
        <p:scale>
          <a:sx n="130" d="100"/>
          <a:sy n="130" d="100"/>
        </p:scale>
        <p:origin x="1086" y="-798"/>
      </p:cViewPr>
      <p:guideLst>
        <p:guide orient="horz" pos="2880"/>
        <p:guide pos="18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625" y="1496484"/>
            <a:ext cx="4857750" cy="3183467"/>
          </a:xfrm>
        </p:spPr>
        <p:txBody>
          <a:bodyPr anchor="b"/>
          <a:lstStyle>
            <a:lvl1pPr algn="ctr">
              <a:defRPr sz="375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75" y="4802717"/>
            <a:ext cx="4286250" cy="2207683"/>
          </a:xfrm>
        </p:spPr>
        <p:txBody>
          <a:bodyPr/>
          <a:lstStyle>
            <a:lvl1pPr marL="0" indent="0" algn="ctr">
              <a:buNone/>
              <a:defRPr sz="1500"/>
            </a:lvl1pPr>
            <a:lvl2pPr marL="285750" indent="0" algn="ctr">
              <a:buNone/>
              <a:defRPr sz="1250"/>
            </a:lvl2pPr>
            <a:lvl3pPr marL="571500" indent="0" algn="ctr">
              <a:buNone/>
              <a:defRPr sz="1125"/>
            </a:lvl3pPr>
            <a:lvl4pPr marL="857250" indent="0" algn="ctr">
              <a:buNone/>
              <a:defRPr sz="1000"/>
            </a:lvl4pPr>
            <a:lvl5pPr marL="1143000" indent="0" algn="ctr">
              <a:buNone/>
              <a:defRPr sz="1000"/>
            </a:lvl5pPr>
            <a:lvl6pPr marL="1428750" indent="0" algn="ctr">
              <a:buNone/>
              <a:defRPr sz="1000"/>
            </a:lvl6pPr>
            <a:lvl7pPr marL="1714500" indent="0" algn="ctr">
              <a:buNone/>
              <a:defRPr sz="1000"/>
            </a:lvl7pPr>
            <a:lvl8pPr marL="2000250" indent="0" algn="ctr">
              <a:buNone/>
              <a:defRPr sz="1000"/>
            </a:lvl8pPr>
            <a:lvl9pPr marL="2286000" indent="0" algn="ctr">
              <a:buNone/>
              <a:defRPr sz="1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26/07/2022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096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26/07/2022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0826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089797" y="486834"/>
            <a:ext cx="1232297" cy="774911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2907" y="486834"/>
            <a:ext cx="3625453" cy="774911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26/07/2022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917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26/07/2022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4159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930" y="2279653"/>
            <a:ext cx="4929188" cy="3803649"/>
          </a:xfrm>
        </p:spPr>
        <p:txBody>
          <a:bodyPr anchor="b"/>
          <a:lstStyle>
            <a:lvl1pPr>
              <a:defRPr sz="375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930" y="6119286"/>
            <a:ext cx="4929188" cy="2000249"/>
          </a:xfrm>
        </p:spPr>
        <p:txBody>
          <a:bodyPr/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285750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2pPr>
            <a:lvl3pPr marL="57150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3pPr>
            <a:lvl4pPr marL="8572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1430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4287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7145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0002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2860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26/07/2022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7171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2906" y="2434167"/>
            <a:ext cx="2428875" cy="5801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93219" y="2434167"/>
            <a:ext cx="2428875" cy="5801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26/07/2022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6601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0" y="486836"/>
            <a:ext cx="4929188" cy="176741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3651" y="2241551"/>
            <a:ext cx="2417713" cy="10985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750" indent="0">
              <a:buNone/>
              <a:defRPr sz="1250" b="1"/>
            </a:lvl2pPr>
            <a:lvl3pPr marL="571500" indent="0">
              <a:buNone/>
              <a:defRPr sz="1125" b="1"/>
            </a:lvl3pPr>
            <a:lvl4pPr marL="857250" indent="0">
              <a:buNone/>
              <a:defRPr sz="1000" b="1"/>
            </a:lvl4pPr>
            <a:lvl5pPr marL="1143000" indent="0">
              <a:buNone/>
              <a:defRPr sz="1000" b="1"/>
            </a:lvl5pPr>
            <a:lvl6pPr marL="1428750" indent="0">
              <a:buNone/>
              <a:defRPr sz="1000" b="1"/>
            </a:lvl6pPr>
            <a:lvl7pPr marL="1714500" indent="0">
              <a:buNone/>
              <a:defRPr sz="1000" b="1"/>
            </a:lvl7pPr>
            <a:lvl8pPr marL="2000250" indent="0">
              <a:buNone/>
              <a:defRPr sz="1000" b="1"/>
            </a:lvl8pPr>
            <a:lvl9pPr marL="2286000" indent="0">
              <a:buNone/>
              <a:defRPr sz="10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51" y="3340100"/>
            <a:ext cx="2417713" cy="4912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93219" y="2241551"/>
            <a:ext cx="2429619" cy="10985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750" indent="0">
              <a:buNone/>
              <a:defRPr sz="1250" b="1"/>
            </a:lvl2pPr>
            <a:lvl3pPr marL="571500" indent="0">
              <a:buNone/>
              <a:defRPr sz="1125" b="1"/>
            </a:lvl3pPr>
            <a:lvl4pPr marL="857250" indent="0">
              <a:buNone/>
              <a:defRPr sz="1000" b="1"/>
            </a:lvl4pPr>
            <a:lvl5pPr marL="1143000" indent="0">
              <a:buNone/>
              <a:defRPr sz="1000" b="1"/>
            </a:lvl5pPr>
            <a:lvl6pPr marL="1428750" indent="0">
              <a:buNone/>
              <a:defRPr sz="1000" b="1"/>
            </a:lvl6pPr>
            <a:lvl7pPr marL="1714500" indent="0">
              <a:buNone/>
              <a:defRPr sz="1000" b="1"/>
            </a:lvl7pPr>
            <a:lvl8pPr marL="2000250" indent="0">
              <a:buNone/>
              <a:defRPr sz="1000" b="1"/>
            </a:lvl8pPr>
            <a:lvl9pPr marL="2286000" indent="0">
              <a:buNone/>
              <a:defRPr sz="10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93219" y="3340100"/>
            <a:ext cx="2429619" cy="4912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26/07/2022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2837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26/07/2022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672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26/07/2022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3634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1" y="609600"/>
            <a:ext cx="1843236" cy="21336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9619" y="1316569"/>
            <a:ext cx="2893219" cy="6498167"/>
          </a:xfrm>
        </p:spPr>
        <p:txBody>
          <a:bodyPr/>
          <a:lstStyle>
            <a:lvl1pPr>
              <a:defRPr sz="2000"/>
            </a:lvl1pPr>
            <a:lvl2pPr>
              <a:defRPr sz="1750"/>
            </a:lvl2pPr>
            <a:lvl3pPr>
              <a:defRPr sz="1500"/>
            </a:lvl3pPr>
            <a:lvl4pPr>
              <a:defRPr sz="1250"/>
            </a:lvl4pPr>
            <a:lvl5pPr>
              <a:defRPr sz="1250"/>
            </a:lvl5pPr>
            <a:lvl6pPr>
              <a:defRPr sz="1250"/>
            </a:lvl6pPr>
            <a:lvl7pPr>
              <a:defRPr sz="1250"/>
            </a:lvl7pPr>
            <a:lvl8pPr>
              <a:defRPr sz="1250"/>
            </a:lvl8pPr>
            <a:lvl9pPr>
              <a:defRPr sz="125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651" y="2743200"/>
            <a:ext cx="1843236" cy="5082117"/>
          </a:xfrm>
        </p:spPr>
        <p:txBody>
          <a:bodyPr/>
          <a:lstStyle>
            <a:lvl1pPr marL="0" indent="0">
              <a:buNone/>
              <a:defRPr sz="1000"/>
            </a:lvl1pPr>
            <a:lvl2pPr marL="285750" indent="0">
              <a:buNone/>
              <a:defRPr sz="875"/>
            </a:lvl2pPr>
            <a:lvl3pPr marL="571500" indent="0">
              <a:buNone/>
              <a:defRPr sz="750"/>
            </a:lvl3pPr>
            <a:lvl4pPr marL="857250" indent="0">
              <a:buNone/>
              <a:defRPr sz="625"/>
            </a:lvl4pPr>
            <a:lvl5pPr marL="1143000" indent="0">
              <a:buNone/>
              <a:defRPr sz="625"/>
            </a:lvl5pPr>
            <a:lvl6pPr marL="1428750" indent="0">
              <a:buNone/>
              <a:defRPr sz="625"/>
            </a:lvl6pPr>
            <a:lvl7pPr marL="1714500" indent="0">
              <a:buNone/>
              <a:defRPr sz="625"/>
            </a:lvl7pPr>
            <a:lvl8pPr marL="2000250" indent="0">
              <a:buNone/>
              <a:defRPr sz="625"/>
            </a:lvl8pPr>
            <a:lvl9pPr marL="2286000" indent="0">
              <a:buNone/>
              <a:defRPr sz="62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26/07/2022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5317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1" y="609600"/>
            <a:ext cx="1843236" cy="21336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29619" y="1316569"/>
            <a:ext cx="2893219" cy="6498167"/>
          </a:xfrm>
        </p:spPr>
        <p:txBody>
          <a:bodyPr anchor="t"/>
          <a:lstStyle>
            <a:lvl1pPr marL="0" indent="0">
              <a:buNone/>
              <a:defRPr sz="2000"/>
            </a:lvl1pPr>
            <a:lvl2pPr marL="285750" indent="0">
              <a:buNone/>
              <a:defRPr sz="1750"/>
            </a:lvl2pPr>
            <a:lvl3pPr marL="571500" indent="0">
              <a:buNone/>
              <a:defRPr sz="1500"/>
            </a:lvl3pPr>
            <a:lvl4pPr marL="857250" indent="0">
              <a:buNone/>
              <a:defRPr sz="1250"/>
            </a:lvl4pPr>
            <a:lvl5pPr marL="1143000" indent="0">
              <a:buNone/>
              <a:defRPr sz="1250"/>
            </a:lvl5pPr>
            <a:lvl6pPr marL="1428750" indent="0">
              <a:buNone/>
              <a:defRPr sz="1250"/>
            </a:lvl6pPr>
            <a:lvl7pPr marL="1714500" indent="0">
              <a:buNone/>
              <a:defRPr sz="1250"/>
            </a:lvl7pPr>
            <a:lvl8pPr marL="2000250" indent="0">
              <a:buNone/>
              <a:defRPr sz="1250"/>
            </a:lvl8pPr>
            <a:lvl9pPr marL="2286000" indent="0">
              <a:buNone/>
              <a:defRPr sz="125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651" y="2743200"/>
            <a:ext cx="1843236" cy="5082117"/>
          </a:xfrm>
        </p:spPr>
        <p:txBody>
          <a:bodyPr/>
          <a:lstStyle>
            <a:lvl1pPr marL="0" indent="0">
              <a:buNone/>
              <a:defRPr sz="1000"/>
            </a:lvl1pPr>
            <a:lvl2pPr marL="285750" indent="0">
              <a:buNone/>
              <a:defRPr sz="875"/>
            </a:lvl2pPr>
            <a:lvl3pPr marL="571500" indent="0">
              <a:buNone/>
              <a:defRPr sz="750"/>
            </a:lvl3pPr>
            <a:lvl4pPr marL="857250" indent="0">
              <a:buNone/>
              <a:defRPr sz="625"/>
            </a:lvl4pPr>
            <a:lvl5pPr marL="1143000" indent="0">
              <a:buNone/>
              <a:defRPr sz="625"/>
            </a:lvl5pPr>
            <a:lvl6pPr marL="1428750" indent="0">
              <a:buNone/>
              <a:defRPr sz="625"/>
            </a:lvl6pPr>
            <a:lvl7pPr marL="1714500" indent="0">
              <a:buNone/>
              <a:defRPr sz="625"/>
            </a:lvl7pPr>
            <a:lvl8pPr marL="2000250" indent="0">
              <a:buNone/>
              <a:defRPr sz="625"/>
            </a:lvl8pPr>
            <a:lvl9pPr marL="2286000" indent="0">
              <a:buNone/>
              <a:defRPr sz="62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26/07/2022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748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2906" y="486836"/>
            <a:ext cx="4929188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06" y="2434167"/>
            <a:ext cx="4929188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2906" y="8475136"/>
            <a:ext cx="12858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AFCAA-A1C5-4761-8610-0342F273FAEB}" type="datetimeFigureOut">
              <a:rPr lang="pt-BR" smtClean="0"/>
              <a:t>26/07/2022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3094" y="8475136"/>
            <a:ext cx="192881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6219" y="8475136"/>
            <a:ext cx="12858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12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571500" rtl="0" eaLnBrk="1" latinLnBrk="0" hangingPunct="1">
        <a:lnSpc>
          <a:spcPct val="90000"/>
        </a:lnSpc>
        <a:spcBef>
          <a:spcPct val="0"/>
        </a:spcBef>
        <a:buNone/>
        <a:defRPr sz="2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2875" indent="-142875" algn="l" defTabSz="5715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3pPr>
      <a:lvl4pPr marL="10001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2858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5716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8573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1431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4288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7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5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02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1D53284F-6ED6-4386-BD8D-A003EE80E2FA}"/>
              </a:ext>
            </a:extLst>
          </p:cNvPr>
          <p:cNvSpPr txBox="1"/>
          <p:nvPr/>
        </p:nvSpPr>
        <p:spPr>
          <a:xfrm>
            <a:off x="94198" y="869355"/>
            <a:ext cx="5445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PREVALÊNCIA DE SINTOMAS DEPRESSIVOS EM IDOSOS DE UMA UNIDADE DE SAÚDE EM UMA CAPITAL DA AMAZÔNIA OCIDENTAL</a:t>
            </a:r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xmlns="" id="{40E29535-45C9-4EEC-B607-410D1A9E7ED4}"/>
              </a:ext>
            </a:extLst>
          </p:cNvPr>
          <p:cNvCxnSpPr>
            <a:cxnSpLocks/>
          </p:cNvCxnSpPr>
          <p:nvPr/>
        </p:nvCxnSpPr>
        <p:spPr>
          <a:xfrm>
            <a:off x="178190" y="1361516"/>
            <a:ext cx="5284046" cy="0"/>
          </a:xfrm>
          <a:prstGeom prst="line">
            <a:avLst/>
          </a:prstGeom>
          <a:ln w="19050">
            <a:solidFill>
              <a:srgbClr val="9C2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D60FF0D2-8FEC-4F1B-826E-6AB7FFE35977}"/>
              </a:ext>
            </a:extLst>
          </p:cNvPr>
          <p:cNvSpPr txBox="1"/>
          <p:nvPr/>
        </p:nvSpPr>
        <p:spPr>
          <a:xfrm>
            <a:off x="178190" y="1361516"/>
            <a:ext cx="5358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800" b="1" dirty="0">
                <a:latin typeface="Arial" panose="020B0604020202020204" pitchFamily="34" charset="0"/>
                <a:cs typeface="Arial" panose="020B0604020202020204" pitchFamily="34" charset="0"/>
              </a:rPr>
              <a:t>Autores: </a:t>
            </a:r>
            <a:r>
              <a:rPr lang="pt-BR" sz="8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Valérya</a:t>
            </a:r>
            <a:r>
              <a:rPr lang="pt-BR" sz="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Maria de </a:t>
            </a:r>
            <a:r>
              <a:rPr lang="pt-BR" sz="8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Almdeida</a:t>
            </a:r>
            <a:r>
              <a:rPr lang="pt-BR" sz="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França de Souza¹</a:t>
            </a:r>
            <a:r>
              <a:rPr lang="pt-BR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Polyana </a:t>
            </a:r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Caroline Lima Bezerra</a:t>
            </a:r>
            <a:r>
              <a:rPr lang="pt-BR" sz="8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800" dirty="0" err="1">
                <a:latin typeface="Arial" panose="020B0604020202020204" pitchFamily="34" charset="0"/>
                <a:cs typeface="Arial" panose="020B0604020202020204" pitchFamily="34" charset="0"/>
              </a:rPr>
              <a:t>Rosimere</a:t>
            </a:r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 Ferreira Santana</a:t>
            </a:r>
            <a:r>
              <a:rPr lang="pt-BR" sz="8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800" dirty="0" err="1">
                <a:latin typeface="Arial" panose="020B0604020202020204" pitchFamily="34" charset="0"/>
                <a:cs typeface="Arial" panose="020B0604020202020204" pitchFamily="34" charset="0"/>
              </a:rPr>
              <a:t>Yonara</a:t>
            </a:r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 Pereira Araújo Gaio</a:t>
            </a:r>
            <a:r>
              <a:rPr lang="pt-BR" sz="8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, Sandro Carvalho Dantas</a:t>
            </a:r>
            <a:r>
              <a:rPr lang="pt-BR" sz="800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800" b="1" dirty="0">
                <a:latin typeface="Arial" panose="020B0604020202020204" pitchFamily="34" charset="0"/>
                <a:cs typeface="Arial" panose="020B0604020202020204" pitchFamily="34" charset="0"/>
              </a:rPr>
              <a:t>Orientador: </a:t>
            </a:r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Sílvia Maria de Sá Basílio </a:t>
            </a:r>
            <a:r>
              <a:rPr lang="pt-BR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Lins</a:t>
            </a:r>
            <a:r>
              <a:rPr lang="pt-BR" sz="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  <a:p>
            <a:pPr algn="just"/>
            <a:r>
              <a:rPr lang="pt-BR" sz="8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Universidade Federal Fluminense-UFF, </a:t>
            </a:r>
            <a:r>
              <a:rPr lang="pt-BR" sz="8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Universidade Federal do Acre-UFAC, </a:t>
            </a:r>
            <a:r>
              <a:rPr lang="pt-BR" sz="8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Universidade Federal Fluminense-UFF, </a:t>
            </a:r>
            <a:r>
              <a:rPr lang="pt-BR" sz="8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Conselho Regional de Enfermagem-ACRE, </a:t>
            </a:r>
            <a:r>
              <a:rPr lang="pt-BR" sz="800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Universidade Federal do Acre-UFAC, </a:t>
            </a:r>
            <a:r>
              <a:rPr lang="pt-BR" sz="800" baseline="30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Universidade Federal Fluminense-UFF</a:t>
            </a:r>
          </a:p>
          <a:p>
            <a:pPr algn="ctr"/>
            <a:r>
              <a:rPr lang="pt-BR" sz="800" i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-mail: valerya_souza@id.uff.br</a:t>
            </a:r>
            <a:endParaRPr lang="pt-BR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xmlns="" id="{AA512BD6-EDE6-413B-9B2B-4FB45A009BFF}"/>
              </a:ext>
            </a:extLst>
          </p:cNvPr>
          <p:cNvCxnSpPr>
            <a:cxnSpLocks/>
          </p:cNvCxnSpPr>
          <p:nvPr/>
        </p:nvCxnSpPr>
        <p:spPr>
          <a:xfrm flipH="1">
            <a:off x="2857499" y="2212434"/>
            <a:ext cx="7309" cy="5742506"/>
          </a:xfrm>
          <a:prstGeom prst="line">
            <a:avLst/>
          </a:prstGeom>
          <a:ln w="19050">
            <a:solidFill>
              <a:srgbClr val="9C2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748CD78C-B763-429E-B437-AB92F211089F}"/>
              </a:ext>
            </a:extLst>
          </p:cNvPr>
          <p:cNvSpPr txBox="1"/>
          <p:nvPr/>
        </p:nvSpPr>
        <p:spPr>
          <a:xfrm>
            <a:off x="188576" y="2242567"/>
            <a:ext cx="2594151" cy="2308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4344AAD9-74BD-4101-A924-8BB69061BF66}"/>
              </a:ext>
            </a:extLst>
          </p:cNvPr>
          <p:cNvSpPr txBox="1"/>
          <p:nvPr/>
        </p:nvSpPr>
        <p:spPr>
          <a:xfrm>
            <a:off x="158535" y="4008869"/>
            <a:ext cx="2630036" cy="2308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1A9BAC74-8571-4BCE-BC28-6AABD4DCA795}"/>
              </a:ext>
            </a:extLst>
          </p:cNvPr>
          <p:cNvSpPr txBox="1"/>
          <p:nvPr/>
        </p:nvSpPr>
        <p:spPr>
          <a:xfrm>
            <a:off x="178190" y="4873622"/>
            <a:ext cx="2627467" cy="2308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E MÉTODO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BFD7D3CC-A25D-4102-A03C-966AEEE9F727}"/>
              </a:ext>
            </a:extLst>
          </p:cNvPr>
          <p:cNvSpPr txBox="1"/>
          <p:nvPr/>
        </p:nvSpPr>
        <p:spPr>
          <a:xfrm>
            <a:off x="2969376" y="2238327"/>
            <a:ext cx="2497861" cy="2308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FECD74B4-7D9A-4AEA-B3F7-83387EF4AF1C}"/>
              </a:ext>
            </a:extLst>
          </p:cNvPr>
          <p:cNvSpPr txBox="1"/>
          <p:nvPr/>
        </p:nvSpPr>
        <p:spPr>
          <a:xfrm>
            <a:off x="190114" y="8157098"/>
            <a:ext cx="5300325" cy="20005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  <a:endParaRPr lang="pt-BR" sz="293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6AD4C4E2-C13D-4C38-ADEB-6CB2E74039A7}"/>
              </a:ext>
            </a:extLst>
          </p:cNvPr>
          <p:cNvSpPr txBox="1"/>
          <p:nvPr/>
        </p:nvSpPr>
        <p:spPr>
          <a:xfrm>
            <a:off x="131026" y="2560147"/>
            <a:ext cx="2709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Com o aumento do envelhecimento populacional, surge desafios aos cuidados a esses idosos. Nesse sentido é de suma importância a discussão da saúde mental dessa população. O transtorno depressivo carece de um diagnóstico clínico adequado. A prevalência de depressão nos idosos pode variar de 4,7% a 36,8%, sendo as mulheres o grupo de maior incidência.</a:t>
            </a:r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0F3196CC-182C-46DF-8FB1-18620851DB4D}"/>
              </a:ext>
            </a:extLst>
          </p:cNvPr>
          <p:cNvSpPr txBox="1"/>
          <p:nvPr/>
        </p:nvSpPr>
        <p:spPr>
          <a:xfrm>
            <a:off x="166911" y="4307989"/>
            <a:ext cx="255376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Avaliar a prevalência de sintomas depressivos entre os idosos comunitários de uma Unidade de Saúde da Família em Rio Branco, Acre</a:t>
            </a:r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4E8D5C1E-EAF1-4FDD-A842-D3937E9A00BC}"/>
              </a:ext>
            </a:extLst>
          </p:cNvPr>
          <p:cNvSpPr txBox="1"/>
          <p:nvPr/>
        </p:nvSpPr>
        <p:spPr>
          <a:xfrm>
            <a:off x="164380" y="5168729"/>
            <a:ext cx="2618347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Trata-se de um recorte de um estudo matriz, transversal, com abordagem quantitativa realizado com idosos de uma Unidade de Saúde da Família. Os critérios de inclusão foram: idade igual ou superior a 60 anos, de ambos os sexos e que fossem cadastrados pela Unidade de Saúde da Família e os de exclusão aqueles que possuíam algum diagnósticos prévio de doenças que impedissem a participação nas entrevistas. O processo de amostragem foi por sorteio aleatório, de modo que 60 idosos foram selecionados. A coleta dos dados foi realizada no domicílio dos idosos, após agendado prévio dos Agentes Comunitários de Saúde, no período de março a maio de 2022, por meio de entrevista direta. Utilizou-se a </a:t>
            </a:r>
            <a:r>
              <a:rPr lang="pt-BR" sz="900" dirty="0" err="1">
                <a:latin typeface="Arial" panose="020B0604020202020204" pitchFamily="34" charset="0"/>
                <a:cs typeface="Arial" panose="020B0604020202020204" pitchFamily="34" charset="0"/>
              </a:rPr>
              <a:t>Geriatric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900" dirty="0" err="1">
                <a:latin typeface="Arial" panose="020B0604020202020204" pitchFamily="34" charset="0"/>
                <a:cs typeface="Arial" panose="020B0604020202020204" pitchFamily="34" charset="0"/>
              </a:rPr>
              <a:t>Depression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900" dirty="0" err="1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 (GDS-15) para identificar a prevalência de sintomas depressivo, sendo o escore &gt;6 pontos indicativo de sintomatologia depressiva. </a:t>
            </a:r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4B9DADBB-599C-4879-BB9B-BBF9D398902E}"/>
              </a:ext>
            </a:extLst>
          </p:cNvPr>
          <p:cNvSpPr txBox="1"/>
          <p:nvPr/>
        </p:nvSpPr>
        <p:spPr>
          <a:xfrm>
            <a:off x="2969376" y="2469159"/>
            <a:ext cx="25537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Dos entrevistados, 55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apresentaram 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sintomatologia depressiva (p-valor&lt;0,05) as principais variáveis associadas foram mulheres, ter idade superior a 70 anos, viúvos, comprometimento auditivo, histórico de quedas, ter estado acamado, uso de medicamentos, </a:t>
            </a:r>
            <a:r>
              <a:rPr lang="pt-BR" sz="900" dirty="0" err="1">
                <a:latin typeface="Arial" panose="020B0604020202020204" pitchFamily="34" charset="0"/>
                <a:cs typeface="Arial" panose="020B0604020202020204" pitchFamily="34" charset="0"/>
              </a:rPr>
              <a:t>comorbidades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 e fragilidade. Foram identificadas variáveis independentes para identificar o perfil </a:t>
            </a:r>
            <a:r>
              <a:rPr lang="pt-BR" sz="900" dirty="0" err="1">
                <a:latin typeface="Arial" panose="020B0604020202020204" pitchFamily="34" charset="0"/>
                <a:cs typeface="Arial" panose="020B0604020202020204" pitchFamily="34" charset="0"/>
              </a:rPr>
              <a:t>sociodemográfico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 e hábitos de vida e saúde da prevalência de sintomas depressivos da amostra.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xmlns="" id="{380A0A8E-51D8-4C9F-88F4-B5F871F6400B}"/>
              </a:ext>
            </a:extLst>
          </p:cNvPr>
          <p:cNvSpPr txBox="1"/>
          <p:nvPr/>
        </p:nvSpPr>
        <p:spPr>
          <a:xfrm>
            <a:off x="87263" y="8388806"/>
            <a:ext cx="5540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BEZERRA, P.C. de L.; MONTEIRO, G.T.R.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Trends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in overall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mortality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diseases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circulatory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system in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elderly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individuals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in Rio Branco, Acre, 1980-2012. Revista Brasileira de Geriatria e Gerontologia. 2018 Apr;21(2):143–54. </a:t>
            </a:r>
            <a:endParaRPr lang="pt-BR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500" dirty="0" smtClean="0">
                <a:latin typeface="Arial" panose="020B0604020202020204" pitchFamily="34" charset="0"/>
                <a:cs typeface="Arial" panose="020B0604020202020204" pitchFamily="34" charset="0"/>
              </a:rPr>
              <a:t>FERNANDES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, M.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dG.M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.; NASCIMENTO, N.F.S.; COSTA, K.N.F.M. Prevalência e determinantes de sintomas depressivos em idosos atendi.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Rev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Rene [Internet]. 2010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Feb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13 [Acessado em 7 de junho de 2022];11(1). Disponível em: http://www.periodicos.ufc.br/rene/article/view/4464.</a:t>
            </a:r>
            <a:endParaRPr lang="pt-BR" sz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xmlns="" id="{AC187A9A-CDC0-4DE8-957E-E995B2B28005}"/>
              </a:ext>
            </a:extLst>
          </p:cNvPr>
          <p:cNvCxnSpPr>
            <a:cxnSpLocks/>
          </p:cNvCxnSpPr>
          <p:nvPr/>
        </p:nvCxnSpPr>
        <p:spPr>
          <a:xfrm>
            <a:off x="178190" y="2192513"/>
            <a:ext cx="5284046" cy="0"/>
          </a:xfrm>
          <a:prstGeom prst="line">
            <a:avLst/>
          </a:prstGeom>
          <a:ln w="19050">
            <a:solidFill>
              <a:srgbClr val="9C2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ixaDeTexto 47">
            <a:extLst>
              <a:ext uri="{FF2B5EF4-FFF2-40B4-BE49-F238E27FC236}">
                <a16:creationId xmlns:a16="http://schemas.microsoft.com/office/drawing/2014/main" xmlns="" id="{8D366BA9-4731-4DDE-B4F2-6C866DD64FB4}"/>
              </a:ext>
            </a:extLst>
          </p:cNvPr>
          <p:cNvSpPr txBox="1"/>
          <p:nvPr/>
        </p:nvSpPr>
        <p:spPr>
          <a:xfrm>
            <a:off x="2933736" y="4843968"/>
            <a:ext cx="2497861" cy="2308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xmlns="" id="{69A51512-DED3-4E8A-B13D-F14B7608C545}"/>
              </a:ext>
            </a:extLst>
          </p:cNvPr>
          <p:cNvSpPr txBox="1"/>
          <p:nvPr/>
        </p:nvSpPr>
        <p:spPr>
          <a:xfrm>
            <a:off x="2933736" y="5179034"/>
            <a:ext cx="25337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Mais da metade da população estudada possui sintomas depressivos, o que vai ao encontro dos resultados obtidos em outros estudos que avaliaram a prevalência de sintomas depressivos em idosos comunitários. É possível associar os fatores </a:t>
            </a:r>
            <a:r>
              <a:rPr lang="pt-BR" sz="900" dirty="0" err="1">
                <a:latin typeface="Arial" panose="020B0604020202020204" pitchFamily="34" charset="0"/>
                <a:cs typeface="Arial" panose="020B0604020202020204" pitchFamily="34" charset="0"/>
              </a:rPr>
              <a:t>sociodemográficos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, os hábitos de vida e as condições de saúde à prevalência de sintomas depressivos. Identificar esse perfil é de suma importância no âmbito da rede de atenção primária à saúde, pois direciona a assistência dos profissionais de saúde de modo a determinar os idosos em risco de desenvolver depressão e dá encaminhamentos que previnam o quadro depressivo</a:t>
            </a:r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41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</TotalTime>
  <Words>565</Words>
  <Application>Microsoft Office PowerPoint</Application>
  <PresentationFormat>Apresentação na tela (16:10)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ADALBERTO SILVA MEIRA</dc:creator>
  <cp:lastModifiedBy>Valéria</cp:lastModifiedBy>
  <cp:revision>21</cp:revision>
  <dcterms:created xsi:type="dcterms:W3CDTF">2018-11-18T15:06:20Z</dcterms:created>
  <dcterms:modified xsi:type="dcterms:W3CDTF">2022-07-26T22:21:14Z</dcterms:modified>
</cp:coreProperties>
</file>