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162"/>
    <a:srgbClr val="FFCCFF"/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90" d="100"/>
          <a:sy n="90" d="100"/>
        </p:scale>
        <p:origin x="1818" y="-1662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amilaromanatoribeiro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17523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AUTOEFICACIA EM IDOSOS: UMA REVISÃO INTEGRATIVA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81753" y="1445376"/>
            <a:ext cx="535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Camila Cristina Neves Romanato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Stephania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Ferreira Borges Marcacini¹ ; 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Silmara Elaine Malaguti Toffano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¹;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Darlene Mara dos Santos </a:t>
            </a:r>
            <a:r>
              <a:rPr lang="pt-BR" sz="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Tavares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Federal do Triângulo Mineiro, Uberaba </a:t>
            </a:r>
            <a:r>
              <a:rPr lang="pt-BR" sz="9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(MG), Brasil.</a:t>
            </a:r>
            <a:r>
              <a:rPr lang="pt-BR" sz="9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camilaromanatoribeiro@gmail.com</a:t>
            </a:r>
            <a:endParaRPr lang="pt-BR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0191" y="2169042"/>
            <a:ext cx="7309" cy="5742506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166911" y="2114662"/>
            <a:ext cx="259415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06575" y="3286716"/>
            <a:ext cx="2630036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80402" y="4068201"/>
            <a:ext cx="2627467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2959130" y="2114445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1" y="7947482"/>
            <a:ext cx="5300325" cy="2000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949672" y="2402963"/>
            <a:ext cx="8185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Autoeficácia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35052" y="3577254"/>
            <a:ext cx="2553767" cy="369332"/>
          </a:xfrm>
          <a:prstGeom prst="rect">
            <a:avLst/>
          </a:prstGeom>
          <a:solidFill>
            <a:srgbClr val="FFCCFF"/>
          </a:solidFill>
          <a:ln>
            <a:solidFill>
              <a:srgbClr val="9C216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 na literatura instrumentos que mensurem a autoeficácia na população idosa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60502" y="4325661"/>
            <a:ext cx="128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rgbClr val="9C2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Integrativa </a:t>
            </a:r>
          </a:p>
          <a:p>
            <a:pPr algn="ctr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79955" y="8170591"/>
            <a:ext cx="5540472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MENDES K.D.S; SILVEIRA, R.C.C.P.; GALVÃO, C.M. Revisão integrativa: método de pesquisa para a incorporação de evidências na saúde e na enfermagem. Texto Contexto </a:t>
            </a:r>
            <a:r>
              <a:rPr lang="pt-BR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Enferm</a:t>
            </a:r>
            <a:r>
              <a:rPr lang="pt-BR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n. 17, v. 4, p.758-764, 2008. </a:t>
            </a:r>
          </a:p>
          <a:p>
            <a:pPr algn="just">
              <a:spcAft>
                <a:spcPts val="800"/>
              </a:spcAft>
            </a:pPr>
            <a:r>
              <a:rPr lang="pt-BR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PAGE, M. J. et al. </a:t>
            </a:r>
            <a:r>
              <a:rPr lang="en-US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PRISMA 2020 statement: an updated guideline for reporting systematic reviews. BMJ, v. 372, p.71, 2021.</a:t>
            </a:r>
            <a:endParaRPr lang="pt-BR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BANDURA, A. Self-efficacy: toward a unifying theory of behavioral change. Psychological Review, n. 84, v. 2, p.191-215, 1977 [</a:t>
            </a:r>
            <a:r>
              <a:rPr lang="en-US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Acessado</a:t>
            </a:r>
            <a:r>
              <a:rPr lang="en-US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 </a:t>
            </a:r>
            <a:r>
              <a:rPr lang="en-US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Março</a:t>
            </a:r>
            <a:r>
              <a:rPr lang="en-US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2021]. </a:t>
            </a:r>
            <a:r>
              <a:rPr lang="en-US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Disponível</a:t>
            </a:r>
            <a:r>
              <a:rPr lang="en-US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https://doi.org/10.1037/0033-295X.84.2.191</a:t>
            </a:r>
            <a:endParaRPr lang="pt-BR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969376" y="6057600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2C66B481-A299-2A21-DB24-69929C95F3AA}"/>
              </a:ext>
            </a:extLst>
          </p:cNvPr>
          <p:cNvSpPr/>
          <p:nvPr/>
        </p:nvSpPr>
        <p:spPr>
          <a:xfrm rot="16200000">
            <a:off x="1422239" y="4365446"/>
            <a:ext cx="103367" cy="128540"/>
          </a:xfrm>
          <a:prstGeom prst="downArrow">
            <a:avLst/>
          </a:prstGeom>
          <a:noFill/>
          <a:ln>
            <a:solidFill>
              <a:srgbClr val="9C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36E8DFB-F4E2-F9C5-1038-573F0F3D0EBC}"/>
              </a:ext>
            </a:extLst>
          </p:cNvPr>
          <p:cNvSpPr txBox="1"/>
          <p:nvPr/>
        </p:nvSpPr>
        <p:spPr>
          <a:xfrm>
            <a:off x="1596125" y="4324578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2011 a 2021</a:t>
            </a:r>
            <a:endParaRPr lang="pt-BR" sz="900" dirty="0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8EBE5343-B70F-4734-909D-FB67E1F3E7C4}"/>
              </a:ext>
            </a:extLst>
          </p:cNvPr>
          <p:cNvSpPr/>
          <p:nvPr/>
        </p:nvSpPr>
        <p:spPr>
          <a:xfrm rot="10800000">
            <a:off x="847786" y="2442302"/>
            <a:ext cx="101885" cy="130887"/>
          </a:xfrm>
          <a:prstGeom prst="downArrow">
            <a:avLst/>
          </a:prstGeom>
          <a:solidFill>
            <a:srgbClr val="9C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B2D076-37D1-B1B1-F898-1B719ED28BBC}"/>
              </a:ext>
            </a:extLst>
          </p:cNvPr>
          <p:cNvSpPr txBox="1"/>
          <p:nvPr/>
        </p:nvSpPr>
        <p:spPr>
          <a:xfrm>
            <a:off x="485412" y="2667347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Comportamentos de saúde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119F3A8-7E82-1D52-F3F2-F8062533DC5E}"/>
              </a:ext>
            </a:extLst>
          </p:cNvPr>
          <p:cNvSpPr txBox="1"/>
          <p:nvPr/>
        </p:nvSpPr>
        <p:spPr>
          <a:xfrm>
            <a:off x="354299" y="3040222"/>
            <a:ext cx="19030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Envelhecimento Ativo e Saudável</a:t>
            </a:r>
          </a:p>
        </p:txBody>
      </p:sp>
      <p:sp>
        <p:nvSpPr>
          <p:cNvPr id="26" name="Seta: para Baixo 25">
            <a:extLst>
              <a:ext uri="{FF2B5EF4-FFF2-40B4-BE49-F238E27FC236}">
                <a16:creationId xmlns:a16="http://schemas.microsoft.com/office/drawing/2014/main" id="{DFE59756-1360-6C82-50C5-4ECC79C6B979}"/>
              </a:ext>
            </a:extLst>
          </p:cNvPr>
          <p:cNvSpPr/>
          <p:nvPr/>
        </p:nvSpPr>
        <p:spPr>
          <a:xfrm rot="10800000">
            <a:off x="433727" y="2692417"/>
            <a:ext cx="128247" cy="137913"/>
          </a:xfrm>
          <a:prstGeom prst="downArrow">
            <a:avLst/>
          </a:prstGeom>
          <a:solidFill>
            <a:srgbClr val="9C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5723DF26-87B6-3B1D-427A-DDF7B4428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80" t="26257" r="20071" b="12386"/>
          <a:stretch/>
        </p:blipFill>
        <p:spPr>
          <a:xfrm>
            <a:off x="49224" y="5906471"/>
            <a:ext cx="2788839" cy="2041012"/>
          </a:xfrm>
          <a:prstGeom prst="rect">
            <a:avLst/>
          </a:prstGeom>
        </p:spPr>
      </p:pic>
      <p:sp>
        <p:nvSpPr>
          <p:cNvPr id="29" name="Seta: Curva para a Esquerda 28">
            <a:extLst>
              <a:ext uri="{FF2B5EF4-FFF2-40B4-BE49-F238E27FC236}">
                <a16:creationId xmlns:a16="http://schemas.microsoft.com/office/drawing/2014/main" id="{7921A7BD-A145-4092-49BA-956E515E5CA3}"/>
              </a:ext>
            </a:extLst>
          </p:cNvPr>
          <p:cNvSpPr/>
          <p:nvPr/>
        </p:nvSpPr>
        <p:spPr>
          <a:xfrm>
            <a:off x="2033255" y="2481294"/>
            <a:ext cx="191286" cy="340546"/>
          </a:xfrm>
          <a:prstGeom prst="curvedLeftArrow">
            <a:avLst/>
          </a:prstGeom>
          <a:solidFill>
            <a:srgbClr val="9C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9D893621-914B-98A1-9C19-84E25BE3B094}"/>
              </a:ext>
            </a:extLst>
          </p:cNvPr>
          <p:cNvSpPr/>
          <p:nvPr/>
        </p:nvSpPr>
        <p:spPr>
          <a:xfrm>
            <a:off x="1263719" y="2854384"/>
            <a:ext cx="117712" cy="172256"/>
          </a:xfrm>
          <a:prstGeom prst="downArrow">
            <a:avLst/>
          </a:prstGeom>
          <a:solidFill>
            <a:srgbClr val="9C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19FCAAC-7427-FFD7-F015-91A2555405E7}"/>
              </a:ext>
            </a:extLst>
          </p:cNvPr>
          <p:cNvSpPr txBox="1"/>
          <p:nvPr/>
        </p:nvSpPr>
        <p:spPr>
          <a:xfrm>
            <a:off x="3099431" y="2575038"/>
            <a:ext cx="650369" cy="230832"/>
          </a:xfrm>
          <a:prstGeom prst="rect">
            <a:avLst/>
          </a:prstGeom>
          <a:solidFill>
            <a:srgbClr val="FFCCFF"/>
          </a:solidFill>
          <a:ln>
            <a:solidFill>
              <a:srgbClr val="9C2162"/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3 artigos 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69107CB8-1325-25C9-A45D-34F677011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3828623" y="2631047"/>
            <a:ext cx="96732" cy="219475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C7F85810-DB05-82DD-A2EF-75B4F7BCCEDF}"/>
              </a:ext>
            </a:extLst>
          </p:cNvPr>
          <p:cNvSpPr txBox="1"/>
          <p:nvPr/>
        </p:nvSpPr>
        <p:spPr>
          <a:xfrm>
            <a:off x="4004176" y="2605822"/>
            <a:ext cx="813043" cy="230832"/>
          </a:xfrm>
          <a:prstGeom prst="rect">
            <a:avLst/>
          </a:prstGeom>
          <a:solidFill>
            <a:srgbClr val="FFCCFF"/>
          </a:solidFill>
          <a:ln>
            <a:solidFill>
              <a:srgbClr val="9C2162"/>
            </a:solidFill>
          </a:ln>
        </p:spPr>
        <p:txBody>
          <a:bodyPr wrap="none" rtlCol="0">
            <a:spAutoFit/>
          </a:bodyPr>
          <a:lstStyle/>
          <a:p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2 categorias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ED2B044-CDFE-4BDA-5722-F8F8EF74782C}"/>
              </a:ext>
            </a:extLst>
          </p:cNvPr>
          <p:cNvSpPr txBox="1"/>
          <p:nvPr/>
        </p:nvSpPr>
        <p:spPr>
          <a:xfrm>
            <a:off x="2902061" y="3109248"/>
            <a:ext cx="1072441" cy="707886"/>
          </a:xfrm>
          <a:prstGeom prst="rect">
            <a:avLst/>
          </a:prstGeom>
          <a:solidFill>
            <a:srgbClr val="FFCCFF"/>
          </a:solidFill>
          <a:ln>
            <a:solidFill>
              <a:srgbClr val="9C216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Escala que mensura a AE visando a prevenção do isolamento social</a:t>
            </a:r>
            <a:endParaRPr lang="pt-BR" sz="800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BB2AD68-220F-11C4-E324-CFF4866A161A}"/>
              </a:ext>
            </a:extLst>
          </p:cNvPr>
          <p:cNvSpPr txBox="1"/>
          <p:nvPr/>
        </p:nvSpPr>
        <p:spPr>
          <a:xfrm flipH="1">
            <a:off x="2885114" y="4463370"/>
            <a:ext cx="1114307" cy="707886"/>
          </a:xfrm>
          <a:prstGeom prst="rect">
            <a:avLst/>
          </a:prstGeom>
          <a:solidFill>
            <a:srgbClr val="FFCCFF"/>
          </a:solidFill>
          <a:ln>
            <a:solidFill>
              <a:srgbClr val="9C2162"/>
            </a:solidFill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Escalas que mensuram a AE relacionada aos comportamentos em saúde.</a:t>
            </a:r>
          </a:p>
        </p:txBody>
      </p:sp>
      <p:sp>
        <p:nvSpPr>
          <p:cNvPr id="46" name="Seta: para Baixo 45">
            <a:extLst>
              <a:ext uri="{FF2B5EF4-FFF2-40B4-BE49-F238E27FC236}">
                <a16:creationId xmlns:a16="http://schemas.microsoft.com/office/drawing/2014/main" id="{75271896-7560-F4D1-8FEE-083A89719D24}"/>
              </a:ext>
            </a:extLst>
          </p:cNvPr>
          <p:cNvSpPr/>
          <p:nvPr/>
        </p:nvSpPr>
        <p:spPr>
          <a:xfrm rot="16200000">
            <a:off x="3994739" y="3365825"/>
            <a:ext cx="126770" cy="133642"/>
          </a:xfrm>
          <a:prstGeom prst="downArrow">
            <a:avLst/>
          </a:prstGeom>
          <a:solidFill>
            <a:srgbClr val="9C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D3199BF-0531-3F28-FD1F-09F9A782C1E7}"/>
              </a:ext>
            </a:extLst>
          </p:cNvPr>
          <p:cNvSpPr txBox="1"/>
          <p:nvPr/>
        </p:nvSpPr>
        <p:spPr>
          <a:xfrm>
            <a:off x="4146854" y="2982519"/>
            <a:ext cx="1507814" cy="846386"/>
          </a:xfrm>
          <a:prstGeom prst="rect">
            <a:avLst/>
          </a:prstGeom>
          <a:solidFill>
            <a:srgbClr val="FFCCFF"/>
          </a:solidFill>
          <a:ln>
            <a:solidFill>
              <a:srgbClr val="9C216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Escala de Autoeficácia</a:t>
            </a:r>
            <a:r>
              <a:rPr lang="pt-BR" sz="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 Comunidade (</a:t>
            </a:r>
            <a:r>
              <a:rPr lang="pt-BR" sz="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CSES). </a:t>
            </a:r>
            <a:r>
              <a:rPr lang="pt-BR" sz="800" i="1" dirty="0"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bjetiva </a:t>
            </a:r>
            <a:r>
              <a:rPr lang="pt-BR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avaliar a AE de vizinhos na prevenção do isolamento social entre idosos, </a:t>
            </a:r>
            <a:endParaRPr lang="pt-BR" sz="800" dirty="0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217E7696-3BD8-26B4-0C75-AE2C95AB6FF2}"/>
              </a:ext>
            </a:extLst>
          </p:cNvPr>
          <p:cNvSpPr txBox="1"/>
          <p:nvPr/>
        </p:nvSpPr>
        <p:spPr>
          <a:xfrm>
            <a:off x="4124944" y="4884768"/>
            <a:ext cx="1528704" cy="984885"/>
          </a:xfrm>
          <a:prstGeom prst="rect">
            <a:avLst/>
          </a:prstGeom>
          <a:solidFill>
            <a:srgbClr val="FFCCFF"/>
          </a:solidFill>
          <a:ln>
            <a:solidFill>
              <a:srgbClr val="9C216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Escala de Autoeficácia para Autodireção em Saúde </a:t>
            </a:r>
            <a:r>
              <a:rPr lang="pt-BR" sz="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(EAAS).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Objetiva </a:t>
            </a:r>
            <a:r>
              <a:rPr lang="pt-BR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avaliar o quanto</a:t>
            </a:r>
            <a:r>
              <a:rPr lang="pt-BR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 idosos têm confiança em sua capacidade para aprender a cuidar da própria saúde</a:t>
            </a:r>
            <a:r>
              <a:rPr lang="pt-BR" sz="9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AE1ECB8-2BB2-4139-3878-DB4A1E8539EA}"/>
              </a:ext>
            </a:extLst>
          </p:cNvPr>
          <p:cNvSpPr txBox="1"/>
          <p:nvPr/>
        </p:nvSpPr>
        <p:spPr>
          <a:xfrm rot="10800000" flipV="1">
            <a:off x="2980385" y="6357749"/>
            <a:ext cx="2459987" cy="1323439"/>
          </a:xfrm>
          <a:prstGeom prst="rect">
            <a:avLst/>
          </a:prstGeom>
          <a:solidFill>
            <a:srgbClr val="FFCCFF"/>
          </a:solidFill>
          <a:ln>
            <a:solidFill>
              <a:srgbClr val="9C2162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9C2162"/>
              </a:buClr>
              <a:buFont typeface="Wingdings" panose="05000000000000000000" pitchFamily="2" charset="2"/>
              <a:buChar char="v"/>
            </a:pP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 escalas identificadas tiveram como referencial a Teoria da AE proposta por </a:t>
            </a:r>
            <a:r>
              <a:rPr lang="pt-BR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Bandura</a:t>
            </a:r>
            <a:r>
              <a:rPr lang="pt-BR" sz="8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171450" indent="-171450" algn="just">
              <a:buClr>
                <a:srgbClr val="9C2162"/>
              </a:buClr>
              <a:buFont typeface="Wingdings" panose="05000000000000000000" pitchFamily="2" charset="2"/>
              <a:buChar char="v"/>
            </a:pP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Clr>
                <a:srgbClr val="9C2162"/>
              </a:buClr>
              <a:buFont typeface="Wingdings" panose="05000000000000000000" pitchFamily="2" charset="2"/>
              <a:buChar char="v"/>
            </a:pP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conhecimento de instrumentos que mensurem a Autoeficácia em idosos, poderá subsidiar ações e estratégias que estimulem os profissionais de saúde e as redes de </a:t>
            </a:r>
            <a:r>
              <a:rPr lang="pt-BR" sz="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apoio na 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prevenção do isolamento social e nos  comportamentos de autocuidado em saúde. 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70D0192-4746-66E1-C7A5-F0F68BBE31E6}"/>
              </a:ext>
            </a:extLst>
          </p:cNvPr>
          <p:cNvSpPr txBox="1"/>
          <p:nvPr/>
        </p:nvSpPr>
        <p:spPr>
          <a:xfrm>
            <a:off x="4146854" y="3934490"/>
            <a:ext cx="1507814" cy="830997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</a:rPr>
              <a:t>Escala de Autoeficácia para Exercícios Físicos em idosos </a:t>
            </a:r>
            <a:r>
              <a:rPr lang="pt-BR" sz="800" i="1" dirty="0">
                <a:latin typeface="Arial" panose="020B0604020202020204" pitchFamily="34" charset="0"/>
              </a:rPr>
              <a:t>(SEE-K).</a:t>
            </a:r>
            <a:r>
              <a:rPr lang="pt-BR" sz="800" dirty="0">
                <a:latin typeface="Arial" panose="020B0604020202020204" pitchFamily="34" charset="0"/>
              </a:rPr>
              <a:t>Objetiva avaliar a 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confiança do idoso em praticar exercícios físicos três vezes por semana. </a:t>
            </a:r>
            <a:endParaRPr lang="pt-BR" sz="800" dirty="0"/>
          </a:p>
        </p:txBody>
      </p:sp>
      <p:sp>
        <p:nvSpPr>
          <p:cNvPr id="22" name="Seta: Dobrada 21">
            <a:extLst>
              <a:ext uri="{FF2B5EF4-FFF2-40B4-BE49-F238E27FC236}">
                <a16:creationId xmlns:a16="http://schemas.microsoft.com/office/drawing/2014/main" id="{25EA796B-B91A-8F85-4A3D-04B2E2EA71A7}"/>
              </a:ext>
            </a:extLst>
          </p:cNvPr>
          <p:cNvSpPr/>
          <p:nvPr/>
        </p:nvSpPr>
        <p:spPr>
          <a:xfrm>
            <a:off x="3405022" y="4272788"/>
            <a:ext cx="704982" cy="190565"/>
          </a:xfrm>
          <a:prstGeom prst="bentArrow">
            <a:avLst/>
          </a:prstGeom>
          <a:solidFill>
            <a:srgbClr val="9C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Seta: Dobrada 22">
            <a:extLst>
              <a:ext uri="{FF2B5EF4-FFF2-40B4-BE49-F238E27FC236}">
                <a16:creationId xmlns:a16="http://schemas.microsoft.com/office/drawing/2014/main" id="{C46D0F24-FE4E-D7B7-645B-3C457F3FD714}"/>
              </a:ext>
            </a:extLst>
          </p:cNvPr>
          <p:cNvSpPr/>
          <p:nvPr/>
        </p:nvSpPr>
        <p:spPr>
          <a:xfrm flipV="1">
            <a:off x="3397309" y="5169854"/>
            <a:ext cx="704982" cy="190565"/>
          </a:xfrm>
          <a:prstGeom prst="bentArrow">
            <a:avLst/>
          </a:prstGeom>
          <a:solidFill>
            <a:srgbClr val="9C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63F4E6D-59DD-E6D4-931A-4801D60E32FC}"/>
              </a:ext>
            </a:extLst>
          </p:cNvPr>
          <p:cNvSpPr txBox="1"/>
          <p:nvPr/>
        </p:nvSpPr>
        <p:spPr>
          <a:xfrm>
            <a:off x="79954" y="4590070"/>
            <a:ext cx="2608865" cy="507831"/>
          </a:xfrm>
          <a:prstGeom prst="rect">
            <a:avLst/>
          </a:prstGeom>
          <a:noFill/>
          <a:ln>
            <a:solidFill>
              <a:srgbClr val="9C216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Quais os instrumentos disponíveis na literatura nacional e internacional para mesurar a AE em idosos residentes na comunidade?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BBEB5AD-CEDE-20A7-030F-C552DFD18BFB}"/>
              </a:ext>
            </a:extLst>
          </p:cNvPr>
          <p:cNvSpPr txBox="1"/>
          <p:nvPr/>
        </p:nvSpPr>
        <p:spPr>
          <a:xfrm rot="10800000" flipV="1">
            <a:off x="79955" y="5145398"/>
            <a:ext cx="2586187" cy="707886"/>
          </a:xfrm>
          <a:prstGeom prst="rect">
            <a:avLst/>
          </a:prstGeom>
          <a:noFill/>
          <a:ln>
            <a:solidFill>
              <a:srgbClr val="9C216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effectLst/>
                <a:latin typeface="Arial" panose="020B0604020202020204" pitchFamily="34" charset="0"/>
                <a:ea typeface="HelveticaNeue-Thin"/>
                <a:cs typeface="Arial" panose="020B0604020202020204" pitchFamily="34" charset="0"/>
              </a:rPr>
              <a:t>- Critérios inclusão artigos originais,  disponíveis na integra,  estudos do tipo metodológicos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800" dirty="0">
                <a:effectLst/>
                <a:latin typeface="Arial" panose="020B0604020202020204" pitchFamily="34" charset="0"/>
                <a:ea typeface="HelveticaNeue-Thin"/>
                <a:cs typeface="Arial" panose="020B0604020202020204" pitchFamily="34" charset="0"/>
              </a:rPr>
              <a:t>publicados em português, inglês e espanhol, de acesso público </a:t>
            </a:r>
          </a:p>
          <a:p>
            <a:pPr algn="just"/>
            <a:r>
              <a:rPr lang="pt-BR" sz="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Critérios de exclusão  </a:t>
            </a:r>
            <a:r>
              <a:rPr lang="pt-BR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anais, relatos de experiência, dissertações.  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1584</TotalTime>
  <Words>435</Words>
  <Application>Microsoft Office PowerPoint</Application>
  <PresentationFormat>Apresentação na tela (16:10)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Wingdings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Camila</cp:lastModifiedBy>
  <cp:revision>41</cp:revision>
  <dcterms:created xsi:type="dcterms:W3CDTF">2018-11-18T15:06:20Z</dcterms:created>
  <dcterms:modified xsi:type="dcterms:W3CDTF">2022-08-10T22:47:48Z</dcterms:modified>
</cp:coreProperties>
</file>