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162"/>
    <a:srgbClr val="238979"/>
    <a:srgbClr val="FDA000"/>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60" d="100"/>
          <a:sy n="160" d="100"/>
        </p:scale>
        <p:origin x="1080" y="114"/>
      </p:cViewPr>
      <p:guideLst>
        <p:guide orient="horz" pos="2880"/>
        <p:guide pos="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09/08/2022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09/08/2022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09/08/2022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09/08/2022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09/08/2022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09/08/2022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09/08/2022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09/08/2022</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1D53284F-6ED6-4386-BD8D-A003EE80E2FA}"/>
              </a:ext>
            </a:extLst>
          </p:cNvPr>
          <p:cNvSpPr txBox="1"/>
          <p:nvPr/>
        </p:nvSpPr>
        <p:spPr>
          <a:xfrm>
            <a:off x="131027" y="936573"/>
            <a:ext cx="5445750" cy="276999"/>
          </a:xfrm>
          <a:prstGeom prst="rect">
            <a:avLst/>
          </a:prstGeom>
          <a:noFill/>
        </p:spPr>
        <p:txBody>
          <a:bodyPr wrap="square" rtlCol="0">
            <a:spAutoFit/>
          </a:bodyPr>
          <a:lstStyle/>
          <a:p>
            <a:pPr algn="ctr"/>
            <a:r>
              <a:rPr lang="pt-BR" sz="1200" b="1" dirty="0"/>
              <a:t>APOIO E MONITORAMENTO AO IDOSO INSTITUCIONALIZADO</a:t>
            </a:r>
            <a:endParaRPr lang="pt-BR" sz="1200" dirty="0"/>
          </a:p>
        </p:txBody>
      </p:sp>
      <p:cxnSp>
        <p:nvCxnSpPr>
          <p:cNvPr id="5" name="Conector reto 4">
            <a:extLst>
              <a:ext uri="{FF2B5EF4-FFF2-40B4-BE49-F238E27FC236}">
                <a16:creationId xmlns:a16="http://schemas.microsoft.com/office/drawing/2014/main" xmlns="" id="{40E29535-45C9-4EEC-B607-410D1A9E7ED4}"/>
              </a:ext>
            </a:extLst>
          </p:cNvPr>
          <p:cNvCxnSpPr>
            <a:cxnSpLocks/>
          </p:cNvCxnSpPr>
          <p:nvPr/>
        </p:nvCxnSpPr>
        <p:spPr>
          <a:xfrm>
            <a:off x="215477" y="1287385"/>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xmlns="" id="{D60FF0D2-8FEC-4F1B-826E-6AB7FFE35977}"/>
              </a:ext>
            </a:extLst>
          </p:cNvPr>
          <p:cNvSpPr txBox="1"/>
          <p:nvPr/>
        </p:nvSpPr>
        <p:spPr>
          <a:xfrm>
            <a:off x="108617" y="1310556"/>
            <a:ext cx="5358619" cy="923330"/>
          </a:xfrm>
          <a:prstGeom prst="rect">
            <a:avLst/>
          </a:prstGeom>
          <a:noFill/>
        </p:spPr>
        <p:txBody>
          <a:bodyPr wrap="square" rtlCol="0">
            <a:spAutoFit/>
          </a:bodyPr>
          <a:lstStyle/>
          <a:p>
            <a:pPr algn="just"/>
            <a:r>
              <a:rPr lang="pt-BR" sz="900" b="1" dirty="0">
                <a:latin typeface="Arial" panose="020B0604020202020204" pitchFamily="34" charset="0"/>
                <a:cs typeface="Arial" panose="020B0604020202020204" pitchFamily="34" charset="0"/>
              </a:rPr>
              <a:t>Autores: </a:t>
            </a:r>
            <a:r>
              <a:rPr lang="pt-BR" sz="900" u="sng" dirty="0" smtClean="0">
                <a:latin typeface="Arial" panose="020B0604020202020204" pitchFamily="34" charset="0"/>
                <a:cs typeface="Arial" panose="020B0604020202020204" pitchFamily="34" charset="0"/>
              </a:rPr>
              <a:t>Natália Sperli Geraldes Marin dos Santos Sasaki¹</a:t>
            </a:r>
            <a:r>
              <a:rPr lang="pt-BR" sz="900" dirty="0" smtClean="0">
                <a:latin typeface="Arial" panose="020B0604020202020204" pitchFamily="34" charset="0"/>
                <a:cs typeface="Arial" panose="020B0604020202020204" pitchFamily="34" charset="0"/>
              </a:rPr>
              <a:t>, </a:t>
            </a:r>
            <a:r>
              <a:rPr lang="pt-BR" sz="900" dirty="0" err="1" smtClean="0">
                <a:latin typeface="Arial" panose="020B0604020202020204" pitchFamily="34" charset="0"/>
                <a:cs typeface="Arial" panose="020B0604020202020204" pitchFamily="34" charset="0"/>
              </a:rPr>
              <a:t>Antonio</a:t>
            </a:r>
            <a:r>
              <a:rPr lang="pt-BR" sz="900" dirty="0" smtClean="0">
                <a:latin typeface="Arial" panose="020B0604020202020204" pitchFamily="34" charset="0"/>
                <a:cs typeface="Arial" panose="020B0604020202020204" pitchFamily="34" charset="0"/>
              </a:rPr>
              <a:t> Caldeira da Silva</a:t>
            </a:r>
            <a:r>
              <a:rPr lang="pt-BR" sz="900" baseline="30000" dirty="0" smtClean="0">
                <a:latin typeface="Arial" panose="020B0604020202020204" pitchFamily="34" charset="0"/>
                <a:cs typeface="Arial" panose="020B0604020202020204" pitchFamily="34" charset="0"/>
              </a:rPr>
              <a:t>1</a:t>
            </a:r>
            <a:r>
              <a:rPr lang="pt-BR" sz="900" dirty="0" smtClean="0">
                <a:latin typeface="Arial" panose="020B0604020202020204" pitchFamily="34" charset="0"/>
                <a:cs typeface="Arial" panose="020B0604020202020204" pitchFamily="34" charset="0"/>
              </a:rPr>
              <a:t> , Amena de Alcântara Ferraz Cury</a:t>
            </a:r>
            <a:r>
              <a:rPr lang="pt-BR" sz="900" baseline="30000" dirty="0" smtClean="0">
                <a:latin typeface="Arial" panose="020B0604020202020204" pitchFamily="34" charset="0"/>
                <a:cs typeface="Arial" panose="020B0604020202020204" pitchFamily="34" charset="0"/>
              </a:rPr>
              <a:t>2</a:t>
            </a:r>
            <a:r>
              <a:rPr lang="pt-BR" sz="900" dirty="0" smtClean="0">
                <a:latin typeface="Arial" panose="020B0604020202020204" pitchFamily="34" charset="0"/>
                <a:cs typeface="Arial" panose="020B0604020202020204" pitchFamily="34" charset="0"/>
              </a:rPr>
              <a:t>, Camila </a:t>
            </a:r>
            <a:r>
              <a:rPr lang="pt-BR" sz="900" dirty="0" err="1" smtClean="0">
                <a:latin typeface="Arial" panose="020B0604020202020204" pitchFamily="34" charset="0"/>
                <a:cs typeface="Arial" panose="020B0604020202020204" pitchFamily="34" charset="0"/>
              </a:rPr>
              <a:t>Garcel</a:t>
            </a:r>
            <a:r>
              <a:rPr lang="pt-BR" sz="900" dirty="0" smtClean="0">
                <a:latin typeface="Arial" panose="020B0604020202020204" pitchFamily="34" charset="0"/>
                <a:cs typeface="Arial" panose="020B0604020202020204" pitchFamily="34" charset="0"/>
              </a:rPr>
              <a:t> Pancote</a:t>
            </a:r>
            <a:r>
              <a:rPr lang="pt-BR" sz="900" baseline="30000" dirty="0" smtClean="0">
                <a:latin typeface="Arial" panose="020B0604020202020204" pitchFamily="34" charset="0"/>
                <a:cs typeface="Arial" panose="020B0604020202020204" pitchFamily="34" charset="0"/>
              </a:rPr>
              <a:t>2</a:t>
            </a:r>
            <a:r>
              <a:rPr lang="pt-BR" sz="900" dirty="0" smtClean="0">
                <a:latin typeface="Arial" panose="020B0604020202020204" pitchFamily="34" charset="0"/>
                <a:cs typeface="Arial" panose="020B0604020202020204" pitchFamily="34" charset="0"/>
              </a:rPr>
              <a:t>, Rita de Cassia </a:t>
            </a:r>
            <a:r>
              <a:rPr lang="pt-BR" sz="900" dirty="0" err="1" smtClean="0">
                <a:latin typeface="Arial" panose="020B0604020202020204" pitchFamily="34" charset="0"/>
                <a:cs typeface="Arial" panose="020B0604020202020204" pitchFamily="34" charset="0"/>
              </a:rPr>
              <a:t>Helu</a:t>
            </a:r>
            <a:r>
              <a:rPr lang="pt-BR" sz="900" dirty="0" smtClean="0">
                <a:latin typeface="Arial" panose="020B0604020202020204" pitchFamily="34" charset="0"/>
                <a:cs typeface="Arial" panose="020B0604020202020204" pitchFamily="34" charset="0"/>
              </a:rPr>
              <a:t> Mendonça Ribeiro</a:t>
            </a:r>
            <a:r>
              <a:rPr lang="pt-BR" sz="900" baseline="30000" dirty="0" smtClean="0">
                <a:latin typeface="Arial" panose="020B0604020202020204" pitchFamily="34" charset="0"/>
                <a:cs typeface="Arial" panose="020B0604020202020204" pitchFamily="34" charset="0"/>
              </a:rPr>
              <a:t>1</a:t>
            </a:r>
            <a:r>
              <a:rPr lang="pt-BR" sz="900" dirty="0" smtClean="0">
                <a:latin typeface="Arial" panose="020B0604020202020204" pitchFamily="34" charset="0"/>
                <a:cs typeface="Arial" panose="020B0604020202020204" pitchFamily="34" charset="0"/>
              </a:rPr>
              <a:t>, </a:t>
            </a:r>
            <a:r>
              <a:rPr lang="pt-BR" sz="900" b="1" dirty="0" smtClean="0">
                <a:latin typeface="Arial" panose="020B0604020202020204" pitchFamily="34" charset="0"/>
                <a:cs typeface="Arial" panose="020B0604020202020204" pitchFamily="34" charset="0"/>
              </a:rPr>
              <a:t>Orientador: </a:t>
            </a:r>
            <a:r>
              <a:rPr lang="pt-BR" sz="900" dirty="0" smtClean="0">
                <a:latin typeface="Arial" panose="020B0604020202020204" pitchFamily="34" charset="0"/>
                <a:cs typeface="Arial" panose="020B0604020202020204" pitchFamily="34" charset="0"/>
              </a:rPr>
              <a:t>Maria de Lourdes Sperli Geraldes Santos</a:t>
            </a:r>
            <a:r>
              <a:rPr lang="pt-BR" sz="900" baseline="30000" dirty="0" smtClean="0">
                <a:latin typeface="Arial" panose="020B0604020202020204" pitchFamily="34" charset="0"/>
                <a:cs typeface="Arial" panose="020B0604020202020204" pitchFamily="34" charset="0"/>
              </a:rPr>
              <a:t>1</a:t>
            </a:r>
            <a:endParaRPr lang="pt-BR" sz="900" baseline="30000" dirty="0">
              <a:latin typeface="Arial" panose="020B0604020202020204" pitchFamily="34" charset="0"/>
              <a:cs typeface="Arial" panose="020B0604020202020204" pitchFamily="34" charset="0"/>
            </a:endParaRPr>
          </a:p>
          <a:p>
            <a:pPr algn="just"/>
            <a:r>
              <a:rPr lang="pt-BR" sz="900" dirty="0" smtClean="0">
                <a:latin typeface="Arial" panose="020B0604020202020204" pitchFamily="34" charset="0"/>
                <a:cs typeface="Arial" panose="020B0604020202020204" pitchFamily="34" charset="0"/>
              </a:rPr>
              <a:t>1- Faculdade de Medicina de São José do Rio Preto – FAMERP; 2- União das Faculdades Dos Grandes Lagos – UNILAGO</a:t>
            </a:r>
            <a:r>
              <a:rPr lang="pt-BR" sz="900" dirty="0">
                <a:latin typeface="Arial" panose="020B0604020202020204" pitchFamily="34" charset="0"/>
                <a:cs typeface="Arial" panose="020B0604020202020204" pitchFamily="34" charset="0"/>
              </a:rPr>
              <a:t>; 3- Faculdade de Medicina de São José do Rio Preto – </a:t>
            </a:r>
            <a:r>
              <a:rPr lang="pt-BR" sz="900" dirty="0" smtClean="0">
                <a:latin typeface="Arial" panose="020B0604020202020204" pitchFamily="34" charset="0"/>
                <a:cs typeface="Arial" panose="020B0604020202020204" pitchFamily="34" charset="0"/>
              </a:rPr>
              <a:t>FAMERP.</a:t>
            </a:r>
            <a:endParaRPr lang="pt-BR" sz="900" dirty="0" smtClean="0">
              <a:latin typeface="Arial" panose="020B0604020202020204" pitchFamily="34" charset="0"/>
              <a:cs typeface="Arial" panose="020B0604020202020204" pitchFamily="34" charset="0"/>
            </a:endParaRPr>
          </a:p>
          <a:p>
            <a:pPr algn="ctr"/>
            <a:r>
              <a:rPr lang="pt-BR" sz="900" i="1" dirty="0" smtClean="0">
                <a:latin typeface="Arial" panose="020B0604020202020204" pitchFamily="34" charset="0"/>
                <a:cs typeface="Arial" panose="020B0604020202020204" pitchFamily="34" charset="0"/>
              </a:rPr>
              <a:t>E-mail </a:t>
            </a:r>
            <a:r>
              <a:rPr lang="pt-BR" sz="900" i="1" dirty="0">
                <a:latin typeface="Arial" panose="020B0604020202020204" pitchFamily="34" charset="0"/>
                <a:cs typeface="Arial" panose="020B0604020202020204" pitchFamily="34" charset="0"/>
              </a:rPr>
              <a:t>para </a:t>
            </a:r>
            <a:r>
              <a:rPr lang="pt-BR" sz="900" i="1" dirty="0" smtClean="0">
                <a:latin typeface="Arial" panose="020B0604020202020204" pitchFamily="34" charset="0"/>
                <a:cs typeface="Arial" panose="020B0604020202020204" pitchFamily="34" charset="0"/>
              </a:rPr>
              <a:t>contato: nsperli@gmail.com</a:t>
            </a:r>
            <a:endParaRPr lang="pt-BR" sz="900" i="1" dirty="0">
              <a:latin typeface="Arial" panose="020B0604020202020204" pitchFamily="34" charset="0"/>
              <a:cs typeface="Arial" panose="020B0604020202020204" pitchFamily="34" charset="0"/>
            </a:endParaRPr>
          </a:p>
        </p:txBody>
      </p:sp>
      <p:cxnSp>
        <p:nvCxnSpPr>
          <p:cNvPr id="8" name="Conector reto 7">
            <a:extLst>
              <a:ext uri="{FF2B5EF4-FFF2-40B4-BE49-F238E27FC236}">
                <a16:creationId xmlns:a16="http://schemas.microsoft.com/office/drawing/2014/main" xmlns="" id="{AA512BD6-EDE6-413B-9B2B-4FB45A009BFF}"/>
              </a:ext>
            </a:extLst>
          </p:cNvPr>
          <p:cNvCxnSpPr>
            <a:cxnSpLocks/>
          </p:cNvCxnSpPr>
          <p:nvPr/>
        </p:nvCxnSpPr>
        <p:spPr>
          <a:xfrm flipH="1">
            <a:off x="2850191" y="2563485"/>
            <a:ext cx="7309" cy="5742506"/>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xmlns="" id="{748CD78C-B763-429E-B437-AB92F211089F}"/>
              </a:ext>
            </a:extLst>
          </p:cNvPr>
          <p:cNvSpPr txBox="1"/>
          <p:nvPr/>
        </p:nvSpPr>
        <p:spPr>
          <a:xfrm>
            <a:off x="166912" y="2632770"/>
            <a:ext cx="259415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xmlns="" id="{4344AAD9-74BD-4101-A924-8BB69061BF66}"/>
              </a:ext>
            </a:extLst>
          </p:cNvPr>
          <p:cNvSpPr txBox="1"/>
          <p:nvPr/>
        </p:nvSpPr>
        <p:spPr>
          <a:xfrm>
            <a:off x="131027" y="4653968"/>
            <a:ext cx="2630036"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a16="http://schemas.microsoft.com/office/drawing/2014/main" xmlns="" id="{1A9BAC74-8571-4BCE-BC28-6AABD4DCA795}"/>
              </a:ext>
            </a:extLst>
          </p:cNvPr>
          <p:cNvSpPr txBox="1"/>
          <p:nvPr/>
        </p:nvSpPr>
        <p:spPr>
          <a:xfrm>
            <a:off x="133595" y="5915795"/>
            <a:ext cx="2627467"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p>
        </p:txBody>
      </p:sp>
      <p:sp>
        <p:nvSpPr>
          <p:cNvPr id="12" name="CaixaDeTexto 11">
            <a:extLst>
              <a:ext uri="{FF2B5EF4-FFF2-40B4-BE49-F238E27FC236}">
                <a16:creationId xmlns:a16="http://schemas.microsoft.com/office/drawing/2014/main" xmlns="" id="{BFD7D3CC-A25D-4102-A03C-966AEEE9F727}"/>
              </a:ext>
            </a:extLst>
          </p:cNvPr>
          <p:cNvSpPr txBox="1"/>
          <p:nvPr/>
        </p:nvSpPr>
        <p:spPr>
          <a:xfrm>
            <a:off x="2969376" y="2632770"/>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a16="http://schemas.microsoft.com/office/drawing/2014/main" xmlns="" id="{FECD74B4-7D9A-4AEA-B3F7-83387EF4AF1C}"/>
              </a:ext>
            </a:extLst>
          </p:cNvPr>
          <p:cNvSpPr txBox="1"/>
          <p:nvPr/>
        </p:nvSpPr>
        <p:spPr>
          <a:xfrm>
            <a:off x="166911" y="7923578"/>
            <a:ext cx="5300325" cy="200055"/>
          </a:xfrm>
          <a:prstGeom prst="rect">
            <a:avLst/>
          </a:prstGeom>
          <a:solidFill>
            <a:schemeClr val="bg1">
              <a:lumMod val="50000"/>
            </a:schemeClr>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3" b="1"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xmlns="" id="{6AD4C4E2-C13D-4C38-ADEB-6CB2E74039A7}"/>
              </a:ext>
            </a:extLst>
          </p:cNvPr>
          <p:cNvSpPr txBox="1"/>
          <p:nvPr/>
        </p:nvSpPr>
        <p:spPr>
          <a:xfrm>
            <a:off x="131027" y="2889143"/>
            <a:ext cx="2709250" cy="1338828"/>
          </a:xfrm>
          <a:prstGeom prst="rect">
            <a:avLst/>
          </a:prstGeom>
          <a:noFill/>
        </p:spPr>
        <p:txBody>
          <a:bodyPr wrap="square" rtlCol="0">
            <a:spAutoFit/>
          </a:bodyPr>
          <a:lstStyle/>
          <a:p>
            <a:pPr algn="just"/>
            <a:r>
              <a:rPr lang="pt-BR" sz="900" dirty="0" smtClean="0">
                <a:latin typeface="Arial" panose="020B0604020202020204" pitchFamily="34" charset="0"/>
                <a:cs typeface="Arial" panose="020B0604020202020204" pitchFamily="34" charset="0"/>
              </a:rPr>
              <a:t>A mudança </a:t>
            </a:r>
            <a:r>
              <a:rPr lang="pt-BR" sz="900" dirty="0">
                <a:latin typeface="Arial" panose="020B0604020202020204" pitchFamily="34" charset="0"/>
                <a:cs typeface="Arial" panose="020B0604020202020204" pitchFamily="34" charset="0"/>
              </a:rPr>
              <a:t>nas estruturas familiares atrelado a questões pertinentes do próprio envelhecimento, como aumento da vulnerabilidade e maior dependência, trazem uma incerteza a estes indivíduos sobre como obter o cuidado neste contexto. </a:t>
            </a:r>
            <a:r>
              <a:rPr lang="pt-BR" sz="900" dirty="0" smtClean="0">
                <a:latin typeface="Arial" panose="020B0604020202020204" pitchFamily="34" charset="0"/>
                <a:cs typeface="Arial" panose="020B0604020202020204" pitchFamily="34" charset="0"/>
              </a:rPr>
              <a:t>Isto </a:t>
            </a:r>
            <a:r>
              <a:rPr lang="pt-BR" sz="900" dirty="0">
                <a:latin typeface="Arial" panose="020B0604020202020204" pitchFamily="34" charset="0"/>
                <a:cs typeface="Arial" panose="020B0604020202020204" pitchFamily="34" charset="0"/>
              </a:rPr>
              <a:t>contribui para o aumento da demanda por serviços e Instituições de Longa Permanência para </a:t>
            </a:r>
            <a:r>
              <a:rPr lang="pt-BR" sz="900" dirty="0" smtClean="0">
                <a:latin typeface="Arial" panose="020B0604020202020204" pitchFamily="34" charset="0"/>
                <a:cs typeface="Arial" panose="020B0604020202020204" pitchFamily="34" charset="0"/>
              </a:rPr>
              <a:t>Idosos (ILPI), </a:t>
            </a:r>
            <a:r>
              <a:rPr lang="pt-BR" sz="900" dirty="0">
                <a:latin typeface="Arial" panose="020B0604020202020204" pitchFamily="34" charset="0"/>
                <a:cs typeface="Arial" panose="020B0604020202020204" pitchFamily="34" charset="0"/>
              </a:rPr>
              <a:t>representando um desafio </a:t>
            </a:r>
            <a:r>
              <a:rPr lang="pt-BR" sz="900" dirty="0" smtClean="0">
                <a:latin typeface="Arial" panose="020B0604020202020204" pitchFamily="34" charset="0"/>
                <a:cs typeface="Arial" panose="020B0604020202020204" pitchFamily="34" charset="0"/>
              </a:rPr>
              <a:t>mundial.</a:t>
            </a:r>
            <a:endParaRPr lang="pt-BR" sz="900" dirty="0">
              <a:latin typeface="Arial" panose="020B0604020202020204" pitchFamily="34" charset="0"/>
              <a:cs typeface="Arial" panose="020B0604020202020204" pitchFamily="34" charset="0"/>
            </a:endParaRPr>
          </a:p>
        </p:txBody>
      </p:sp>
      <p:sp>
        <p:nvSpPr>
          <p:cNvPr id="16" name="CaixaDeTexto 15">
            <a:extLst>
              <a:ext uri="{FF2B5EF4-FFF2-40B4-BE49-F238E27FC236}">
                <a16:creationId xmlns:a16="http://schemas.microsoft.com/office/drawing/2014/main" xmlns="" id="{0F3196CC-182C-46DF-8FB1-18620851DB4D}"/>
              </a:ext>
            </a:extLst>
          </p:cNvPr>
          <p:cNvSpPr txBox="1"/>
          <p:nvPr/>
        </p:nvSpPr>
        <p:spPr>
          <a:xfrm>
            <a:off x="98630" y="4899222"/>
            <a:ext cx="2662432" cy="923330"/>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Descrever </a:t>
            </a:r>
            <a:r>
              <a:rPr lang="pt-BR" sz="900" dirty="0">
                <a:latin typeface="Arial" panose="020B0604020202020204" pitchFamily="34" charset="0"/>
                <a:cs typeface="Arial" panose="020B0604020202020204" pitchFamily="34" charset="0"/>
              </a:rPr>
              <a:t>o perfil demográfico e epidemiológico da população idosa residente em </a:t>
            </a:r>
            <a:r>
              <a:rPr lang="pt-BR" sz="900" dirty="0" smtClean="0">
                <a:latin typeface="Arial" panose="020B0604020202020204" pitchFamily="34" charset="0"/>
                <a:cs typeface="Arial" panose="020B0604020202020204" pitchFamily="34" charset="0"/>
              </a:rPr>
              <a:t>ILPI e </a:t>
            </a:r>
            <a:r>
              <a:rPr lang="pt-BR" sz="900" dirty="0">
                <a:latin typeface="Arial" panose="020B0604020202020204" pitchFamily="34" charset="0"/>
                <a:cs typeface="Arial" panose="020B0604020202020204" pitchFamily="34" charset="0"/>
              </a:rPr>
              <a:t>propor indicadores para a qualificação do processo de apoio e monitoramento destas para a construção da Rede de Atenção à Pessoa Idosa. </a:t>
            </a:r>
          </a:p>
        </p:txBody>
      </p:sp>
      <p:sp>
        <p:nvSpPr>
          <p:cNvPr id="17" name="CaixaDeTexto 16">
            <a:extLst>
              <a:ext uri="{FF2B5EF4-FFF2-40B4-BE49-F238E27FC236}">
                <a16:creationId xmlns:a16="http://schemas.microsoft.com/office/drawing/2014/main" xmlns="" id="{4E8D5C1E-EAF1-4FDD-A842-D3937E9A00BC}"/>
              </a:ext>
            </a:extLst>
          </p:cNvPr>
          <p:cNvSpPr txBox="1"/>
          <p:nvPr/>
        </p:nvSpPr>
        <p:spPr>
          <a:xfrm>
            <a:off x="142716" y="6190755"/>
            <a:ext cx="2618347" cy="1061829"/>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Estudo quantitativo de corte transversal em 41 Instituições de Longa Permanência de Idosos sem fins lucrativos. Implantada planilha de indicadores, com as variáveis propostas pela RDC 283/05 e complementadas para o estudo. Foram analisados indicadores como taxas de prevalência, mortalidade, média e razão</a:t>
            </a:r>
            <a:r>
              <a:rPr lang="pt-BR" sz="900" dirty="0"/>
              <a:t>.</a:t>
            </a:r>
            <a:endParaRPr lang="pt-BR" sz="900"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xmlns="" id="{4B9DADBB-599C-4879-BB9B-BBF9D398902E}"/>
              </a:ext>
            </a:extLst>
          </p:cNvPr>
          <p:cNvSpPr txBox="1"/>
          <p:nvPr/>
        </p:nvSpPr>
        <p:spPr>
          <a:xfrm>
            <a:off x="2969376" y="2863602"/>
            <a:ext cx="2607401" cy="2169825"/>
          </a:xfrm>
          <a:prstGeom prst="rect">
            <a:avLst/>
          </a:prstGeom>
          <a:noFill/>
        </p:spPr>
        <p:txBody>
          <a:bodyPr wrap="square" rtlCol="0">
            <a:spAutoFit/>
          </a:bodyPr>
          <a:lstStyle/>
          <a:p>
            <a:pPr algn="just"/>
            <a:r>
              <a:rPr lang="pt-BR" sz="900" dirty="0" smtClean="0">
                <a:latin typeface="Arial" panose="020B0604020202020204" pitchFamily="34" charset="0"/>
                <a:cs typeface="Arial" panose="020B0604020202020204" pitchFamily="34" charset="0"/>
              </a:rPr>
              <a:t>Capacidade </a:t>
            </a:r>
            <a:r>
              <a:rPr lang="pt-BR" sz="900" dirty="0">
                <a:latin typeface="Arial" panose="020B0604020202020204" pitchFamily="34" charset="0"/>
                <a:cs typeface="Arial" panose="020B0604020202020204" pitchFamily="34" charset="0"/>
              </a:rPr>
              <a:t>instalada foi 1402 vagas, taxa de ocupação de 92,5%. </a:t>
            </a:r>
            <a:r>
              <a:rPr lang="pt-BR" sz="900" dirty="0">
                <a:latin typeface="Arial" panose="020B0604020202020204" pitchFamily="34" charset="0"/>
                <a:cs typeface="Arial" panose="020B0604020202020204" pitchFamily="34" charset="0"/>
              </a:rPr>
              <a:t>A taxa de vagas foi 6,1/1000 idosos; 78,6% procedem dos municípios sede e 21,4% de outros municípios; 70,3% possuem mais de 70 anos, 49,4% são mulheres e 50,6% homens; 18,6% são grau III  de dependência, 14,6% com Alzheimer; 63,1% dos recursos humanos são profissionais de cuidado com 2,1 profissionais/residente Grau III. As prevalências foram: quedas 22,1 % fratura de fêmur 1,9%, 55% com diagnóstico de Hipertensão Arterial e 19,8% com diabetes. Foram realizadas anualmente, em  média, 5,1 visitas da Vigilância Sanitária, 0,6 dos Conselhos e 12,1 da Atenção Básica.</a:t>
            </a:r>
          </a:p>
        </p:txBody>
      </p:sp>
      <p:sp>
        <p:nvSpPr>
          <p:cNvPr id="20" name="CaixaDeTexto 19">
            <a:extLst>
              <a:ext uri="{FF2B5EF4-FFF2-40B4-BE49-F238E27FC236}">
                <a16:creationId xmlns:a16="http://schemas.microsoft.com/office/drawing/2014/main" xmlns="" id="{380A0A8E-51D8-4C9F-88F4-B5F871F6400B}"/>
              </a:ext>
            </a:extLst>
          </p:cNvPr>
          <p:cNvSpPr txBox="1"/>
          <p:nvPr/>
        </p:nvSpPr>
        <p:spPr>
          <a:xfrm>
            <a:off x="68589" y="8121030"/>
            <a:ext cx="5540472" cy="784830"/>
          </a:xfrm>
          <a:prstGeom prst="rect">
            <a:avLst/>
          </a:prstGeom>
          <a:noFill/>
        </p:spPr>
        <p:txBody>
          <a:bodyPr wrap="square" rtlCol="0">
            <a:spAutoFit/>
          </a:bodyPr>
          <a:lstStyle/>
          <a:p>
            <a:pPr algn="just"/>
            <a:r>
              <a:rPr lang="pt-BR" sz="500" dirty="0" smtClean="0">
                <a:latin typeface="Arial" panose="020B0604020202020204" pitchFamily="34" charset="0"/>
                <a:cs typeface="Arial" panose="020B0604020202020204" pitchFamily="34" charset="0"/>
              </a:rPr>
              <a:t>1. </a:t>
            </a:r>
            <a:r>
              <a:rPr lang="pt-BR" sz="500" dirty="0" err="1" smtClean="0">
                <a:latin typeface="Arial" panose="020B0604020202020204" pitchFamily="34" charset="0"/>
                <a:cs typeface="Arial" panose="020B0604020202020204" pitchFamily="34" charset="0"/>
              </a:rPr>
              <a:t>Pollo</a:t>
            </a:r>
            <a:r>
              <a:rPr lang="pt-BR" sz="500" dirty="0" smtClean="0">
                <a:latin typeface="Arial" panose="020B0604020202020204" pitchFamily="34" charset="0"/>
                <a:cs typeface="Arial" panose="020B0604020202020204" pitchFamily="34" charset="0"/>
              </a:rPr>
              <a:t> </a:t>
            </a:r>
            <a:r>
              <a:rPr lang="pt-BR" sz="500" dirty="0">
                <a:latin typeface="Arial" panose="020B0604020202020204" pitchFamily="34" charset="0"/>
                <a:cs typeface="Arial" panose="020B0604020202020204" pitchFamily="34" charset="0"/>
              </a:rPr>
              <a:t>SHL, Assis MD. Instituições de longa permanência para idosos - ILPIS: desafios e alternativas no município do Rio de Janeiro. Revista Brasileira de Geriatria e Gerontologia. Revista Brasileira de Geriatria e Gerontologia; 2008;11(1):29–44.</a:t>
            </a:r>
          </a:p>
          <a:p>
            <a:pPr algn="just"/>
            <a:r>
              <a:rPr lang="pt-BR" sz="500" dirty="0" smtClean="0">
                <a:latin typeface="Arial" panose="020B0604020202020204" pitchFamily="34" charset="0"/>
                <a:cs typeface="Arial" panose="020B0604020202020204" pitchFamily="34" charset="0"/>
              </a:rPr>
              <a:t>2.  Coimbra </a:t>
            </a:r>
            <a:r>
              <a:rPr lang="pt-BR" sz="500" dirty="0">
                <a:latin typeface="Arial" panose="020B0604020202020204" pitchFamily="34" charset="0"/>
                <a:cs typeface="Arial" panose="020B0604020202020204" pitchFamily="34" charset="0"/>
              </a:rPr>
              <a:t>VDSA, Silva RMCRA, Joaquim FL, Pereira ER. </a:t>
            </a:r>
            <a:r>
              <a:rPr lang="pt-BR" sz="500" dirty="0" err="1">
                <a:latin typeface="Arial" panose="020B0604020202020204" pitchFamily="34" charset="0"/>
                <a:cs typeface="Arial" panose="020B0604020202020204" pitchFamily="34" charset="0"/>
              </a:rPr>
              <a:t>Gerontological</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contributions</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to</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the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care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of</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elderly</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people</a:t>
            </a:r>
            <a:r>
              <a:rPr lang="pt-BR" sz="500" dirty="0">
                <a:latin typeface="Arial" panose="020B0604020202020204" pitchFamily="34" charset="0"/>
                <a:cs typeface="Arial" panose="020B0604020202020204" pitchFamily="34" charset="0"/>
              </a:rPr>
              <a:t> in </a:t>
            </a:r>
            <a:r>
              <a:rPr lang="pt-BR" sz="500" dirty="0" err="1">
                <a:latin typeface="Arial" panose="020B0604020202020204" pitchFamily="34" charset="0"/>
                <a:cs typeface="Arial" panose="020B0604020202020204" pitchFamily="34" charset="0"/>
              </a:rPr>
              <a:t>long-term</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care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facilities</a:t>
            </a:r>
            <a:r>
              <a:rPr lang="pt-BR" sz="500" dirty="0">
                <a:latin typeface="Arial" panose="020B0604020202020204" pitchFamily="34" charset="0"/>
                <a:cs typeface="Arial" panose="020B0604020202020204" pitchFamily="34" charset="0"/>
              </a:rPr>
              <a:t>. Revista Brasileira de Enfermagem [Internet]. Revista Brasileira de Enfermagem; 2018;71(</a:t>
            </a:r>
            <a:r>
              <a:rPr lang="pt-BR" sz="500" dirty="0" err="1">
                <a:latin typeface="Arial" panose="020B0604020202020204" pitchFamily="34" charset="0"/>
                <a:cs typeface="Arial" panose="020B0604020202020204" pitchFamily="34" charset="0"/>
              </a:rPr>
              <a:t>suppl</a:t>
            </a:r>
            <a:r>
              <a:rPr lang="pt-BR" sz="500" dirty="0">
                <a:latin typeface="Arial" panose="020B0604020202020204" pitchFamily="34" charset="0"/>
                <a:cs typeface="Arial" panose="020B0604020202020204" pitchFamily="34" charset="0"/>
              </a:rPr>
              <a:t> 2):912–9. </a:t>
            </a:r>
            <a:r>
              <a:rPr lang="pt-BR" sz="500" dirty="0" err="1">
                <a:latin typeface="Arial" panose="020B0604020202020204" pitchFamily="34" charset="0"/>
                <a:cs typeface="Arial" panose="020B0604020202020204" pitchFamily="34" charset="0"/>
              </a:rPr>
              <a:t>Available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from</a:t>
            </a:r>
            <a:r>
              <a:rPr lang="pt-BR" sz="500" dirty="0">
                <a:latin typeface="Arial" panose="020B0604020202020204" pitchFamily="34" charset="0"/>
                <a:cs typeface="Arial" panose="020B0604020202020204" pitchFamily="34" charset="0"/>
              </a:rPr>
              <a:t>: https://dx.doi.org/10.1590/0034-7167-2017-0357</a:t>
            </a:r>
          </a:p>
          <a:p>
            <a:pPr algn="just"/>
            <a:r>
              <a:rPr lang="pt-BR" sz="500" dirty="0" smtClean="0">
                <a:latin typeface="Arial" panose="020B0604020202020204" pitchFamily="34" charset="0"/>
                <a:cs typeface="Arial" panose="020B0604020202020204" pitchFamily="34" charset="0"/>
              </a:rPr>
              <a:t>3. Da </a:t>
            </a:r>
            <a:r>
              <a:rPr lang="pt-BR" sz="500" dirty="0">
                <a:latin typeface="Arial" panose="020B0604020202020204" pitchFamily="34" charset="0"/>
                <a:cs typeface="Arial" panose="020B0604020202020204" pitchFamily="34" charset="0"/>
              </a:rPr>
              <a:t>Silva AC, Santos MDLG, Vicentini ME, </a:t>
            </a:r>
            <a:r>
              <a:rPr lang="pt-BR" sz="500" dirty="0" err="1">
                <a:latin typeface="Arial" panose="020B0604020202020204" pitchFamily="34" charset="0"/>
                <a:cs typeface="Arial" panose="020B0604020202020204" pitchFamily="34" charset="0"/>
              </a:rPr>
              <a:t>Sasaki</a:t>
            </a:r>
            <a:r>
              <a:rPr lang="pt-BR" sz="500" dirty="0">
                <a:latin typeface="Arial" panose="020B0604020202020204" pitchFamily="34" charset="0"/>
                <a:cs typeface="Arial" panose="020B0604020202020204" pitchFamily="34" charset="0"/>
              </a:rPr>
              <a:t> NSGMDS. Instituições de Longa Permanência de Idosos: construção de um retrato do cuidado. Enfermagem Brasil. Enfermagem Brasil; 2020;19(4):</a:t>
            </a:r>
            <a:r>
              <a:rPr lang="pt-BR" sz="500" dirty="0" smtClean="0">
                <a:latin typeface="Arial" panose="020B0604020202020204" pitchFamily="34" charset="0"/>
                <a:cs typeface="Arial" panose="020B0604020202020204" pitchFamily="34" charset="0"/>
              </a:rPr>
              <a:t>278.</a:t>
            </a:r>
          </a:p>
          <a:p>
            <a:pPr algn="just"/>
            <a:r>
              <a:rPr lang="pt-BR" sz="500" dirty="0" smtClean="0">
                <a:latin typeface="Arial" panose="020B0604020202020204" pitchFamily="34" charset="0"/>
                <a:cs typeface="Arial" panose="020B0604020202020204" pitchFamily="34" charset="0"/>
              </a:rPr>
              <a:t>4. Gordon</a:t>
            </a:r>
            <a:r>
              <a:rPr lang="pt-BR" sz="500" dirty="0">
                <a:latin typeface="Arial" panose="020B0604020202020204" pitchFamily="34" charset="0"/>
                <a:cs typeface="Arial" panose="020B0604020202020204" pitchFamily="34" charset="0"/>
              </a:rPr>
              <a:t>, AL , Goodman, C. </a:t>
            </a:r>
            <a:r>
              <a:rPr lang="pt-BR" sz="500" dirty="0">
                <a:latin typeface="Arial" panose="020B0604020202020204" pitchFamily="34" charset="0"/>
                <a:cs typeface="Arial" panose="020B0604020202020204" pitchFamily="34" charset="0"/>
              </a:rPr>
              <a:t>, Davies, SL , </a:t>
            </a:r>
            <a:r>
              <a:rPr lang="pt-BR" sz="500" dirty="0" err="1">
                <a:latin typeface="Arial" panose="020B0604020202020204" pitchFamily="34" charset="0"/>
                <a:cs typeface="Arial" panose="020B0604020202020204" pitchFamily="34" charset="0"/>
              </a:rPr>
              <a:t>Dening</a:t>
            </a:r>
            <a:r>
              <a:rPr lang="pt-BR" sz="500" dirty="0">
                <a:latin typeface="Arial" panose="020B0604020202020204" pitchFamily="34" charset="0"/>
                <a:cs typeface="Arial" panose="020B0604020202020204" pitchFamily="34" charset="0"/>
              </a:rPr>
              <a:t>, T. , Gage, H. , Meyer, J. , Schneider, J. , Bell, B. , Jordan, J. , Martin, FC , </a:t>
            </a:r>
            <a:r>
              <a:rPr lang="pt-BR" sz="500" dirty="0" err="1">
                <a:latin typeface="Arial" panose="020B0604020202020204" pitchFamily="34" charset="0"/>
                <a:cs typeface="Arial" panose="020B0604020202020204" pitchFamily="34" charset="0"/>
              </a:rPr>
              <a:t>Iliffe</a:t>
            </a:r>
            <a:r>
              <a:rPr lang="pt-BR" sz="500" dirty="0">
                <a:latin typeface="Arial" panose="020B0604020202020204" pitchFamily="34" charset="0"/>
                <a:cs typeface="Arial" panose="020B0604020202020204" pitchFamily="34" charset="0"/>
              </a:rPr>
              <a:t>, S . , </a:t>
            </a:r>
            <a:r>
              <a:rPr lang="pt-BR" sz="500" dirty="0" err="1">
                <a:latin typeface="Arial" panose="020B0604020202020204" pitchFamily="34" charset="0"/>
                <a:cs typeface="Arial" panose="020B0604020202020204" pitchFamily="34" charset="0"/>
              </a:rPr>
              <a:t>Bowman</a:t>
            </a:r>
            <a:r>
              <a:rPr lang="pt-BR" sz="500" dirty="0">
                <a:latin typeface="Arial" panose="020B0604020202020204" pitchFamily="34" charset="0"/>
                <a:cs typeface="Arial" panose="020B0604020202020204" pitchFamily="34" charset="0"/>
              </a:rPr>
              <a:t>, C. , </a:t>
            </a:r>
            <a:r>
              <a:rPr lang="pt-BR" sz="500" dirty="0" err="1">
                <a:latin typeface="Arial" panose="020B0604020202020204" pitchFamily="34" charset="0"/>
                <a:cs typeface="Arial" panose="020B0604020202020204" pitchFamily="34" charset="0"/>
              </a:rPr>
              <a:t>Gladman</a:t>
            </a:r>
            <a:r>
              <a:rPr lang="pt-BR" sz="500" dirty="0">
                <a:latin typeface="Arial" panose="020B0604020202020204" pitchFamily="34" charset="0"/>
                <a:cs typeface="Arial" panose="020B0604020202020204" pitchFamily="34" charset="0"/>
              </a:rPr>
              <a:t>, JF , Victor, C. , </a:t>
            </a:r>
            <a:r>
              <a:rPr lang="pt-BR" sz="500" dirty="0" err="1">
                <a:latin typeface="Arial" panose="020B0604020202020204" pitchFamily="34" charset="0"/>
                <a:cs typeface="Arial" panose="020B0604020202020204" pitchFamily="34" charset="0"/>
              </a:rPr>
              <a:t>Mayrhofer</a:t>
            </a:r>
            <a:r>
              <a:rPr lang="pt-BR" sz="500" dirty="0">
                <a:latin typeface="Arial" panose="020B0604020202020204" pitchFamily="34" charset="0"/>
                <a:cs typeface="Arial" panose="020B0604020202020204" pitchFamily="34" charset="0"/>
              </a:rPr>
              <a:t>, A. , </a:t>
            </a:r>
            <a:r>
              <a:rPr lang="pt-BR" sz="500" dirty="0" err="1">
                <a:latin typeface="Arial" panose="020B0604020202020204" pitchFamily="34" charset="0"/>
                <a:cs typeface="Arial" panose="020B0604020202020204" pitchFamily="34" charset="0"/>
              </a:rPr>
              <a:t>Handley</a:t>
            </a:r>
            <a:r>
              <a:rPr lang="pt-BR" sz="500" dirty="0">
                <a:latin typeface="Arial" panose="020B0604020202020204" pitchFamily="34" charset="0"/>
                <a:cs typeface="Arial" panose="020B0604020202020204" pitchFamily="34" charset="0"/>
              </a:rPr>
              <a:t>, M. &amp; </a:t>
            </a:r>
            <a:r>
              <a:rPr lang="pt-BR" sz="500" dirty="0" err="1">
                <a:latin typeface="Arial" panose="020B0604020202020204" pitchFamily="34" charset="0"/>
                <a:cs typeface="Arial" panose="020B0604020202020204" pitchFamily="34" charset="0"/>
              </a:rPr>
              <a:t>Zubair</a:t>
            </a:r>
            <a:r>
              <a:rPr lang="pt-BR" sz="500" dirty="0">
                <a:latin typeface="Arial" panose="020B0604020202020204" pitchFamily="34" charset="0"/>
                <a:cs typeface="Arial" panose="020B0604020202020204" pitchFamily="34" charset="0"/>
              </a:rPr>
              <a:t>, M. </a:t>
            </a:r>
            <a:r>
              <a:rPr lang="pt-BR" sz="500" dirty="0" err="1">
                <a:latin typeface="Arial" panose="020B0604020202020204" pitchFamily="34" charset="0"/>
                <a:cs typeface="Arial" panose="020B0604020202020204" pitchFamily="34" charset="0"/>
              </a:rPr>
              <a:t>Optimal</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healthcare</a:t>
            </a:r>
            <a:r>
              <a:rPr lang="pt-BR" sz="500" dirty="0">
                <a:latin typeface="Arial" panose="020B0604020202020204" pitchFamily="34" charset="0"/>
                <a:cs typeface="Arial" panose="020B0604020202020204" pitchFamily="34" charset="0"/>
              </a:rPr>
              <a:t> delivery </a:t>
            </a:r>
            <a:r>
              <a:rPr lang="pt-BR" sz="500" dirty="0" err="1">
                <a:latin typeface="Arial" panose="020B0604020202020204" pitchFamily="34" charset="0"/>
                <a:cs typeface="Arial" panose="020B0604020202020204" pitchFamily="34" charset="0"/>
              </a:rPr>
              <a:t>to</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care</a:t>
            </a:r>
            <a:r>
              <a:rPr lang="pt-BR" sz="500" dirty="0">
                <a:latin typeface="Arial" panose="020B0604020202020204" pitchFamily="34" charset="0"/>
                <a:cs typeface="Arial" panose="020B0604020202020204" pitchFamily="34" charset="0"/>
              </a:rPr>
              <a:t> homes in </a:t>
            </a:r>
            <a:r>
              <a:rPr lang="pt-BR" sz="500" dirty="0" err="1">
                <a:latin typeface="Arial" panose="020B0604020202020204" pitchFamily="34" charset="0"/>
                <a:cs typeface="Arial" panose="020B0604020202020204" pitchFamily="34" charset="0"/>
              </a:rPr>
              <a:t>the</a:t>
            </a:r>
            <a:r>
              <a:rPr lang="pt-BR" sz="500" dirty="0">
                <a:latin typeface="Arial" panose="020B0604020202020204" pitchFamily="34" charset="0"/>
                <a:cs typeface="Arial" panose="020B0604020202020204" pitchFamily="34" charset="0"/>
              </a:rPr>
              <a:t> UK: a </a:t>
            </a:r>
            <a:r>
              <a:rPr lang="pt-BR" sz="500" dirty="0" err="1">
                <a:latin typeface="Arial" panose="020B0604020202020204" pitchFamily="34" charset="0"/>
                <a:cs typeface="Arial" panose="020B0604020202020204" pitchFamily="34" charset="0"/>
              </a:rPr>
              <a:t>realist</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evaluation</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of</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what</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supports</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effective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working</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to</a:t>
            </a:r>
            <a:r>
              <a:rPr lang="pt-BR" sz="500" dirty="0">
                <a:latin typeface="Arial" panose="020B0604020202020204" pitchFamily="34" charset="0"/>
                <a:cs typeface="Arial" panose="020B0604020202020204" pitchFamily="34" charset="0"/>
              </a:rPr>
              <a:t> improve </a:t>
            </a:r>
            <a:r>
              <a:rPr lang="pt-BR" sz="500" dirty="0" err="1">
                <a:latin typeface="Arial" panose="020B0604020202020204" pitchFamily="34" charset="0"/>
                <a:cs typeface="Arial" panose="020B0604020202020204" pitchFamily="34" charset="0"/>
              </a:rPr>
              <a:t>healthcare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outcomes</a:t>
            </a:r>
            <a:r>
              <a:rPr lang="pt-BR" sz="500" dirty="0">
                <a:latin typeface="Arial" panose="020B0604020202020204" pitchFamily="34" charset="0"/>
                <a:cs typeface="Arial" panose="020B0604020202020204" pitchFamily="34" charset="0"/>
              </a:rPr>
              <a:t>." Age &amp; </a:t>
            </a:r>
            <a:r>
              <a:rPr lang="pt-BR" sz="500" dirty="0" err="1">
                <a:latin typeface="Arial" panose="020B0604020202020204" pitchFamily="34" charset="0"/>
                <a:cs typeface="Arial" panose="020B0604020202020204" pitchFamily="34" charset="0"/>
              </a:rPr>
              <a:t>Ageing</a:t>
            </a:r>
            <a:r>
              <a:rPr lang="pt-BR" sz="500" dirty="0">
                <a:latin typeface="Arial" panose="020B0604020202020204" pitchFamily="34" charset="0"/>
                <a:cs typeface="Arial" panose="020B0604020202020204" pitchFamily="34" charset="0"/>
              </a:rPr>
              <a:t>, 2018; 47 (4), 595-603. </a:t>
            </a:r>
            <a:r>
              <a:rPr lang="pt-BR" sz="500" dirty="0" err="1">
                <a:latin typeface="Arial" panose="020B0604020202020204" pitchFamily="34" charset="0"/>
                <a:cs typeface="Arial" panose="020B0604020202020204" pitchFamily="34" charset="0"/>
              </a:rPr>
              <a:t>doi</a:t>
            </a:r>
            <a:r>
              <a:rPr lang="pt-BR" sz="500" dirty="0">
                <a:latin typeface="Arial" panose="020B0604020202020204" pitchFamily="34" charset="0"/>
                <a:cs typeface="Arial" panose="020B0604020202020204" pitchFamily="34" charset="0"/>
              </a:rPr>
              <a:t>: 10.1093/</a:t>
            </a:r>
            <a:r>
              <a:rPr lang="pt-BR" sz="500" dirty="0" err="1">
                <a:latin typeface="Arial" panose="020B0604020202020204" pitchFamily="34" charset="0"/>
                <a:cs typeface="Arial" panose="020B0604020202020204" pitchFamily="34" charset="0"/>
              </a:rPr>
              <a:t>ageing</a:t>
            </a:r>
            <a:r>
              <a:rPr lang="pt-BR" sz="500" dirty="0">
                <a:latin typeface="Arial" panose="020B0604020202020204" pitchFamily="34" charset="0"/>
                <a:cs typeface="Arial" panose="020B0604020202020204" pitchFamily="34" charset="0"/>
              </a:rPr>
              <a:t>/afx195.</a:t>
            </a:r>
          </a:p>
        </p:txBody>
      </p:sp>
      <p:cxnSp>
        <p:nvCxnSpPr>
          <p:cNvPr id="42" name="Conector reto 41">
            <a:extLst>
              <a:ext uri="{FF2B5EF4-FFF2-40B4-BE49-F238E27FC236}">
                <a16:creationId xmlns:a16="http://schemas.microsoft.com/office/drawing/2014/main" xmlns="" id="{AC187A9A-CDC0-4DE8-957E-E995B2B28005}"/>
              </a:ext>
            </a:extLst>
          </p:cNvPr>
          <p:cNvCxnSpPr>
            <a:cxnSpLocks/>
          </p:cNvCxnSpPr>
          <p:nvPr/>
        </p:nvCxnSpPr>
        <p:spPr>
          <a:xfrm>
            <a:off x="183190" y="2303545"/>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xmlns="" id="{8D366BA9-4731-4DDE-B4F2-6C866DD64FB4}"/>
              </a:ext>
            </a:extLst>
          </p:cNvPr>
          <p:cNvSpPr txBox="1"/>
          <p:nvPr/>
        </p:nvSpPr>
        <p:spPr>
          <a:xfrm>
            <a:off x="3035110" y="5226806"/>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p>
        </p:txBody>
      </p:sp>
      <p:sp>
        <p:nvSpPr>
          <p:cNvPr id="49" name="CaixaDeTexto 48">
            <a:extLst>
              <a:ext uri="{FF2B5EF4-FFF2-40B4-BE49-F238E27FC236}">
                <a16:creationId xmlns:a16="http://schemas.microsoft.com/office/drawing/2014/main" xmlns="" id="{69A51512-DED3-4E8A-B13D-F14B7608C545}"/>
              </a:ext>
            </a:extLst>
          </p:cNvPr>
          <p:cNvSpPr txBox="1"/>
          <p:nvPr/>
        </p:nvSpPr>
        <p:spPr>
          <a:xfrm>
            <a:off x="3017151" y="5495454"/>
            <a:ext cx="2533781" cy="1338828"/>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A transição demográfica exige um repensar no modelo de atenção aos idosos, com planejamento de políticas públicas integradas que visem cuidados de longa duração nas Instituições de Longa Permanência de Idosos. Este estudo contribui para o aperfeiçoamento do processo de monitoramento integrado e a qualificação do cuidado na Rede de Atenção à Pessoa Idosa.</a:t>
            </a: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676</Words>
  <Application>Microsoft Office PowerPoint</Application>
  <PresentationFormat>Apresentação na tela (16:10)</PresentationFormat>
  <Paragraphs>19</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Maria de Lourdes Sperli Geraldes Santos</cp:lastModifiedBy>
  <cp:revision>23</cp:revision>
  <dcterms:created xsi:type="dcterms:W3CDTF">2018-11-18T15:06:20Z</dcterms:created>
  <dcterms:modified xsi:type="dcterms:W3CDTF">2022-08-09T16:23:48Z</dcterms:modified>
</cp:coreProperties>
</file>