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</p:sldIdLst>
  <p:sldSz cx="5715000" cy="9144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8979"/>
    <a:srgbClr val="FDA000"/>
    <a:srgbClr val="005B29"/>
    <a:srgbClr val="BE7D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34" autoAdjust="0"/>
    <p:restoredTop sz="94660"/>
  </p:normalViewPr>
  <p:slideViewPr>
    <p:cSldViewPr snapToGrid="0">
      <p:cViewPr>
        <p:scale>
          <a:sx n="90" d="100"/>
          <a:sy n="90" d="100"/>
        </p:scale>
        <p:origin x="-1848" y="1854"/>
      </p:cViewPr>
      <p:guideLst>
        <p:guide orient="horz" pos="2880"/>
        <p:guide pos="18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8625" y="1496484"/>
            <a:ext cx="4857750" cy="3183467"/>
          </a:xfrm>
        </p:spPr>
        <p:txBody>
          <a:bodyPr anchor="b"/>
          <a:lstStyle>
            <a:lvl1pPr algn="ctr">
              <a:defRPr sz="375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4375" y="4802717"/>
            <a:ext cx="4286250" cy="2207683"/>
          </a:xfrm>
        </p:spPr>
        <p:txBody>
          <a:bodyPr/>
          <a:lstStyle>
            <a:lvl1pPr marL="0" indent="0" algn="ctr">
              <a:buNone/>
              <a:defRPr sz="1500"/>
            </a:lvl1pPr>
            <a:lvl2pPr marL="285750" indent="0" algn="ctr">
              <a:buNone/>
              <a:defRPr sz="1250"/>
            </a:lvl2pPr>
            <a:lvl3pPr marL="571500" indent="0" algn="ctr">
              <a:buNone/>
              <a:defRPr sz="1125"/>
            </a:lvl3pPr>
            <a:lvl4pPr marL="857250" indent="0" algn="ctr">
              <a:buNone/>
              <a:defRPr sz="1000"/>
            </a:lvl4pPr>
            <a:lvl5pPr marL="1143000" indent="0" algn="ctr">
              <a:buNone/>
              <a:defRPr sz="1000"/>
            </a:lvl5pPr>
            <a:lvl6pPr marL="1428750" indent="0" algn="ctr">
              <a:buNone/>
              <a:defRPr sz="1000"/>
            </a:lvl6pPr>
            <a:lvl7pPr marL="1714500" indent="0" algn="ctr">
              <a:buNone/>
              <a:defRPr sz="1000"/>
            </a:lvl7pPr>
            <a:lvl8pPr marL="2000250" indent="0" algn="ctr">
              <a:buNone/>
              <a:defRPr sz="1000"/>
            </a:lvl8pPr>
            <a:lvl9pPr marL="2286000" indent="0" algn="ctr">
              <a:buNone/>
              <a:defRPr sz="1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24/11/2021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4096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24/11/2021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0826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089797" y="486834"/>
            <a:ext cx="1232297" cy="7749117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2907" y="486834"/>
            <a:ext cx="3625453" cy="7749117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24/11/2021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917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24/11/2021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4159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930" y="2279653"/>
            <a:ext cx="4929188" cy="3803649"/>
          </a:xfrm>
        </p:spPr>
        <p:txBody>
          <a:bodyPr anchor="b"/>
          <a:lstStyle>
            <a:lvl1pPr>
              <a:defRPr sz="375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9930" y="6119286"/>
            <a:ext cx="4929188" cy="2000249"/>
          </a:xfrm>
        </p:spPr>
        <p:txBody>
          <a:bodyPr/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  <a:lvl2pPr marL="285750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2pPr>
            <a:lvl3pPr marL="571500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3pPr>
            <a:lvl4pPr marL="85725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4pPr>
            <a:lvl5pPr marL="11430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5pPr>
            <a:lvl6pPr marL="142875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6pPr>
            <a:lvl7pPr marL="17145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7pPr>
            <a:lvl8pPr marL="200025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8pPr>
            <a:lvl9pPr marL="22860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24/11/2021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7171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2906" y="2434167"/>
            <a:ext cx="2428875" cy="5801784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93219" y="2434167"/>
            <a:ext cx="2428875" cy="5801784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24/11/2021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6601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650" y="486836"/>
            <a:ext cx="4929188" cy="176741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3651" y="2241551"/>
            <a:ext cx="2417713" cy="1098549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5750" indent="0">
              <a:buNone/>
              <a:defRPr sz="1250" b="1"/>
            </a:lvl2pPr>
            <a:lvl3pPr marL="571500" indent="0">
              <a:buNone/>
              <a:defRPr sz="1125" b="1"/>
            </a:lvl3pPr>
            <a:lvl4pPr marL="857250" indent="0">
              <a:buNone/>
              <a:defRPr sz="1000" b="1"/>
            </a:lvl4pPr>
            <a:lvl5pPr marL="1143000" indent="0">
              <a:buNone/>
              <a:defRPr sz="1000" b="1"/>
            </a:lvl5pPr>
            <a:lvl6pPr marL="1428750" indent="0">
              <a:buNone/>
              <a:defRPr sz="1000" b="1"/>
            </a:lvl6pPr>
            <a:lvl7pPr marL="1714500" indent="0">
              <a:buNone/>
              <a:defRPr sz="1000" b="1"/>
            </a:lvl7pPr>
            <a:lvl8pPr marL="2000250" indent="0">
              <a:buNone/>
              <a:defRPr sz="1000" b="1"/>
            </a:lvl8pPr>
            <a:lvl9pPr marL="2286000" indent="0">
              <a:buNone/>
              <a:defRPr sz="10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651" y="3340100"/>
            <a:ext cx="2417713" cy="4912784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93219" y="2241551"/>
            <a:ext cx="2429619" cy="1098549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5750" indent="0">
              <a:buNone/>
              <a:defRPr sz="1250" b="1"/>
            </a:lvl2pPr>
            <a:lvl3pPr marL="571500" indent="0">
              <a:buNone/>
              <a:defRPr sz="1125" b="1"/>
            </a:lvl3pPr>
            <a:lvl4pPr marL="857250" indent="0">
              <a:buNone/>
              <a:defRPr sz="1000" b="1"/>
            </a:lvl4pPr>
            <a:lvl5pPr marL="1143000" indent="0">
              <a:buNone/>
              <a:defRPr sz="1000" b="1"/>
            </a:lvl5pPr>
            <a:lvl6pPr marL="1428750" indent="0">
              <a:buNone/>
              <a:defRPr sz="1000" b="1"/>
            </a:lvl6pPr>
            <a:lvl7pPr marL="1714500" indent="0">
              <a:buNone/>
              <a:defRPr sz="1000" b="1"/>
            </a:lvl7pPr>
            <a:lvl8pPr marL="2000250" indent="0">
              <a:buNone/>
              <a:defRPr sz="1000" b="1"/>
            </a:lvl8pPr>
            <a:lvl9pPr marL="2286000" indent="0">
              <a:buNone/>
              <a:defRPr sz="10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893219" y="3340100"/>
            <a:ext cx="2429619" cy="4912784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24/11/2021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2837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24/11/2021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672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24/11/2021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3634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651" y="609600"/>
            <a:ext cx="1843236" cy="2133600"/>
          </a:xfrm>
        </p:spPr>
        <p:txBody>
          <a:bodyPr anchor="b"/>
          <a:lstStyle>
            <a:lvl1pPr>
              <a:defRPr sz="2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9619" y="1316569"/>
            <a:ext cx="2893219" cy="6498167"/>
          </a:xfrm>
        </p:spPr>
        <p:txBody>
          <a:bodyPr/>
          <a:lstStyle>
            <a:lvl1pPr>
              <a:defRPr sz="2000"/>
            </a:lvl1pPr>
            <a:lvl2pPr>
              <a:defRPr sz="1750"/>
            </a:lvl2pPr>
            <a:lvl3pPr>
              <a:defRPr sz="1500"/>
            </a:lvl3pPr>
            <a:lvl4pPr>
              <a:defRPr sz="1250"/>
            </a:lvl4pPr>
            <a:lvl5pPr>
              <a:defRPr sz="1250"/>
            </a:lvl5pPr>
            <a:lvl6pPr>
              <a:defRPr sz="1250"/>
            </a:lvl6pPr>
            <a:lvl7pPr>
              <a:defRPr sz="1250"/>
            </a:lvl7pPr>
            <a:lvl8pPr>
              <a:defRPr sz="1250"/>
            </a:lvl8pPr>
            <a:lvl9pPr>
              <a:defRPr sz="125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3651" y="2743200"/>
            <a:ext cx="1843236" cy="5082117"/>
          </a:xfrm>
        </p:spPr>
        <p:txBody>
          <a:bodyPr/>
          <a:lstStyle>
            <a:lvl1pPr marL="0" indent="0">
              <a:buNone/>
              <a:defRPr sz="1000"/>
            </a:lvl1pPr>
            <a:lvl2pPr marL="285750" indent="0">
              <a:buNone/>
              <a:defRPr sz="875"/>
            </a:lvl2pPr>
            <a:lvl3pPr marL="571500" indent="0">
              <a:buNone/>
              <a:defRPr sz="750"/>
            </a:lvl3pPr>
            <a:lvl4pPr marL="857250" indent="0">
              <a:buNone/>
              <a:defRPr sz="625"/>
            </a:lvl4pPr>
            <a:lvl5pPr marL="1143000" indent="0">
              <a:buNone/>
              <a:defRPr sz="625"/>
            </a:lvl5pPr>
            <a:lvl6pPr marL="1428750" indent="0">
              <a:buNone/>
              <a:defRPr sz="625"/>
            </a:lvl6pPr>
            <a:lvl7pPr marL="1714500" indent="0">
              <a:buNone/>
              <a:defRPr sz="625"/>
            </a:lvl7pPr>
            <a:lvl8pPr marL="2000250" indent="0">
              <a:buNone/>
              <a:defRPr sz="625"/>
            </a:lvl8pPr>
            <a:lvl9pPr marL="2286000" indent="0">
              <a:buNone/>
              <a:defRPr sz="625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24/11/2021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5317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651" y="609600"/>
            <a:ext cx="1843236" cy="2133600"/>
          </a:xfrm>
        </p:spPr>
        <p:txBody>
          <a:bodyPr anchor="b"/>
          <a:lstStyle>
            <a:lvl1pPr>
              <a:defRPr sz="2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29619" y="1316569"/>
            <a:ext cx="2893219" cy="6498167"/>
          </a:xfrm>
        </p:spPr>
        <p:txBody>
          <a:bodyPr anchor="t"/>
          <a:lstStyle>
            <a:lvl1pPr marL="0" indent="0">
              <a:buNone/>
              <a:defRPr sz="2000"/>
            </a:lvl1pPr>
            <a:lvl2pPr marL="285750" indent="0">
              <a:buNone/>
              <a:defRPr sz="1750"/>
            </a:lvl2pPr>
            <a:lvl3pPr marL="571500" indent="0">
              <a:buNone/>
              <a:defRPr sz="1500"/>
            </a:lvl3pPr>
            <a:lvl4pPr marL="857250" indent="0">
              <a:buNone/>
              <a:defRPr sz="1250"/>
            </a:lvl4pPr>
            <a:lvl5pPr marL="1143000" indent="0">
              <a:buNone/>
              <a:defRPr sz="1250"/>
            </a:lvl5pPr>
            <a:lvl6pPr marL="1428750" indent="0">
              <a:buNone/>
              <a:defRPr sz="1250"/>
            </a:lvl6pPr>
            <a:lvl7pPr marL="1714500" indent="0">
              <a:buNone/>
              <a:defRPr sz="1250"/>
            </a:lvl7pPr>
            <a:lvl8pPr marL="2000250" indent="0">
              <a:buNone/>
              <a:defRPr sz="1250"/>
            </a:lvl8pPr>
            <a:lvl9pPr marL="2286000" indent="0">
              <a:buNone/>
              <a:defRPr sz="125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3651" y="2743200"/>
            <a:ext cx="1843236" cy="5082117"/>
          </a:xfrm>
        </p:spPr>
        <p:txBody>
          <a:bodyPr/>
          <a:lstStyle>
            <a:lvl1pPr marL="0" indent="0">
              <a:buNone/>
              <a:defRPr sz="1000"/>
            </a:lvl1pPr>
            <a:lvl2pPr marL="285750" indent="0">
              <a:buNone/>
              <a:defRPr sz="875"/>
            </a:lvl2pPr>
            <a:lvl3pPr marL="571500" indent="0">
              <a:buNone/>
              <a:defRPr sz="750"/>
            </a:lvl3pPr>
            <a:lvl4pPr marL="857250" indent="0">
              <a:buNone/>
              <a:defRPr sz="625"/>
            </a:lvl4pPr>
            <a:lvl5pPr marL="1143000" indent="0">
              <a:buNone/>
              <a:defRPr sz="625"/>
            </a:lvl5pPr>
            <a:lvl6pPr marL="1428750" indent="0">
              <a:buNone/>
              <a:defRPr sz="625"/>
            </a:lvl6pPr>
            <a:lvl7pPr marL="1714500" indent="0">
              <a:buNone/>
              <a:defRPr sz="625"/>
            </a:lvl7pPr>
            <a:lvl8pPr marL="2000250" indent="0">
              <a:buNone/>
              <a:defRPr sz="625"/>
            </a:lvl8pPr>
            <a:lvl9pPr marL="2286000" indent="0">
              <a:buNone/>
              <a:defRPr sz="625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24/11/2021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7480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2906" y="486836"/>
            <a:ext cx="4929188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906" y="2434167"/>
            <a:ext cx="4929188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2906" y="8475136"/>
            <a:ext cx="12858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DAFCAA-A1C5-4761-8610-0342F273FAEB}" type="datetimeFigureOut">
              <a:rPr lang="pt-BR" smtClean="0"/>
              <a:t>24/11/2021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93094" y="8475136"/>
            <a:ext cx="1928813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6219" y="8475136"/>
            <a:ext cx="12858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122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571500" rtl="0" eaLnBrk="1" latinLnBrk="0" hangingPunct="1">
        <a:lnSpc>
          <a:spcPct val="90000"/>
        </a:lnSpc>
        <a:spcBef>
          <a:spcPct val="0"/>
        </a:spcBef>
        <a:buNone/>
        <a:defRPr sz="27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2875" indent="-142875" algn="l" defTabSz="5715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1750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1437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250" kern="1200">
          <a:solidFill>
            <a:schemeClr val="tx1"/>
          </a:solidFill>
          <a:latin typeface="+mn-lt"/>
          <a:ea typeface="+mn-ea"/>
          <a:cs typeface="+mn-cs"/>
        </a:defRPr>
      </a:lvl3pPr>
      <a:lvl4pPr marL="100012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28587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57162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85737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214312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42887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1pPr>
      <a:lvl2pPr marL="28575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42875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71450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200025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="" xmlns:a16="http://schemas.microsoft.com/office/drawing/2014/main" id="{1D53284F-6ED6-4386-BD8D-A003EE80E2FA}"/>
              </a:ext>
            </a:extLst>
          </p:cNvPr>
          <p:cNvSpPr txBox="1"/>
          <p:nvPr/>
        </p:nvSpPr>
        <p:spPr>
          <a:xfrm>
            <a:off x="131027" y="936573"/>
            <a:ext cx="5445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/>
              <a:t>A IMPORTÂNCIA DO PRÉ-NATAL DO PARCEIRO DURANTE A GESTAÇÃO: UMA VIVÊNCIA ACADÊMICA</a:t>
            </a:r>
            <a:endParaRPr lang="pt-B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Conector reto 4">
            <a:extLst>
              <a:ext uri="{FF2B5EF4-FFF2-40B4-BE49-F238E27FC236}">
                <a16:creationId xmlns="" xmlns:a16="http://schemas.microsoft.com/office/drawing/2014/main" id="{40E29535-45C9-4EEC-B607-410D1A9E7ED4}"/>
              </a:ext>
            </a:extLst>
          </p:cNvPr>
          <p:cNvCxnSpPr>
            <a:cxnSpLocks/>
          </p:cNvCxnSpPr>
          <p:nvPr/>
        </p:nvCxnSpPr>
        <p:spPr>
          <a:xfrm>
            <a:off x="208168" y="1496562"/>
            <a:ext cx="5284046" cy="0"/>
          </a:xfrm>
          <a:prstGeom prst="line">
            <a:avLst/>
          </a:prstGeom>
          <a:ln w="19050">
            <a:solidFill>
              <a:srgbClr val="FDA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ixaDeTexto 5">
            <a:extLst>
              <a:ext uri="{FF2B5EF4-FFF2-40B4-BE49-F238E27FC236}">
                <a16:creationId xmlns="" xmlns:a16="http://schemas.microsoft.com/office/drawing/2014/main" id="{D60FF0D2-8FEC-4F1B-826E-6AB7FFE35977}"/>
              </a:ext>
            </a:extLst>
          </p:cNvPr>
          <p:cNvSpPr txBox="1"/>
          <p:nvPr/>
        </p:nvSpPr>
        <p:spPr>
          <a:xfrm>
            <a:off x="21266" y="1474898"/>
            <a:ext cx="5445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00" b="1" dirty="0">
                <a:latin typeface="Arial" panose="020B0604020202020204" pitchFamily="34" charset="0"/>
                <a:cs typeface="Arial" panose="020B0604020202020204" pitchFamily="34" charset="0"/>
              </a:rPr>
              <a:t>Autores: </a:t>
            </a:r>
            <a:r>
              <a:rPr lang="pt-BR" sz="9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Jhonny Lima de Freitas¹</a:t>
            </a:r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Adriana Mourão</a:t>
            </a:r>
            <a:r>
              <a:rPr lang="pt-B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², João Pedro Soares³, </a:t>
            </a:r>
            <a:r>
              <a:rPr lang="pt-BR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Willams</a:t>
            </a:r>
            <a:r>
              <a:rPr lang="pt-B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Costa</a:t>
            </a:r>
            <a:r>
              <a:rPr lang="pt-BR" sz="9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pt-B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algn="ctr"/>
            <a:r>
              <a:rPr lang="pt-BR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Orientador</a:t>
            </a:r>
            <a:r>
              <a:rPr lang="pt-BR" sz="9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Grace de Lourdes Cardoso</a:t>
            </a:r>
            <a:r>
              <a:rPr lang="pt-BR" sz="9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pt-BR" sz="9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1-4 </a:t>
            </a:r>
            <a:r>
              <a:rPr lang="pt-B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Centro Universitário Luterano de Manaus</a:t>
            </a:r>
            <a:endParaRPr lang="pt-BR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900" i="1" dirty="0" smtClean="0">
                <a:latin typeface="Arial" panose="020B0604020202020204" pitchFamily="34" charset="0"/>
                <a:cs typeface="Arial" panose="020B0604020202020204" pitchFamily="34" charset="0"/>
              </a:rPr>
              <a:t>jhonnyfreitas61@rede.ulbra.br</a:t>
            </a:r>
            <a:endParaRPr lang="pt-BR" sz="9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Conector reto 7">
            <a:extLst>
              <a:ext uri="{FF2B5EF4-FFF2-40B4-BE49-F238E27FC236}">
                <a16:creationId xmlns="" xmlns:a16="http://schemas.microsoft.com/office/drawing/2014/main" id="{AA512BD6-EDE6-413B-9B2B-4FB45A009BFF}"/>
              </a:ext>
            </a:extLst>
          </p:cNvPr>
          <p:cNvCxnSpPr>
            <a:cxnSpLocks/>
          </p:cNvCxnSpPr>
          <p:nvPr/>
        </p:nvCxnSpPr>
        <p:spPr>
          <a:xfrm flipH="1">
            <a:off x="2853902" y="2169042"/>
            <a:ext cx="3598" cy="5831958"/>
          </a:xfrm>
          <a:prstGeom prst="line">
            <a:avLst/>
          </a:prstGeom>
          <a:ln w="19050">
            <a:solidFill>
              <a:srgbClr val="FDA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>
            <a:extLst>
              <a:ext uri="{FF2B5EF4-FFF2-40B4-BE49-F238E27FC236}">
                <a16:creationId xmlns="" xmlns:a16="http://schemas.microsoft.com/office/drawing/2014/main" id="{748CD78C-B763-429E-B437-AB92F211089F}"/>
              </a:ext>
            </a:extLst>
          </p:cNvPr>
          <p:cNvSpPr txBox="1"/>
          <p:nvPr/>
        </p:nvSpPr>
        <p:spPr>
          <a:xfrm>
            <a:off x="257401" y="2238327"/>
            <a:ext cx="2463278" cy="230832"/>
          </a:xfrm>
          <a:prstGeom prst="rect">
            <a:avLst/>
          </a:prstGeom>
          <a:solidFill>
            <a:srgbClr val="238979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endParaRPr lang="pt-BR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="" xmlns:a16="http://schemas.microsoft.com/office/drawing/2014/main" id="{4344AAD9-74BD-4101-A924-8BB69061BF66}"/>
              </a:ext>
            </a:extLst>
          </p:cNvPr>
          <p:cNvSpPr txBox="1"/>
          <p:nvPr/>
        </p:nvSpPr>
        <p:spPr>
          <a:xfrm>
            <a:off x="257401" y="3578156"/>
            <a:ext cx="2463278" cy="230832"/>
          </a:xfrm>
          <a:prstGeom prst="rect">
            <a:avLst/>
          </a:prstGeom>
          <a:solidFill>
            <a:srgbClr val="238979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="" xmlns:a16="http://schemas.microsoft.com/office/drawing/2014/main" id="{1A9BAC74-8571-4BCE-BC28-6AABD4DCA795}"/>
              </a:ext>
            </a:extLst>
          </p:cNvPr>
          <p:cNvSpPr txBox="1"/>
          <p:nvPr/>
        </p:nvSpPr>
        <p:spPr>
          <a:xfrm>
            <a:off x="257401" y="4546651"/>
            <a:ext cx="2463278" cy="230832"/>
          </a:xfrm>
          <a:prstGeom prst="rect">
            <a:avLst/>
          </a:prstGeom>
          <a:solidFill>
            <a:srgbClr val="238979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 E MÉTODO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="" xmlns:a16="http://schemas.microsoft.com/office/drawing/2014/main" id="{BFD7D3CC-A25D-4102-A03C-966AEEE9F727}"/>
              </a:ext>
            </a:extLst>
          </p:cNvPr>
          <p:cNvSpPr txBox="1"/>
          <p:nvPr/>
        </p:nvSpPr>
        <p:spPr>
          <a:xfrm>
            <a:off x="3092675" y="2238327"/>
            <a:ext cx="2374562" cy="230832"/>
          </a:xfrm>
          <a:prstGeom prst="rect">
            <a:avLst/>
          </a:prstGeom>
          <a:solidFill>
            <a:srgbClr val="238979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="" xmlns:a16="http://schemas.microsoft.com/office/drawing/2014/main" id="{FECD74B4-7D9A-4AEA-B3F7-83387EF4AF1C}"/>
              </a:ext>
            </a:extLst>
          </p:cNvPr>
          <p:cNvSpPr txBox="1"/>
          <p:nvPr/>
        </p:nvSpPr>
        <p:spPr>
          <a:xfrm>
            <a:off x="166912" y="8058796"/>
            <a:ext cx="908250" cy="200055"/>
          </a:xfrm>
          <a:prstGeom prst="rect">
            <a:avLst/>
          </a:prstGeom>
          <a:solidFill>
            <a:srgbClr val="238979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REFERÊNCIAS</a:t>
            </a:r>
            <a:endParaRPr lang="pt-BR" sz="293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="" xmlns:a16="http://schemas.microsoft.com/office/drawing/2014/main" id="{6AD4C4E2-C13D-4C38-ADEB-6CB2E74039A7}"/>
              </a:ext>
            </a:extLst>
          </p:cNvPr>
          <p:cNvSpPr txBox="1"/>
          <p:nvPr/>
        </p:nvSpPr>
        <p:spPr>
          <a:xfrm>
            <a:off x="131027" y="2494700"/>
            <a:ext cx="27092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900" dirty="0"/>
              <a:t> O momento mais bonito e sonhado pela mulher é a gestação, o tão temido trabalho de parto e o nascimento do </a:t>
            </a:r>
            <a:r>
              <a:rPr lang="pt-BR" sz="900" dirty="0" smtClean="0"/>
              <a:t>bebê. </a:t>
            </a:r>
            <a:r>
              <a:rPr lang="pt-BR" sz="900" dirty="0"/>
              <a:t>A presença do parceiro na fase do pré-natal é direito garantido a mulher e tem se tornando cada vez mais frequente beneficiando a gestante e o bebê. </a:t>
            </a:r>
            <a:endParaRPr lang="pt-BR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="" xmlns:a16="http://schemas.microsoft.com/office/drawing/2014/main" id="{0F3196CC-182C-46DF-8FB1-18620851DB4D}"/>
              </a:ext>
            </a:extLst>
          </p:cNvPr>
          <p:cNvSpPr txBox="1"/>
          <p:nvPr/>
        </p:nvSpPr>
        <p:spPr>
          <a:xfrm>
            <a:off x="166912" y="3910859"/>
            <a:ext cx="255376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900" dirty="0"/>
              <a:t>Descrever a experiência dos discentes sobre a importância do parceiro no acompanhamento pré-natal. </a:t>
            </a:r>
            <a:endParaRPr lang="pt-BR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="" xmlns:a16="http://schemas.microsoft.com/office/drawing/2014/main" id="{4E8D5C1E-EAF1-4FDD-A842-D3937E9A00BC}"/>
              </a:ext>
            </a:extLst>
          </p:cNvPr>
          <p:cNvSpPr txBox="1"/>
          <p:nvPr/>
        </p:nvSpPr>
        <p:spPr>
          <a:xfrm>
            <a:off x="166912" y="4942369"/>
            <a:ext cx="261834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900" dirty="0" smtClean="0"/>
              <a:t>Estudo </a:t>
            </a:r>
            <a:r>
              <a:rPr lang="pt-BR" sz="900" dirty="0"/>
              <a:t>descritivo, baseado em experiências acadêmicas do curso Enfermagem de uma universidade particular de Manaus.</a:t>
            </a:r>
            <a:endParaRPr lang="pt-BR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="" xmlns:a16="http://schemas.microsoft.com/office/drawing/2014/main" id="{4B9DADBB-599C-4879-BB9B-BBF9D398902E}"/>
              </a:ext>
            </a:extLst>
          </p:cNvPr>
          <p:cNvSpPr txBox="1"/>
          <p:nvPr/>
        </p:nvSpPr>
        <p:spPr>
          <a:xfrm>
            <a:off x="2969376" y="2469159"/>
            <a:ext cx="255376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900" dirty="0"/>
              <a:t>Durante a prática, foi possível acompanhar consultas com algumas gestantes e observar a ausência do parceiro em quase todas. Era realizado o acompanhamento de 8 a 12 gestantes por dia de consulta, destas, cerca de 30% estavam acompanhadas e o restante sozinhas. Quando questionadas, muitas justificavam o não-comparecimento devido ao trabalho ou por possuírem parceiros ausentes. No decorrer dos 3 meses em que elas foram assistidas, observou-se que as gestantes que compareciam as consultas com os parceiros sempre ultrapassavam o número mínimo do preconizadas pelo ministério da saúde, enquanto que, aquelas que iam sozinhas cumpriam somente com as seis consultas básicas ou nem chegavam a cinco.</a:t>
            </a:r>
            <a:endParaRPr lang="pt-BR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aixaDeTexto 19">
            <a:extLst>
              <a:ext uri="{FF2B5EF4-FFF2-40B4-BE49-F238E27FC236}">
                <a16:creationId xmlns="" xmlns:a16="http://schemas.microsoft.com/office/drawing/2014/main" id="{380A0A8E-51D8-4C9F-88F4-B5F871F6400B}"/>
              </a:ext>
            </a:extLst>
          </p:cNvPr>
          <p:cNvSpPr txBox="1"/>
          <p:nvPr/>
        </p:nvSpPr>
        <p:spPr>
          <a:xfrm>
            <a:off x="68589" y="8272201"/>
            <a:ext cx="554047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500" dirty="0"/>
              <a:t>1. Holanda, </a:t>
            </a:r>
            <a:r>
              <a:rPr lang="pt-BR" sz="500" dirty="0" err="1"/>
              <a:t>Sâmia</a:t>
            </a:r>
            <a:r>
              <a:rPr lang="pt-BR" sz="500" dirty="0"/>
              <a:t> Monteiro et al. INFLUÊNCIA DA PARTICIPAÇÃO DO COMPANHEIRO NO PRÉ-NATAL: SATISFAÇÃO DE PRIMÍPARAS QUANTO AO APOIO NO PARTO1 1 Artigo extraído da monografia - O parceiro como acompanhante do processo </a:t>
            </a:r>
            <a:r>
              <a:rPr lang="pt-BR" sz="500" dirty="0" err="1"/>
              <a:t>parturitivo</a:t>
            </a:r>
            <a:r>
              <a:rPr lang="pt-BR" sz="500" dirty="0"/>
              <a:t>: avaliação da satisfação de primíparas, apresentada ao Departamento de Enfermagem Universidade Federal do Ceará (UFC), em 2015. . Texto &amp; Contexto - Enfermagem [online]. 2018, v. 27, n. 2 [Acessado 25 Julho 2021] , e3800016. Disponível em: . </a:t>
            </a:r>
            <a:r>
              <a:rPr lang="pt-BR" sz="500" dirty="0" err="1"/>
              <a:t>Epub</a:t>
            </a:r>
            <a:r>
              <a:rPr lang="pt-BR" sz="500" dirty="0"/>
              <a:t> 28 Maio 2018. ISSN 1980-265X. https://doi.org/10.1590/0104-070720180003800016.</a:t>
            </a:r>
            <a:br>
              <a:rPr lang="pt-BR" sz="500" dirty="0"/>
            </a:br>
            <a:r>
              <a:rPr lang="pt-BR" sz="500" dirty="0"/>
              <a:t>2. Mendes, S. C., Santos, K. C. B (2019). Pré-natal masculino: a importância da participação do pai nas consultas de pré-natal. Enciclopédia Biosfera, centro científico conhecer, 16 (29)2120- 2133. DOI: 10.18677/EnciBio_2019A163.</a:t>
            </a:r>
            <a:endParaRPr lang="pt-BR" sz="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2" name="Conector reto 41">
            <a:extLst>
              <a:ext uri="{FF2B5EF4-FFF2-40B4-BE49-F238E27FC236}">
                <a16:creationId xmlns="" xmlns:a16="http://schemas.microsoft.com/office/drawing/2014/main" id="{AC187A9A-CDC0-4DE8-957E-E995B2B28005}"/>
              </a:ext>
            </a:extLst>
          </p:cNvPr>
          <p:cNvCxnSpPr>
            <a:cxnSpLocks/>
          </p:cNvCxnSpPr>
          <p:nvPr/>
        </p:nvCxnSpPr>
        <p:spPr>
          <a:xfrm>
            <a:off x="183191" y="2082415"/>
            <a:ext cx="5284046" cy="0"/>
          </a:xfrm>
          <a:prstGeom prst="line">
            <a:avLst/>
          </a:prstGeom>
          <a:ln w="19050">
            <a:solidFill>
              <a:srgbClr val="FDA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CaixaDeTexto 47">
            <a:extLst>
              <a:ext uri="{FF2B5EF4-FFF2-40B4-BE49-F238E27FC236}">
                <a16:creationId xmlns="" xmlns:a16="http://schemas.microsoft.com/office/drawing/2014/main" id="{8D366BA9-4731-4DDE-B4F2-6C866DD64FB4}"/>
              </a:ext>
            </a:extLst>
          </p:cNvPr>
          <p:cNvSpPr txBox="1"/>
          <p:nvPr/>
        </p:nvSpPr>
        <p:spPr>
          <a:xfrm>
            <a:off x="3110604" y="6225291"/>
            <a:ext cx="2356633" cy="230832"/>
          </a:xfrm>
          <a:prstGeom prst="rect">
            <a:avLst/>
          </a:prstGeom>
          <a:solidFill>
            <a:srgbClr val="238979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CONCLUSÃO</a:t>
            </a:r>
          </a:p>
        </p:txBody>
      </p:sp>
      <p:sp>
        <p:nvSpPr>
          <p:cNvPr id="49" name="CaixaDeTexto 48">
            <a:extLst>
              <a:ext uri="{FF2B5EF4-FFF2-40B4-BE49-F238E27FC236}">
                <a16:creationId xmlns="" xmlns:a16="http://schemas.microsoft.com/office/drawing/2014/main" id="{69A51512-DED3-4E8A-B13D-F14B7608C545}"/>
              </a:ext>
            </a:extLst>
          </p:cNvPr>
          <p:cNvSpPr txBox="1"/>
          <p:nvPr/>
        </p:nvSpPr>
        <p:spPr>
          <a:xfrm>
            <a:off x="3021765" y="6468334"/>
            <a:ext cx="25337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900" dirty="0"/>
              <a:t>O Pré-natal é um processo muito importante para uma gestação saudável e ter apoio durante essa fase é indispensável. Existe a necessidade da disseminação de informações sobre a importância do papel do parceiro durante todo o processo e não somente após o nascimento, para que então, haja maior incentivo para a mulher a cumprir todas as fases dessa caminhada.</a:t>
            </a:r>
            <a:endParaRPr lang="pt-BR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Programa saúde do homem oferece pré-natal ao parceiro - Gazet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245" y="4806410"/>
            <a:ext cx="1978027" cy="1031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257245" y="5849898"/>
            <a:ext cx="147612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dirty="0" smtClean="0"/>
              <a:t>Fonte: Imagens da Internet</a:t>
            </a:r>
            <a:endParaRPr lang="pt-BR" sz="800" dirty="0"/>
          </a:p>
        </p:txBody>
      </p:sp>
      <p:pic>
        <p:nvPicPr>
          <p:cNvPr id="1028" name="Picture 4" descr="Além da mãe e bebê, pré-natal agora também envolve o pai – O Present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01" y="5641747"/>
            <a:ext cx="2463278" cy="1628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CaixaDeTexto 21"/>
          <p:cNvSpPr txBox="1"/>
          <p:nvPr/>
        </p:nvSpPr>
        <p:spPr>
          <a:xfrm>
            <a:off x="226896" y="7289459"/>
            <a:ext cx="147612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dirty="0" smtClean="0"/>
              <a:t>Fonte: Imagens da Internet</a:t>
            </a:r>
            <a:endParaRPr lang="pt-BR" sz="800" dirty="0"/>
          </a:p>
        </p:txBody>
      </p:sp>
    </p:spTree>
    <p:extLst>
      <p:ext uri="{BB962C8B-B14F-4D97-AF65-F5344CB8AC3E}">
        <p14:creationId xmlns:p14="http://schemas.microsoft.com/office/powerpoint/2010/main" val="54341605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112</TotalTime>
  <Words>362</Words>
  <Application>Microsoft Office PowerPoint</Application>
  <PresentationFormat>Apresentação na tela (16:10)</PresentationFormat>
  <Paragraphs>19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ADALBERTO SILVA MEIRA</dc:creator>
  <cp:lastModifiedBy>Jhonny Lima de Freitas</cp:lastModifiedBy>
  <cp:revision>15</cp:revision>
  <dcterms:created xsi:type="dcterms:W3CDTF">2018-11-18T15:06:20Z</dcterms:created>
  <dcterms:modified xsi:type="dcterms:W3CDTF">2021-11-24T13:34:28Z</dcterms:modified>
</cp:coreProperties>
</file>