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</p:sldIdLst>
  <p:sldSz cx="5715000" cy="9144000" type="screen16x10"/>
  <p:notesSz cx="6858000" cy="9144000"/>
  <p:defaultTextStyle>
    <a:defPPr lvl="0">
      <a:defRPr lang="en-US"/>
    </a:defPPr>
    <a:lvl1pPr marL="0" lv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968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8625" y="1496484"/>
            <a:ext cx="4857750" cy="3183467"/>
          </a:xfrm>
        </p:spPr>
        <p:txBody>
          <a:bodyPr anchor="b"/>
          <a:lstStyle>
            <a:lvl1pPr algn="ctr"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4802717"/>
            <a:ext cx="4286250" cy="2207683"/>
          </a:xfrm>
        </p:spPr>
        <p:txBody>
          <a:bodyPr/>
          <a:lstStyle>
            <a:lvl1pPr marL="0" indent="0" algn="ctr">
              <a:buNone/>
              <a:defRPr sz="1500"/>
            </a:lvl1pPr>
            <a:lvl2pPr marL="285750" indent="0" algn="ctr">
              <a:buNone/>
              <a:defRPr sz="1250"/>
            </a:lvl2pPr>
            <a:lvl3pPr marL="571500" indent="0" algn="ctr">
              <a:buNone/>
              <a:defRPr sz="1125"/>
            </a:lvl3pPr>
            <a:lvl4pPr marL="857250" indent="0" algn="ctr">
              <a:buNone/>
              <a:defRPr sz="1000"/>
            </a:lvl4pPr>
            <a:lvl5pPr marL="1143000" indent="0" algn="ctr">
              <a:buNone/>
              <a:defRPr sz="1000"/>
            </a:lvl5pPr>
            <a:lvl6pPr marL="1428750" indent="0" algn="ctr">
              <a:buNone/>
              <a:defRPr sz="1000"/>
            </a:lvl6pPr>
            <a:lvl7pPr marL="1714500" indent="0" algn="ctr">
              <a:buNone/>
              <a:defRPr sz="1000"/>
            </a:lvl7pPr>
            <a:lvl8pPr marL="2000250" indent="0" algn="ctr">
              <a:buNone/>
              <a:defRPr sz="1000"/>
            </a:lvl8pPr>
            <a:lvl9pPr marL="2286000" indent="0" algn="ctr">
              <a:buNone/>
              <a:defRPr sz="10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4096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40826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486834"/>
            <a:ext cx="1232297" cy="7749117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7" y="486834"/>
            <a:ext cx="3625453" cy="7749117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917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94159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30" y="2279653"/>
            <a:ext cx="4929188" cy="3803649"/>
          </a:xfrm>
        </p:spPr>
        <p:txBody>
          <a:bodyPr anchor="b"/>
          <a:lstStyle>
            <a:lvl1pPr>
              <a:defRPr sz="375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30" y="6119286"/>
            <a:ext cx="4929188" cy="2000249"/>
          </a:xfrm>
        </p:spPr>
        <p:txBody>
          <a:bodyPr/>
          <a:lstStyle>
            <a:lvl1pPr marL="0" indent="0">
              <a:buNone/>
              <a:defRPr sz="1500">
                <a:solidFill>
                  <a:schemeClr val="tx1"/>
                </a:solidFill>
              </a:defRPr>
            </a:lvl1pPr>
            <a:lvl2pPr marL="285750" indent="0">
              <a:buNone/>
              <a:defRPr sz="1250">
                <a:solidFill>
                  <a:schemeClr val="tx1">
                    <a:tint val="75000"/>
                  </a:schemeClr>
                </a:solidFill>
              </a:defRPr>
            </a:lvl2pPr>
            <a:lvl3pPr marL="57150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3pPr>
            <a:lvl4pPr marL="857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143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4287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7145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00025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28600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171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2434167"/>
            <a:ext cx="2428875" cy="5801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9660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486836"/>
            <a:ext cx="4929188" cy="1767417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2241551"/>
            <a:ext cx="2417713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3340100"/>
            <a:ext cx="2417713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2241551"/>
            <a:ext cx="2429619" cy="1098549"/>
          </a:xfrm>
        </p:spPr>
        <p:txBody>
          <a:bodyPr anchor="b"/>
          <a:lstStyle>
            <a:lvl1pPr marL="0" indent="0">
              <a:buNone/>
              <a:defRPr sz="1500" b="1"/>
            </a:lvl1pPr>
            <a:lvl2pPr marL="285750" indent="0">
              <a:buNone/>
              <a:defRPr sz="1250" b="1"/>
            </a:lvl2pPr>
            <a:lvl3pPr marL="571500" indent="0">
              <a:buNone/>
              <a:defRPr sz="1125" b="1"/>
            </a:lvl3pPr>
            <a:lvl4pPr marL="857250" indent="0">
              <a:buNone/>
              <a:defRPr sz="1000" b="1"/>
            </a:lvl4pPr>
            <a:lvl5pPr marL="1143000" indent="0">
              <a:buNone/>
              <a:defRPr sz="1000" b="1"/>
            </a:lvl5pPr>
            <a:lvl6pPr marL="1428750" indent="0">
              <a:buNone/>
              <a:defRPr sz="1000" b="1"/>
            </a:lvl6pPr>
            <a:lvl7pPr marL="1714500" indent="0">
              <a:buNone/>
              <a:defRPr sz="1000" b="1"/>
            </a:lvl7pPr>
            <a:lvl8pPr marL="2000250" indent="0">
              <a:buNone/>
              <a:defRPr sz="1000" b="1"/>
            </a:lvl8pPr>
            <a:lvl9pPr marL="2286000" indent="0">
              <a:buNone/>
              <a:defRPr sz="10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3340100"/>
            <a:ext cx="2429619" cy="491278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2837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16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73634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1316569"/>
            <a:ext cx="2893219" cy="6498167"/>
          </a:xfrm>
        </p:spPr>
        <p:txBody>
          <a:bodyPr/>
          <a:lstStyle>
            <a:lvl1pPr>
              <a:defRPr sz="2000"/>
            </a:lvl1pPr>
            <a:lvl2pPr>
              <a:defRPr sz="1750"/>
            </a:lvl2pPr>
            <a:lvl3pPr>
              <a:defRPr sz="1500"/>
            </a:lvl3pPr>
            <a:lvl4pPr>
              <a:defRPr sz="1250"/>
            </a:lvl4pPr>
            <a:lvl5pPr>
              <a:defRPr sz="1250"/>
            </a:lvl5pPr>
            <a:lvl6pPr>
              <a:defRPr sz="1250"/>
            </a:lvl6pPr>
            <a:lvl7pPr>
              <a:defRPr sz="1250"/>
            </a:lvl7pPr>
            <a:lvl8pPr>
              <a:defRPr sz="1250"/>
            </a:lvl8pPr>
            <a:lvl9pPr>
              <a:defRPr sz="125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531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609600"/>
            <a:ext cx="1843236" cy="21336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1316569"/>
            <a:ext cx="2893219" cy="6498167"/>
          </a:xfrm>
        </p:spPr>
        <p:txBody>
          <a:bodyPr anchor="t"/>
          <a:lstStyle>
            <a:lvl1pPr marL="0" indent="0">
              <a:buNone/>
              <a:defRPr sz="2000"/>
            </a:lvl1pPr>
            <a:lvl2pPr marL="285750" indent="0">
              <a:buNone/>
              <a:defRPr sz="1750"/>
            </a:lvl2pPr>
            <a:lvl3pPr marL="571500" indent="0">
              <a:buNone/>
              <a:defRPr sz="1500"/>
            </a:lvl3pPr>
            <a:lvl4pPr marL="857250" indent="0">
              <a:buNone/>
              <a:defRPr sz="1250"/>
            </a:lvl4pPr>
            <a:lvl5pPr marL="1143000" indent="0">
              <a:buNone/>
              <a:defRPr sz="1250"/>
            </a:lvl5pPr>
            <a:lvl6pPr marL="1428750" indent="0">
              <a:buNone/>
              <a:defRPr sz="1250"/>
            </a:lvl6pPr>
            <a:lvl7pPr marL="1714500" indent="0">
              <a:buNone/>
              <a:defRPr sz="1250"/>
            </a:lvl7pPr>
            <a:lvl8pPr marL="2000250" indent="0">
              <a:buNone/>
              <a:defRPr sz="1250"/>
            </a:lvl8pPr>
            <a:lvl9pPr marL="2286000" indent="0">
              <a:buNone/>
              <a:defRPr sz="125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2743200"/>
            <a:ext cx="1843236" cy="5082117"/>
          </a:xfrm>
        </p:spPr>
        <p:txBody>
          <a:bodyPr/>
          <a:lstStyle>
            <a:lvl1pPr marL="0" indent="0">
              <a:buNone/>
              <a:defRPr sz="1000"/>
            </a:lvl1pPr>
            <a:lvl2pPr marL="285750" indent="0">
              <a:buNone/>
              <a:defRPr sz="875"/>
            </a:lvl2pPr>
            <a:lvl3pPr marL="571500" indent="0">
              <a:buNone/>
              <a:defRPr sz="750"/>
            </a:lvl3pPr>
            <a:lvl4pPr marL="857250" indent="0">
              <a:buNone/>
              <a:defRPr sz="625"/>
            </a:lvl4pPr>
            <a:lvl5pPr marL="1143000" indent="0">
              <a:buNone/>
              <a:defRPr sz="625"/>
            </a:lvl5pPr>
            <a:lvl6pPr marL="1428750" indent="0">
              <a:buNone/>
              <a:defRPr sz="625"/>
            </a:lvl6pPr>
            <a:lvl7pPr marL="1714500" indent="0">
              <a:buNone/>
              <a:defRPr sz="625"/>
            </a:lvl7pPr>
            <a:lvl8pPr marL="2000250" indent="0">
              <a:buNone/>
              <a:defRPr sz="625"/>
            </a:lvl8pPr>
            <a:lvl9pPr marL="2286000" indent="0">
              <a:buNone/>
              <a:defRPr sz="625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7480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486836"/>
            <a:ext cx="4929188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2434167"/>
            <a:ext cx="4929188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DAFCAA-A1C5-4761-8610-0342F273FAEB}" type="datetimeFigureOut">
              <a:rPr lang="pt-BR" smtClean="0"/>
              <a:t>12/05/2021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8475136"/>
            <a:ext cx="192881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8475136"/>
            <a:ext cx="12858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EDCCD7-0EC1-4916-AA30-CE8A6E5FD4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122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571500" rtl="0" eaLnBrk="1" latinLnBrk="0" hangingPunct="1">
        <a:lnSpc>
          <a:spcPct val="90000"/>
        </a:lnSpc>
        <a:spcBef>
          <a:spcPct val="0"/>
        </a:spcBef>
        <a:buNone/>
        <a:defRPr sz="27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2875" indent="-142875" algn="l" defTabSz="571500" rtl="0" eaLnBrk="1" latinLnBrk="0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14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250" kern="1200">
          <a:solidFill>
            <a:schemeClr val="tx1"/>
          </a:solidFill>
          <a:latin typeface="+mn-lt"/>
          <a:ea typeface="+mn-ea"/>
          <a:cs typeface="+mn-cs"/>
        </a:defRPr>
      </a:lvl3pPr>
      <a:lvl4pPr marL="1000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285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5716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8573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14312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428875" indent="-142875" algn="l" defTabSz="571500" rtl="0" eaLnBrk="1" latinLnBrk="0" hangingPunct="1">
        <a:lnSpc>
          <a:spcPct val="90000"/>
        </a:lnSpc>
        <a:spcBef>
          <a:spcPts val="313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1pPr>
      <a:lvl2pPr marL="285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2pPr>
      <a:lvl3pPr marL="571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287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7145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200025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algn="l" defTabSz="571500" rtl="0" eaLnBrk="1" latinLnBrk="0" hangingPunct="1"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1D53284F-6ED6-4386-BD8D-A003EE80E2FA}"/>
              </a:ext>
            </a:extLst>
          </p:cNvPr>
          <p:cNvSpPr txBox="1"/>
          <p:nvPr/>
        </p:nvSpPr>
        <p:spPr>
          <a:xfrm>
            <a:off x="131027" y="1118000"/>
            <a:ext cx="5445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latin typeface="Arial" panose="020B0604020202020204" pitchFamily="34" charset="0"/>
                <a:cs typeface="Arial" panose="020B0604020202020204" pitchFamily="34" charset="0"/>
              </a:rPr>
              <a:t>TÍTULO: TECNOLOGIAS EDUCACIONAIS PARA A PESSOA IDOSA SOBRE HIV/AIDS E IST: REVISÃO INTEGRATIVA</a:t>
            </a: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40E29535-45C9-4EEC-B607-410D1A9E7ED4}"/>
              </a:ext>
            </a:extLst>
          </p:cNvPr>
          <p:cNvCxnSpPr>
            <a:cxnSpLocks/>
          </p:cNvCxnSpPr>
          <p:nvPr/>
        </p:nvCxnSpPr>
        <p:spPr>
          <a:xfrm>
            <a:off x="249165" y="1678598"/>
            <a:ext cx="5284046" cy="0"/>
          </a:xfrm>
          <a:prstGeom prst="line">
            <a:avLst/>
          </a:prstGeom>
          <a:ln w="19050">
            <a:solidFill>
              <a:srgbClr val="FFA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D60FF0D2-8FEC-4F1B-826E-6AB7FFE35977}"/>
              </a:ext>
            </a:extLst>
          </p:cNvPr>
          <p:cNvSpPr txBox="1"/>
          <p:nvPr/>
        </p:nvSpPr>
        <p:spPr>
          <a:xfrm>
            <a:off x="174592" y="1720731"/>
            <a:ext cx="53586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Autores: </a:t>
            </a:r>
            <a:r>
              <a:rPr lang="pt-BR" sz="900" u="sng" dirty="0">
                <a:latin typeface="Arial" panose="020B0604020202020204" pitchFamily="34" charset="0"/>
                <a:cs typeface="Arial" panose="020B0604020202020204" pitchFamily="34" charset="0"/>
              </a:rPr>
              <a:t>Deborah Jacaúna Pereira¹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sz="900" b="1" dirty="0">
                <a:latin typeface="Arial" panose="020B0604020202020204" pitchFamily="34" charset="0"/>
                <a:cs typeface="Arial" panose="020B0604020202020204" pitchFamily="34" charset="0"/>
              </a:rPr>
              <a:t>Orientador: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Gisele dos Santos Rocha²</a:t>
            </a:r>
          </a:p>
          <a:p>
            <a:pPr algn="ctr"/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1-2 Universidade do Estado do Amazonas</a:t>
            </a:r>
          </a:p>
          <a:p>
            <a:pPr algn="ctr"/>
            <a:r>
              <a:rPr lang="pt-BR" sz="900" i="1" dirty="0">
                <a:latin typeface="Arial" panose="020B0604020202020204" pitchFamily="34" charset="0"/>
                <a:cs typeface="Arial" panose="020B0604020202020204" pitchFamily="34" charset="0"/>
              </a:rPr>
              <a:t>djp.enf16@uea.edu.br</a:t>
            </a:r>
          </a:p>
        </p:txBody>
      </p:sp>
      <p:cxnSp>
        <p:nvCxnSpPr>
          <p:cNvPr id="8" name="Conector reto 7">
            <a:extLst>
              <a:ext uri="{FF2B5EF4-FFF2-40B4-BE49-F238E27FC236}">
                <a16:creationId xmlns:a16="http://schemas.microsoft.com/office/drawing/2014/main" id="{AA512BD6-EDE6-413B-9B2B-4FB45A009BFF}"/>
              </a:ext>
            </a:extLst>
          </p:cNvPr>
          <p:cNvCxnSpPr>
            <a:cxnSpLocks/>
          </p:cNvCxnSpPr>
          <p:nvPr/>
        </p:nvCxnSpPr>
        <p:spPr>
          <a:xfrm>
            <a:off x="2853902" y="2623202"/>
            <a:ext cx="0" cy="5762589"/>
          </a:xfrm>
          <a:prstGeom prst="line">
            <a:avLst/>
          </a:prstGeom>
          <a:ln w="19050">
            <a:solidFill>
              <a:srgbClr val="FFA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>
            <a:extLst>
              <a:ext uri="{FF2B5EF4-FFF2-40B4-BE49-F238E27FC236}">
                <a16:creationId xmlns:a16="http://schemas.microsoft.com/office/drawing/2014/main" id="{748CD78C-B763-429E-B437-AB92F211089F}"/>
              </a:ext>
            </a:extLst>
          </p:cNvPr>
          <p:cNvSpPr txBox="1"/>
          <p:nvPr/>
        </p:nvSpPr>
        <p:spPr>
          <a:xfrm>
            <a:off x="166388" y="2632087"/>
            <a:ext cx="1080857" cy="230832"/>
          </a:xfrm>
          <a:prstGeom prst="rect">
            <a:avLst/>
          </a:prstGeom>
          <a:solidFill>
            <a:srgbClr val="2856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INTRODUÇÃO</a:t>
            </a:r>
            <a:endParaRPr lang="pt-BR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344AAD9-74BD-4101-A924-8BB69061BF66}"/>
              </a:ext>
            </a:extLst>
          </p:cNvPr>
          <p:cNvSpPr txBox="1"/>
          <p:nvPr/>
        </p:nvSpPr>
        <p:spPr>
          <a:xfrm>
            <a:off x="163313" y="4358145"/>
            <a:ext cx="1246612" cy="230832"/>
          </a:xfrm>
          <a:prstGeom prst="rect">
            <a:avLst/>
          </a:prstGeom>
          <a:solidFill>
            <a:srgbClr val="2856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A9BAC74-8571-4BCE-BC28-6AABD4DCA795}"/>
              </a:ext>
            </a:extLst>
          </p:cNvPr>
          <p:cNvSpPr txBox="1"/>
          <p:nvPr/>
        </p:nvSpPr>
        <p:spPr>
          <a:xfrm>
            <a:off x="163100" y="5531364"/>
            <a:ext cx="2168289" cy="230832"/>
          </a:xfrm>
          <a:prstGeom prst="rect">
            <a:avLst/>
          </a:prstGeom>
          <a:solidFill>
            <a:srgbClr val="2856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MATERIAL E MÉTODO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FD7D3CC-A25D-4102-A03C-966AEEE9F727}"/>
              </a:ext>
            </a:extLst>
          </p:cNvPr>
          <p:cNvSpPr txBox="1"/>
          <p:nvPr/>
        </p:nvSpPr>
        <p:spPr>
          <a:xfrm>
            <a:off x="3031189" y="2632087"/>
            <a:ext cx="1371602" cy="230832"/>
          </a:xfrm>
          <a:prstGeom prst="rect">
            <a:avLst/>
          </a:prstGeom>
          <a:solidFill>
            <a:srgbClr val="2856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FECD74B4-7D9A-4AEA-B3F7-83387EF4AF1C}"/>
              </a:ext>
            </a:extLst>
          </p:cNvPr>
          <p:cNvSpPr txBox="1"/>
          <p:nvPr/>
        </p:nvSpPr>
        <p:spPr>
          <a:xfrm>
            <a:off x="134628" y="8385791"/>
            <a:ext cx="908250" cy="200055"/>
          </a:xfrm>
          <a:prstGeom prst="rect">
            <a:avLst/>
          </a:prstGeom>
          <a:solidFill>
            <a:srgbClr val="2856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</a:t>
            </a:r>
            <a:endParaRPr lang="pt-BR" sz="293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AD4C4E2-C13D-4C38-ADEB-6CB2E74039A7}"/>
              </a:ext>
            </a:extLst>
          </p:cNvPr>
          <p:cNvSpPr txBox="1"/>
          <p:nvPr/>
        </p:nvSpPr>
        <p:spPr>
          <a:xfrm>
            <a:off x="64991" y="2888460"/>
            <a:ext cx="2709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população idosa vem crescendo ao longo dos anos. Acrescentado a isso, vem aumentando os índices de Aids nas pessoas idosas. 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pouco conhecimento sobre as IST contribui para o desenvolvimento de atitudes negativas frente à sexualidade no envelhecimento, o que pode favorecer o aumento da suscetibilidade do idoso as IST.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0F3196CC-182C-46DF-8FB1-18620851DB4D}"/>
              </a:ext>
            </a:extLst>
          </p:cNvPr>
          <p:cNvSpPr txBox="1"/>
          <p:nvPr/>
        </p:nvSpPr>
        <p:spPr>
          <a:xfrm>
            <a:off x="64991" y="4602327"/>
            <a:ext cx="25537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intetizar a produção científica nacional e internacional acerca de tecnologias educacionais para a pessoa idosa sobre a prevenção de HIV/aids e IST.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8D5C1E-EAF1-4FDD-A842-D3937E9A00BC}"/>
              </a:ext>
            </a:extLst>
          </p:cNvPr>
          <p:cNvSpPr txBox="1"/>
          <p:nvPr/>
        </p:nvSpPr>
        <p:spPr>
          <a:xfrm>
            <a:off x="97950" y="5775546"/>
            <a:ext cx="2618347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Trata-se de uma revisão integrativa da literatura, a questão norteadora foi determinada por meio da estratégia 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PICo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sendo assim formulada: Quais TE (I) foram desenvolvidas sobre HIV/aids e IST(Co) para a pessoas idosa (P) nos últimos 5 anos? Foram utilizadas as bases de dados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LILACS, SciELO e MEDLINE, com os descritores idoso, tecnologias educacionais, materiais de ensino, HIV, AIDS e IST e seus respectivos em inglês e espanhol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publicações incluídas foram restritas aos anos 2014 – 2019, nos idiomas inglês, português e espanhol. 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 a coleta de dados foi aplicado um instrumento validado por </a:t>
            </a:r>
            <a:r>
              <a:rPr lang="pt-BR" sz="9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Ursis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2005.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análise dos resultados ocorreu de forma descritiva, conforme a análise de conteúdo da temática.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B9DADBB-599C-4879-BB9B-BBF9D398902E}"/>
              </a:ext>
            </a:extLst>
          </p:cNvPr>
          <p:cNvSpPr txBox="1"/>
          <p:nvPr/>
        </p:nvSpPr>
        <p:spPr>
          <a:xfrm>
            <a:off x="2932867" y="2862919"/>
            <a:ext cx="2553769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Foram selecionados cinco artigos, publicados em revistas nacionais e internacionais, com predomínio de estudos metodológicos que validaram tecnologias com juízes especialistas e/ou público-alvo. Verificou-se que a maioria das publicações obtiveram nível de evidência 4, que foi proveniente de uma cartilha, dois aplicativos e um site educacional e uma publicação obteve nível de evidência 2, resultado da divulgação de um folheto e vídeo ilustrado. Somente uma das tecnologias educacionais foi destinada exclusivamente para a população idosa.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380A0A8E-51D8-4C9F-88F4-B5F871F6400B}"/>
              </a:ext>
            </a:extLst>
          </p:cNvPr>
          <p:cNvSpPr txBox="1"/>
          <p:nvPr/>
        </p:nvSpPr>
        <p:spPr>
          <a:xfrm>
            <a:off x="36305" y="8599196"/>
            <a:ext cx="567869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AGUIAR, R.B.; LEAL, M.C.C.; MARQUES, A.P.O. Conhecimento e atitudes sobre sexualidade em pessoas idosas com HIV. </a:t>
            </a:r>
            <a:r>
              <a:rPr lang="pt-BR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Ciênc. Saúde coletiva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v. 20, n. 6, p. 2051-2062, 2020. </a:t>
            </a: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MADRUGA, M.D.D.; VIEIRA, K.F.L.; ALMEIDA, S.A. Fatores de vulnerabilidade dos idosos ao </a:t>
            </a:r>
            <a:r>
              <a:rPr lang="pt-BR" sz="5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hiv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/aids: uma revisão integrativa. </a:t>
            </a:r>
            <a:r>
              <a:rPr lang="pt-BR" sz="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Rev. </a:t>
            </a:r>
            <a:r>
              <a:rPr lang="pt-BR" sz="5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pesqui</a:t>
            </a:r>
            <a:r>
              <a:rPr lang="pt-BR" sz="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</a:t>
            </a:r>
            <a:r>
              <a:rPr lang="pt-BR" sz="500" b="1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cuid</a:t>
            </a:r>
            <a:r>
              <a:rPr lang="pt-BR" sz="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. fundam. (Online)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v. 10, n. 3, p. 12-18, 2018.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</a:rPr>
              <a:t>SANTOS, C.M.C.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; 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</a:rPr>
              <a:t>PIMENTA, C.A.M.;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500" dirty="0">
                <a:latin typeface="Arial" panose="020B0604020202020204" pitchFamily="34" charset="0"/>
                <a:ea typeface="Arial" panose="020B0604020202020204" pitchFamily="34" charset="0"/>
              </a:rPr>
              <a:t>NOBRE, M.R.C. 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estratégia PICO para a construção da pergunta de pesquisa e busca de evidências. </a:t>
            </a:r>
            <a:r>
              <a:rPr lang="pt-BR" sz="5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Rev. Latino-Am. Enfermagem [online]</a:t>
            </a:r>
            <a:r>
              <a:rPr lang="pt-BR" sz="5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v. 15, n. 3, p. 508-511, 2007.</a:t>
            </a:r>
            <a:endParaRPr lang="en-US" sz="5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marR="0" algn="just">
              <a:spcBef>
                <a:spcPts val="0"/>
              </a:spcBef>
              <a:spcAft>
                <a:spcPts val="0"/>
              </a:spcAft>
            </a:pP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SOUZA, M.T.; SILVA, M.D.; CARVALHO, R. Revisão integrativa: o que é e como fazer.</a:t>
            </a:r>
            <a:r>
              <a:rPr lang="pt-BR" sz="5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Einstein</a:t>
            </a:r>
            <a:r>
              <a:rPr lang="pt-BR" sz="5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v. 8, n. 1, p. 102-106, 2010. </a:t>
            </a:r>
            <a:endParaRPr lang="pt-BR" sz="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AC187A9A-CDC0-4DE8-957E-E995B2B28005}"/>
              </a:ext>
            </a:extLst>
          </p:cNvPr>
          <p:cNvCxnSpPr>
            <a:cxnSpLocks/>
          </p:cNvCxnSpPr>
          <p:nvPr/>
        </p:nvCxnSpPr>
        <p:spPr>
          <a:xfrm>
            <a:off x="211879" y="2342510"/>
            <a:ext cx="5284046" cy="0"/>
          </a:xfrm>
          <a:prstGeom prst="line">
            <a:avLst/>
          </a:prstGeom>
          <a:ln w="19050">
            <a:solidFill>
              <a:srgbClr val="FFAA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8D366BA9-4731-4DDE-B4F2-6C866DD64FB4}"/>
              </a:ext>
            </a:extLst>
          </p:cNvPr>
          <p:cNvSpPr txBox="1"/>
          <p:nvPr/>
        </p:nvSpPr>
        <p:spPr>
          <a:xfrm>
            <a:off x="3031189" y="5389080"/>
            <a:ext cx="1813116" cy="230832"/>
          </a:xfrm>
          <a:prstGeom prst="rect">
            <a:avLst/>
          </a:prstGeom>
          <a:solidFill>
            <a:srgbClr val="2856A3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9A51512-DED3-4E8A-B13D-F14B7608C545}"/>
              </a:ext>
            </a:extLst>
          </p:cNvPr>
          <p:cNvSpPr txBox="1"/>
          <p:nvPr/>
        </p:nvSpPr>
        <p:spPr>
          <a:xfrm>
            <a:off x="2942860" y="5655047"/>
            <a:ext cx="25337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As tecnologias educacionais encontradas na literatura, uma foi validada e efetiva para a aplicação para a pessoa idosa e outra foi validada apenas por juízes especialistas, mas trazem informações pertinentes sobre a prevenção e cuidados voltados para o </a:t>
            </a:r>
            <a:r>
              <a:rPr lang="pt-BR" sz="9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HIV </a:t>
            </a:r>
            <a:r>
              <a:rPr lang="pt-BR" sz="9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 outras IST. </a:t>
            </a:r>
            <a:endParaRPr lang="pt-BR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F74218A7-EFFF-4CC3-9E57-D03E302582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950" y="149087"/>
            <a:ext cx="662684" cy="618192"/>
          </a:xfrm>
          <a:prstGeom prst="rect">
            <a:avLst/>
          </a:prstGeom>
        </p:spPr>
      </p:pic>
      <p:pic>
        <p:nvPicPr>
          <p:cNvPr id="13" name="Imagem 12" descr="Desenho com traços pretos em fundo branco&#10;&#10;Descrição gerada automaticamente com confiança média">
            <a:extLst>
              <a:ext uri="{FF2B5EF4-FFF2-40B4-BE49-F238E27FC236}">
                <a16:creationId xmlns:a16="http://schemas.microsoft.com/office/drawing/2014/main" id="{41FFE4FC-EBBD-4EB5-9161-F1B87345CC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231" y="6959360"/>
            <a:ext cx="1934085" cy="101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1605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617</Words>
  <Application>Microsoft Office PowerPoint</Application>
  <PresentationFormat>Apresentação na tela (16:10)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cp:lastModifiedBy>gisele dos santos rocha</cp:lastModifiedBy>
  <cp:revision>8</cp:revision>
  <dcterms:modified xsi:type="dcterms:W3CDTF">2021-05-12T14:38:00Z</dcterms:modified>
</cp:coreProperties>
</file>