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5145088" cy="9144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80" d="100"/>
          <a:sy n="180" d="100"/>
        </p:scale>
        <p:origin x="492" y="-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75320" y="1323720"/>
            <a:ext cx="4793400" cy="364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257040" y="2139480"/>
            <a:ext cx="46296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257040" y="4909680"/>
            <a:ext cx="46296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75320" y="1323720"/>
            <a:ext cx="4793400" cy="364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257040" y="2139480"/>
            <a:ext cx="22590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2629440" y="2139480"/>
            <a:ext cx="22590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257040" y="4909680"/>
            <a:ext cx="22590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2629440" y="4909680"/>
            <a:ext cx="22590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75320" y="1323720"/>
            <a:ext cx="4793400" cy="364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257040" y="2139480"/>
            <a:ext cx="14904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1822320" y="2139480"/>
            <a:ext cx="14904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3387600" y="2139480"/>
            <a:ext cx="14904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257040" y="4909680"/>
            <a:ext cx="14904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1822320" y="4909680"/>
            <a:ext cx="14904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3387600" y="4909680"/>
            <a:ext cx="14904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175320" y="1323720"/>
            <a:ext cx="4793400" cy="364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257040" y="2139480"/>
            <a:ext cx="462960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75320" y="1323720"/>
            <a:ext cx="4793400" cy="364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257040" y="2139480"/>
            <a:ext cx="462960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75320" y="1323720"/>
            <a:ext cx="4793400" cy="364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257040" y="2139480"/>
            <a:ext cx="225900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2629440" y="2139480"/>
            <a:ext cx="225900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75320" y="1323720"/>
            <a:ext cx="4793400" cy="364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175320" y="1323720"/>
            <a:ext cx="4793400" cy="169156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pt-B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75320" y="1323720"/>
            <a:ext cx="4793400" cy="364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257040" y="2139480"/>
            <a:ext cx="22590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2629440" y="2139480"/>
            <a:ext cx="225900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257040" y="4909680"/>
            <a:ext cx="22590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75320" y="1323720"/>
            <a:ext cx="4793400" cy="364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257040" y="2139480"/>
            <a:ext cx="225900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2629440" y="2139480"/>
            <a:ext cx="22590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2629440" y="4909680"/>
            <a:ext cx="22590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175320" y="1323720"/>
            <a:ext cx="4793400" cy="364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257040" y="2139480"/>
            <a:ext cx="22590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2629440" y="2139480"/>
            <a:ext cx="22590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257040" y="4909680"/>
            <a:ext cx="46296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175320" y="1323720"/>
            <a:ext cx="4793400" cy="364896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b">
            <a:normAutofit/>
          </a:bodyPr>
          <a:lstStyle/>
          <a:p>
            <a:r>
              <a:rPr lang="pt-BR" sz="52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4" name="PlaceHolder 2"/>
          <p:cNvSpPr>
            <a:spLocks noGrp="1"/>
          </p:cNvSpPr>
          <p:nvPr>
            <p:ph type="sldNum"/>
          </p:nvPr>
        </p:nvSpPr>
        <p:spPr>
          <a:xfrm>
            <a:off x="4766760" y="8290080"/>
            <a:ext cx="308520" cy="69912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ctr">
            <a:normAutofit/>
          </a:bodyPr>
          <a:lstStyle/>
          <a:p>
            <a:pPr algn="r">
              <a:lnSpc>
                <a:spcPct val="100000"/>
              </a:lnSpc>
              <a:tabLst>
                <a:tab pos="0" algn="l"/>
              </a:tabLst>
            </a:pPr>
            <a:fld id="{44B2578C-1320-49B7-9BF3-43EE0CF2FF8E}" type="slidenum">
              <a:rPr lang="pt-BR" sz="1000" b="0" strike="noStrike" spc="-1">
                <a:solidFill>
                  <a:srgbClr val="595959"/>
                </a:solidFill>
                <a:latin typeface="Arial"/>
                <a:ea typeface="Arial"/>
              </a:rPr>
              <a:t>‹nº›</a:t>
            </a:fld>
            <a:endParaRPr lang="pt-BR" sz="10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257040" y="2139480"/>
            <a:ext cx="462960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400" b="0" strike="noStrike" spc="-1">
                <a:solidFill>
                  <a:srgbClr val="000000"/>
                </a:solidFill>
                <a:latin typeface="Arial"/>
              </a:rPr>
              <a:t>Clique para editar o formato do texto da estrutura de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400" b="0" strike="noStrike" spc="-1">
                <a:solidFill>
                  <a:srgbClr val="000000"/>
                </a:solidFill>
                <a:latin typeface="Arial"/>
              </a:rPr>
              <a:t>2.º nível da estrutura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400" b="0" strike="noStrike" spc="-1">
                <a:solidFill>
                  <a:srgbClr val="000000"/>
                </a:solidFill>
                <a:latin typeface="Arial"/>
              </a:rPr>
              <a:t>3.º nível da estrutura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400" b="0" strike="noStrike" spc="-1">
                <a:solidFill>
                  <a:srgbClr val="000000"/>
                </a:solidFill>
                <a:latin typeface="Arial"/>
              </a:rPr>
              <a:t>4.º nível da estrutura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5.º nível da estrutura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6.º nível da estrutura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2000" b="0" strike="noStrike" spc="-1">
                <a:solidFill>
                  <a:srgbClr val="000000"/>
                </a:solidFill>
                <a:latin typeface="Arial"/>
              </a:rPr>
              <a:t>7.º nível da estrutura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Google Shape;54;p13"/>
          <p:cNvPicPr/>
          <p:nvPr/>
        </p:nvPicPr>
        <p:blipFill>
          <a:blip r:embed="rId2"/>
          <a:stretch/>
        </p:blipFill>
        <p:spPr>
          <a:xfrm>
            <a:off x="0" y="0"/>
            <a:ext cx="5144040" cy="497160"/>
          </a:xfrm>
          <a:prstGeom prst="rect">
            <a:avLst/>
          </a:prstGeom>
          <a:ln w="0">
            <a:noFill/>
          </a:ln>
        </p:spPr>
      </p:pic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3222" y="28196"/>
            <a:ext cx="2678760" cy="53640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b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pt-BR" sz="1000" b="0" strike="noStrike" spc="-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Autores: </a:t>
            </a:r>
            <a:r>
              <a:rPr lang="pt-BR" sz="1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Amanda Alcantara de Sousa; Cosmo Alexandro da Silva de Aguiar; Jéssica Lima Soares; Rachel de Sá Barreto Luna Callou Cruz</a:t>
            </a:r>
            <a:endParaRPr lang="pt-BR" sz="1000" b="0" strike="noStrike" spc="-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title"/>
          </p:nvPr>
        </p:nvSpPr>
        <p:spPr>
          <a:xfrm>
            <a:off x="206280" y="676878"/>
            <a:ext cx="4675680" cy="536400"/>
          </a:xfrm>
          <a:prstGeom prst="rect">
            <a:avLst/>
          </a:prstGeom>
          <a:noFill/>
          <a:ln w="0">
            <a:noFill/>
          </a:ln>
        </p:spPr>
        <p:txBody>
          <a:bodyPr tIns="91440" bIns="91440" anchor="b">
            <a:noAutofit/>
          </a:bodyPr>
          <a:lstStyle/>
          <a:p>
            <a:pPr algn="ctr"/>
            <a:r>
              <a:rPr lang="pt-BR" sz="1400" dirty="0"/>
              <a:t>Sistematização da assistência de enfermagem na Atenção Primária: reflexões acerca da prática de enfermagem</a:t>
            </a:r>
            <a:endParaRPr lang="pt-BR" sz="1400" b="1" strike="noStrike" spc="-1" dirty="0">
              <a:solidFill>
                <a:srgbClr val="000000"/>
              </a:solidFill>
            </a:endParaRPr>
          </a:p>
        </p:txBody>
      </p:sp>
      <p:sp>
        <p:nvSpPr>
          <p:cNvPr id="43" name="Google Shape;58;p13"/>
          <p:cNvSpPr/>
          <p:nvPr/>
        </p:nvSpPr>
        <p:spPr>
          <a:xfrm>
            <a:off x="206278" y="4651935"/>
            <a:ext cx="2310120" cy="357020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pt-BR" sz="1000" b="1" strike="noStrike" spc="-1" dirty="0">
                <a:solidFill>
                  <a:srgbClr val="000000"/>
                </a:solidFill>
                <a:latin typeface="Times New Roman"/>
                <a:ea typeface="Georgia"/>
              </a:rPr>
              <a:t>Resultados e Discussões</a:t>
            </a: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1000" b="0" strike="noStrike" spc="-1" dirty="0">
              <a:latin typeface="Times New Roman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pt-B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sistematização da assistência de enfermagem é de suma importância para a prática de enfermagem, uma vez que qualifica a consulta e permite a autonomia do enfermeiro no seu processo de trabalho. No entanto, estudos apontam as dificuldades de implementação da sistematização da assistência por meio do processo de enfermagem, dentre elas a grande demanda de pacientes nos serviços de atenção primária, falta de capacitação dos profissionais, interrupções no atendimento e falta de estrutura adequada para aplicação do processo de enfermagem. Dentre os facilitadores reconhecem-se a utilização de prontuários eletrônicos, educação permanente e elaboração de materiais impressos com diagnósticos e prescrições de enfermagem.</a:t>
            </a:r>
            <a:endParaRPr lang="pt-BR" sz="10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4" name="Google Shape;59;p13"/>
          <p:cNvPicPr/>
          <p:nvPr/>
        </p:nvPicPr>
        <p:blipFill>
          <a:blip r:embed="rId3"/>
          <a:stretch/>
        </p:blipFill>
        <p:spPr>
          <a:xfrm>
            <a:off x="-9000" y="8729640"/>
            <a:ext cx="5153040" cy="414000"/>
          </a:xfrm>
          <a:prstGeom prst="rect">
            <a:avLst/>
          </a:prstGeom>
          <a:ln w="0">
            <a:noFill/>
          </a:ln>
        </p:spPr>
      </p:pic>
      <p:sp>
        <p:nvSpPr>
          <p:cNvPr id="45" name="Google Shape;61;p13"/>
          <p:cNvSpPr/>
          <p:nvPr/>
        </p:nvSpPr>
        <p:spPr>
          <a:xfrm>
            <a:off x="175320" y="1628237"/>
            <a:ext cx="2310120" cy="95410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pt-BR" sz="1000" b="1" strike="noStrike" spc="-1">
                <a:latin typeface="Times New Roman"/>
              </a:rPr>
              <a:t>Objetivo</a:t>
            </a: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1000" spc="-1" dirty="0">
              <a:latin typeface="Times New Roman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pt-B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Refletir sobre a utilização da sistematização da assistência de enfermagem na atenção primária à saúde.</a:t>
            </a:r>
            <a:endParaRPr lang="pt-BR" sz="10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Google Shape;62;p13"/>
          <p:cNvSpPr/>
          <p:nvPr/>
        </p:nvSpPr>
        <p:spPr>
          <a:xfrm>
            <a:off x="2567520" y="1624598"/>
            <a:ext cx="2310120" cy="187743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pt-BR" sz="1000" b="1" strike="noStrike" spc="-1" dirty="0">
                <a:solidFill>
                  <a:srgbClr val="000000"/>
                </a:solidFill>
                <a:latin typeface="Times New Roman"/>
                <a:ea typeface="Georgia"/>
              </a:rPr>
              <a:t>Considerações Finais</a:t>
            </a: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1000" b="0" strike="noStrike" spc="-1" dirty="0">
              <a:latin typeface="Times New Roman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pt-B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Torna-se de suma importância a educação permanente objetivando uma melhor assistência de enfermagem nos serviços de atenção primária à saúde de maneira sistematizada, com possibilidades positivas de melhor organização do processo de trabalho do enfermeiro e integralidade do cuidado aos usuários do serviço.</a:t>
            </a:r>
            <a:r>
              <a:rPr lang="pt-BR" sz="1000" b="0" strike="noStrike" spc="-1" dirty="0">
                <a:solidFill>
                  <a:srgbClr val="00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pt-BR" sz="10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Google Shape;61;p 1"/>
          <p:cNvSpPr/>
          <p:nvPr/>
        </p:nvSpPr>
        <p:spPr>
          <a:xfrm>
            <a:off x="206280" y="2748124"/>
            <a:ext cx="2310120" cy="187743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pt-BR" sz="1000" b="1" strike="noStrike" spc="-1" dirty="0">
                <a:latin typeface="Times New Roman"/>
                <a:ea typeface="Microsoft YaHei"/>
              </a:rPr>
              <a:t>Método</a:t>
            </a: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1000" b="0" strike="noStrike" spc="-1" dirty="0">
              <a:latin typeface="Times New Roman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pt-B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Trata-se de uma revisão narrativa, realizada no mês de setembro de 2021, através da Biblioteca Virtual em Saúde utilizando as seguintes palavras-chaves por meio do cruzamento com o operador booleano AND: "sistematização da assistência de enfermagem" AND "atenção primária à saúde“.</a:t>
            </a:r>
            <a:endParaRPr lang="pt-BR" sz="1000" b="0" strike="noStrike" spc="-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pt-BR" sz="1000" b="0" strike="noStrike" spc="-1" dirty="0">
                <a:solidFill>
                  <a:srgbClr val="000000"/>
                </a:solidFill>
                <a:latin typeface="Times New Roman"/>
                <a:ea typeface="Georgia"/>
              </a:rPr>
              <a:t> </a:t>
            </a:r>
            <a:endParaRPr lang="pt-BR" sz="1000" b="0" strike="noStrike" spc="-1" dirty="0">
              <a:latin typeface="Times New Roman"/>
            </a:endParaRPr>
          </a:p>
        </p:txBody>
      </p:sp>
      <p:sp>
        <p:nvSpPr>
          <p:cNvPr id="48" name="Google Shape;62;p 1"/>
          <p:cNvSpPr/>
          <p:nvPr/>
        </p:nvSpPr>
        <p:spPr>
          <a:xfrm>
            <a:off x="2567520" y="3609197"/>
            <a:ext cx="2310120" cy="357020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tIns="91440" bIns="9144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pt-BR" sz="1000" b="1" strike="noStrike" spc="-1" dirty="0">
                <a:solidFill>
                  <a:srgbClr val="000000"/>
                </a:solidFill>
                <a:latin typeface="Times New Roman"/>
                <a:ea typeface="Georgia"/>
              </a:rPr>
              <a:t>Referências</a:t>
            </a: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1000" b="1" spc="-1" dirty="0">
              <a:solidFill>
                <a:srgbClr val="000000"/>
              </a:solidFill>
              <a:latin typeface="Times New Roman"/>
              <a:ea typeface="Microsoft YaHei"/>
            </a:endParaRP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r>
              <a:rPr lang="pt-B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Rosa APL, </a:t>
            </a:r>
            <a:r>
              <a:rPr lang="pt-BR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Zocche</a:t>
            </a:r>
            <a:r>
              <a:rPr lang="pt-B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DAA, </a:t>
            </a:r>
            <a:r>
              <a:rPr lang="pt-BR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Zanotelli</a:t>
            </a:r>
            <a:r>
              <a:rPr lang="pt-B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SS. Gestão do cuidado à mulher na atenção primária: estratégias para efetivação do processo de enfermagem. </a:t>
            </a:r>
            <a:r>
              <a:rPr lang="pt-BR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Enferm</a:t>
            </a:r>
            <a:r>
              <a:rPr lang="pt-B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Foco. 2021; 11(1):93-8.</a:t>
            </a: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br>
              <a:rPr lang="pt-B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Santos AKO, Sousa MS, Silva AF, Estrela FM, Lima NS, David RAR, et al. Implantação da sistematização da assistência por enfermeiras na atenção básica: facilidades e dificuldades. J. </a:t>
            </a:r>
            <a:r>
              <a:rPr lang="pt-BR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nurs</a:t>
            </a:r>
            <a:r>
              <a:rPr lang="pt-B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health. 2021;11(2):e2111220246.</a:t>
            </a:r>
          </a:p>
          <a:p>
            <a:pPr algn="just">
              <a:lnSpc>
                <a:spcPct val="100000"/>
              </a:lnSpc>
              <a:tabLst>
                <a:tab pos="0" algn="l"/>
              </a:tabLst>
            </a:pPr>
            <a:br>
              <a:rPr lang="pt-B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Silva EDC, </a:t>
            </a:r>
            <a:r>
              <a:rPr lang="pt-BR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Aanholt</a:t>
            </a:r>
            <a:r>
              <a:rPr lang="pt-B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DPJ, </a:t>
            </a:r>
            <a:r>
              <a:rPr lang="pt-BR" sz="1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Nichiata</a:t>
            </a:r>
            <a:r>
              <a:rPr lang="pt-B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LYI. O que facilita e dificulta a Sistematização da Assistência de Enfermagem na percepção dos enfermeiros das Unidades de Saúde da Família? REVISA. 2021; 10(2): 336-46.</a:t>
            </a:r>
            <a:endParaRPr lang="pt-BR" sz="1000" b="0" strike="noStrike" spc="-1" dirty="0">
              <a:latin typeface="Times New Roman" panose="02020603050405020304" pitchFamily="18" charset="0"/>
              <a:ea typeface="Microsoft YaHei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pt-BR" sz="1000" b="0" strike="noStrike" spc="-1" dirty="0">
              <a:latin typeface="Arial"/>
              <a:ea typeface="Microsoft YaHe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Words>306</Words>
  <Application>Microsoft Office PowerPoint</Application>
  <PresentationFormat>Personalizar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10" baseType="lpstr">
      <vt:lpstr>Microsoft YaHei</vt:lpstr>
      <vt:lpstr>Arial</vt:lpstr>
      <vt:lpstr>DejaVu Sans</vt:lpstr>
      <vt:lpstr>Georgia</vt:lpstr>
      <vt:lpstr>Symbol</vt:lpstr>
      <vt:lpstr>Tahoma</vt:lpstr>
      <vt:lpstr>Times New Roman</vt:lpstr>
      <vt:lpstr>Wingdings</vt:lpstr>
      <vt:lpstr>Office Theme</vt:lpstr>
      <vt:lpstr>Autores: Amanda Alcantara de Sousa; Cosmo Alexandro da Silva de Aguiar; Jéssica Lima Soares; Rachel de Sá Barreto Luna Callou Cruz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Autores: Amanda Alcantara de Sousa; Cosmo Alexandro da Silva de Aguiar; Jéssica Lima Soares; Rachel de Sá Barreto Luna Callou Cruz</dc:title>
  <dc:subject/>
  <dc:creator/>
  <dc:description/>
  <cp:lastModifiedBy>Amanda Alcantara</cp:lastModifiedBy>
  <cp:revision>5</cp:revision>
  <dcterms:modified xsi:type="dcterms:W3CDTF">2022-03-08T13:26:46Z</dcterms:modified>
  <dc:language>pt-BR</dc:language>
</cp:coreProperties>
</file>