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embeddedFontLst>
    <p:embeddedFont>
      <p:font typeface="Quicksand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64" d="100"/>
          <a:sy n="164" d="100"/>
        </p:scale>
        <p:origin x="524" y="-6752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24239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943850" y="8893281"/>
            <a:ext cx="1307700" cy="2424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t="5314" b="11129"/>
          <a:stretch/>
        </p:blipFill>
        <p:spPr>
          <a:xfrm>
            <a:off x="0" y="0"/>
            <a:ext cx="5144400" cy="10477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82392" y="1218788"/>
            <a:ext cx="4015119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FFAE9D"/>
                </a:solidFill>
                <a:latin typeface="Quicksand"/>
                <a:ea typeface="Quicksand"/>
                <a:cs typeface="Quicksand"/>
                <a:sym typeface="Quicksand"/>
              </a:rPr>
              <a:t>GITCS: escala de comunicação terapêutica com perspectiva global e interprofissional em saúde</a:t>
            </a:r>
          </a:p>
        </p:txBody>
      </p:sp>
      <p:sp>
        <p:nvSpPr>
          <p:cNvPr id="57" name="Google Shape;57;p13"/>
          <p:cNvSpPr txBox="1"/>
          <p:nvPr/>
        </p:nvSpPr>
        <p:spPr>
          <a:xfrm>
            <a:off x="1012575" y="1590181"/>
            <a:ext cx="3000000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/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Natália Del Angelo Aredes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Suzanne </a:t>
            </a:r>
            <a:r>
              <a:rPr lang="pt-BR" sz="800" b="1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Hetzel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Campbell</a:t>
            </a:r>
            <a:r>
              <a:rPr lang="pt-BR" sz="800" b="1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r>
              <a:rPr lang="pt-BR" sz="800" b="1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 </a:t>
            </a:r>
            <a:endParaRPr sz="800" b="1" dirty="0">
              <a:solidFill>
                <a:srgbClr val="576D81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68850" y="1920467"/>
            <a:ext cx="3857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Contato:  Natália Del Angelo Aredes, naredes@ufg.br</a:t>
            </a:r>
            <a:endParaRPr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63463" y="2145222"/>
            <a:ext cx="2414400" cy="2266500"/>
          </a:xfrm>
          <a:prstGeom prst="round2DiagRect">
            <a:avLst>
              <a:gd name="adj1" fmla="val 828"/>
              <a:gd name="adj2" fmla="val 2300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  </a:t>
            </a:r>
            <a:endParaRPr sz="800" b="1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06100" y="2326400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Introdução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00588" y="2326400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200557" y="2611822"/>
            <a:ext cx="2201679" cy="160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Ensinar e aprender comunicação terapêutica não é tema novo nos currículos da saúde, mas ainda tem desafios de consolidação e é preciso ser feito de forma robusta, fortalecendo essas habilidades nos estudantes da enfermagem e interprofissionalmente. Há lacuna de instrumentos para este fim, que sejam também flexíveis para atender a diferentes estratégias pedagógicas</a:t>
            </a:r>
          </a:p>
        </p:txBody>
      </p:sp>
      <p:sp>
        <p:nvSpPr>
          <p:cNvPr id="63" name="Google Shape;63;p13"/>
          <p:cNvSpPr/>
          <p:nvPr/>
        </p:nvSpPr>
        <p:spPr>
          <a:xfrm>
            <a:off x="2631825" y="2145222"/>
            <a:ext cx="2414400" cy="3960228"/>
          </a:xfrm>
          <a:prstGeom prst="round2DiagRect">
            <a:avLst>
              <a:gd name="adj1" fmla="val 828"/>
              <a:gd name="adj2" fmla="val 2300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  </a:t>
            </a:r>
            <a:endParaRPr sz="800" b="1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939749" y="2326400"/>
            <a:ext cx="1841801" cy="28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Resultados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666537" y="2772223"/>
            <a:ext cx="2415088" cy="211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A escala foi desenvolvida a partir de revisão da literatura, no idioma inglês por uma pesquisadora brasileira e uma canadense. Características:</a:t>
            </a:r>
          </a:p>
          <a:p>
            <a:pPr marL="1714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Valorização da comunicação em saúde efetiva e o respeito intercultural</a:t>
            </a:r>
          </a:p>
          <a:p>
            <a:pPr marL="1714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Letramento em saúde, como por exemplo a verificação de compreensão para a tomada de decisão</a:t>
            </a:r>
          </a:p>
          <a:p>
            <a:pPr marL="1714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GITCS foi validada com 35 itens (conteúdo e confiabilidade)</a:t>
            </a:r>
          </a:p>
          <a:p>
            <a:pPr marL="1714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Próximos passos de validação internacional:</a:t>
            </a:r>
          </a:p>
          <a:p>
            <a:pPr lvl="2" algn="ctr">
              <a:lnSpc>
                <a:spcPct val="115000"/>
              </a:lnSpc>
            </a:pPr>
            <a:endParaRPr sz="5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98175" y="4476750"/>
            <a:ext cx="2414400" cy="1628700"/>
          </a:xfrm>
          <a:prstGeom prst="round2DiagRect">
            <a:avLst>
              <a:gd name="adj1" fmla="val 828"/>
              <a:gd name="adj2" fmla="val 2300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  </a:t>
            </a:r>
            <a:endParaRPr sz="800" b="1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06100" y="4726300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Objetivos</a:t>
            </a:r>
            <a:endParaRPr sz="1100" b="1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335300" y="4726300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406100" y="5000500"/>
            <a:ext cx="1945500" cy="892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Relatar a experiência de desenvolvimento, validação e divulgação internacional da escala Global Interprofessional Therapeutic Communication Scale (GITCS)</a:t>
            </a:r>
            <a:endParaRPr lang="pt-BR"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2705299" y="6265851"/>
            <a:ext cx="2414400" cy="2211300"/>
          </a:xfrm>
          <a:prstGeom prst="round2DiagRect">
            <a:avLst>
              <a:gd name="adj1" fmla="val 828"/>
              <a:gd name="adj2" fmla="val 2300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  </a:t>
            </a:r>
            <a:endParaRPr sz="800" b="1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997549" y="6515400"/>
            <a:ext cx="19455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Conclusões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2926749" y="6523198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2958800" y="6775443"/>
            <a:ext cx="1945500" cy="160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GITCS é uma escala que apresenta perspectiva culturalmente global sobre comunicação entre profissional de saúde, paciente e família. Pode ser utilizada para o fortalecimento do processo de ensino-aprendizagem como apoio sistematizado durante simulações, aulas práticas e estágios, bem como no contexto da sala de aula.</a:t>
            </a:r>
          </a:p>
        </p:txBody>
      </p:sp>
      <p:sp>
        <p:nvSpPr>
          <p:cNvPr id="75" name="Google Shape;75;p13"/>
          <p:cNvSpPr/>
          <p:nvPr/>
        </p:nvSpPr>
        <p:spPr>
          <a:xfrm>
            <a:off x="98175" y="6265850"/>
            <a:ext cx="2414400" cy="2211300"/>
          </a:xfrm>
          <a:prstGeom prst="round2DiagRect">
            <a:avLst>
              <a:gd name="adj1" fmla="val 828"/>
              <a:gd name="adj2" fmla="val 23000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b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  </a:t>
            </a:r>
            <a:endParaRPr sz="800" b="1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406100" y="6507650"/>
            <a:ext cx="16614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b="1" dirty="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Métodos</a:t>
            </a:r>
            <a:endParaRPr sz="1100" b="1" dirty="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335300" y="6515400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406100" y="6746977"/>
            <a:ext cx="1945500" cy="1741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Relato sobre o desenvolvimento, validação e articulação internacional para uso ampliado da escala GITCS no ensino na área da saúde. Todo o processo perpassa pelo desenvolvimento de materiais educativos em formato de vídeo, fluxograma das etapas de tradução/</a:t>
            </a:r>
            <a:r>
              <a:rPr lang="pt-BR" sz="800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retro-tradução</a:t>
            </a: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e análise estatística quanto à validade e confiabilidade.</a:t>
            </a:r>
            <a:endParaRPr sz="800" dirty="0">
              <a:solidFill>
                <a:srgbClr val="576D8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1986600" y="8893275"/>
            <a:ext cx="1307700" cy="26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www.rebrals.com.br</a:t>
            </a:r>
            <a:endParaRPr sz="9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32" name="Google Shape;57;p13">
            <a:extLst>
              <a:ext uri="{FF2B5EF4-FFF2-40B4-BE49-F238E27FC236}">
                <a16:creationId xmlns:a16="http://schemas.microsoft.com/office/drawing/2014/main" id="{5C73271B-7B60-450E-BDEF-4674B47D8ED9}"/>
              </a:ext>
            </a:extLst>
          </p:cNvPr>
          <p:cNvSpPr txBox="1"/>
          <p:nvPr/>
        </p:nvSpPr>
        <p:spPr>
          <a:xfrm>
            <a:off x="618538" y="1746887"/>
            <a:ext cx="3857700" cy="307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Universidade Federal de Goiás</a:t>
            </a:r>
            <a:r>
              <a:rPr lang="pt-BR" sz="8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; </a:t>
            </a:r>
            <a:r>
              <a:rPr lang="pt-BR" sz="800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University</a:t>
            </a: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</a:t>
            </a:r>
            <a:r>
              <a:rPr lang="pt-BR" sz="800" dirty="0" err="1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of</a:t>
            </a: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British Columbia</a:t>
            </a:r>
            <a:r>
              <a:rPr lang="pt-BR" sz="800" baseline="300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r>
              <a:rPr lang="pt-BR" sz="800" dirty="0">
                <a:solidFill>
                  <a:srgbClr val="576D81"/>
                </a:solidFill>
                <a:latin typeface="Quicksand"/>
                <a:ea typeface="Quicksand"/>
                <a:cs typeface="Quicksand"/>
                <a:sym typeface="Quicksand"/>
              </a:rPr>
              <a:t>  </a:t>
            </a:r>
            <a:endParaRPr sz="800" dirty="0">
              <a:solidFill>
                <a:srgbClr val="576D81"/>
              </a:solidFill>
            </a:endParaRPr>
          </a:p>
        </p:txBody>
      </p:sp>
      <p:sp>
        <p:nvSpPr>
          <p:cNvPr id="34" name="Google Shape;69;p13"/>
          <p:cNvSpPr/>
          <p:nvPr/>
        </p:nvSpPr>
        <p:spPr>
          <a:xfrm>
            <a:off x="2888000" y="2326400"/>
            <a:ext cx="70800" cy="274200"/>
          </a:xfrm>
          <a:prstGeom prst="rect">
            <a:avLst/>
          </a:prstGeom>
          <a:solidFill>
            <a:srgbClr val="4AD5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076719D-5529-4B42-92CB-2D0120861E64}"/>
              </a:ext>
            </a:extLst>
          </p:cNvPr>
          <p:cNvSpPr txBox="1"/>
          <p:nvPr/>
        </p:nvSpPr>
        <p:spPr>
          <a:xfrm>
            <a:off x="2939749" y="4904541"/>
            <a:ext cx="2019649" cy="93987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Brasil</a:t>
            </a:r>
          </a:p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Bélgica</a:t>
            </a:r>
          </a:p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Montreal (CA)</a:t>
            </a:r>
          </a:p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Coreia do Sul</a:t>
            </a:r>
          </a:p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Gana</a:t>
            </a:r>
          </a:p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Colômbia</a:t>
            </a:r>
          </a:p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Arábia Saudita</a:t>
            </a:r>
          </a:p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China</a:t>
            </a:r>
            <a:b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</a:b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Turquia</a:t>
            </a:r>
          </a:p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Estados Unidos</a:t>
            </a:r>
          </a:p>
          <a:p>
            <a:pPr lvl="2" algn="ctr">
              <a:lnSpc>
                <a:spcPct val="115000"/>
              </a:lnSpc>
            </a:pPr>
            <a:r>
              <a:rPr lang="pt-BR" sz="800" dirty="0">
                <a:solidFill>
                  <a:schemeClr val="accent5"/>
                </a:solidFill>
                <a:latin typeface="Quicksand"/>
                <a:ea typeface="Quicksand"/>
                <a:cs typeface="Quicksand"/>
                <a:sym typeface="Quicksand"/>
              </a:rPr>
              <a:t>Noruega</a:t>
            </a:r>
            <a:endParaRPr lang="pt-BR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324</Words>
  <Application>Microsoft Office PowerPoint</Application>
  <PresentationFormat>Personalizar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Quicksand</vt:lpstr>
      <vt:lpstr>Arial</vt:lpstr>
      <vt:lpstr>Simple Light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Natália Aredes</cp:lastModifiedBy>
  <cp:revision>16</cp:revision>
  <dcterms:modified xsi:type="dcterms:W3CDTF">2021-03-17T18:54:14Z</dcterms:modified>
</cp:coreProperties>
</file>