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5715000" cy="9144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162"/>
    <a:srgbClr val="238979"/>
    <a:srgbClr val="FDA000"/>
    <a:srgbClr val="005B29"/>
    <a:srgbClr val="BE7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C293C-B2C6-410F-AC77-300B04EA0E0C}" v="3" dt="2022-08-10T13:40:45.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p:scale>
          <a:sx n="130" d="100"/>
          <a:sy n="130" d="100"/>
        </p:scale>
        <p:origin x="1104" y="-4404"/>
      </p:cViewPr>
      <p:guideLst>
        <p:guide orient="horz" pos="2880"/>
        <p:guide pos="18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ne Silva Paula" userId="cbefbde5f6e2ac7c" providerId="LiveId" clId="{A0DC293C-B2C6-410F-AC77-300B04EA0E0C}"/>
    <pc:docChg chg="undo custSel modSld">
      <pc:chgData name="Aline Silva Paula" userId="cbefbde5f6e2ac7c" providerId="LiveId" clId="{A0DC293C-B2C6-410F-AC77-300B04EA0E0C}" dt="2022-08-10T13:41:11.193" v="907" actId="1035"/>
      <pc:docMkLst>
        <pc:docMk/>
      </pc:docMkLst>
      <pc:sldChg chg="modSp mod">
        <pc:chgData name="Aline Silva Paula" userId="cbefbde5f6e2ac7c" providerId="LiveId" clId="{A0DC293C-B2C6-410F-AC77-300B04EA0E0C}" dt="2022-08-10T13:41:11.193" v="907" actId="1035"/>
        <pc:sldMkLst>
          <pc:docMk/>
          <pc:sldMk cId="543416058" sldId="256"/>
        </pc:sldMkLst>
        <pc:spChg chg="mod">
          <ac:chgData name="Aline Silva Paula" userId="cbefbde5f6e2ac7c" providerId="LiveId" clId="{A0DC293C-B2C6-410F-AC77-300B04EA0E0C}" dt="2022-08-07T23:20:22.956" v="543" actId="1037"/>
          <ac:spMkLst>
            <pc:docMk/>
            <pc:sldMk cId="543416058" sldId="256"/>
            <ac:spMk id="4" creationId="{1D53284F-6ED6-4386-BD8D-A003EE80E2FA}"/>
          </ac:spMkLst>
        </pc:spChg>
        <pc:spChg chg="mod">
          <ac:chgData name="Aline Silva Paula" userId="cbefbde5f6e2ac7c" providerId="LiveId" clId="{A0DC293C-B2C6-410F-AC77-300B04EA0E0C}" dt="2022-08-10T13:34:17.503" v="578" actId="1076"/>
          <ac:spMkLst>
            <pc:docMk/>
            <pc:sldMk cId="543416058" sldId="256"/>
            <ac:spMk id="6" creationId="{D60FF0D2-8FEC-4F1B-826E-6AB7FFE35977}"/>
          </ac:spMkLst>
        </pc:spChg>
        <pc:spChg chg="mod">
          <ac:chgData name="Aline Silva Paula" userId="cbefbde5f6e2ac7c" providerId="LiveId" clId="{A0DC293C-B2C6-410F-AC77-300B04EA0E0C}" dt="2022-08-10T13:36:15.814" v="698" actId="1035"/>
          <ac:spMkLst>
            <pc:docMk/>
            <pc:sldMk cId="543416058" sldId="256"/>
            <ac:spMk id="10" creationId="{4344AAD9-74BD-4101-A924-8BB69061BF66}"/>
          </ac:spMkLst>
        </pc:spChg>
        <pc:spChg chg="mod">
          <ac:chgData name="Aline Silva Paula" userId="cbefbde5f6e2ac7c" providerId="LiveId" clId="{A0DC293C-B2C6-410F-AC77-300B04EA0E0C}" dt="2022-08-10T13:36:37.403" v="789" actId="1035"/>
          <ac:spMkLst>
            <pc:docMk/>
            <pc:sldMk cId="543416058" sldId="256"/>
            <ac:spMk id="11" creationId="{1A9BAC74-8571-4BCE-BC28-6AABD4DCA795}"/>
          </ac:spMkLst>
        </pc:spChg>
        <pc:spChg chg="mod">
          <ac:chgData name="Aline Silva Paula" userId="cbefbde5f6e2ac7c" providerId="LiveId" clId="{A0DC293C-B2C6-410F-AC77-300B04EA0E0C}" dt="2022-08-10T13:41:08.254" v="902" actId="1035"/>
          <ac:spMkLst>
            <pc:docMk/>
            <pc:sldMk cId="543416058" sldId="256"/>
            <ac:spMk id="14" creationId="{FECD74B4-7D9A-4AEA-B3F7-83387EF4AF1C}"/>
          </ac:spMkLst>
        </pc:spChg>
        <pc:spChg chg="mod">
          <ac:chgData name="Aline Silva Paula" userId="cbefbde5f6e2ac7c" providerId="LiveId" clId="{A0DC293C-B2C6-410F-AC77-300B04EA0E0C}" dt="2022-08-10T13:35:59.893" v="644" actId="1036"/>
          <ac:spMkLst>
            <pc:docMk/>
            <pc:sldMk cId="543416058" sldId="256"/>
            <ac:spMk id="15" creationId="{6AD4C4E2-C13D-4C38-ADEB-6CB2E74039A7}"/>
          </ac:spMkLst>
        </pc:spChg>
        <pc:spChg chg="mod">
          <ac:chgData name="Aline Silva Paula" userId="cbefbde5f6e2ac7c" providerId="LiveId" clId="{A0DC293C-B2C6-410F-AC77-300B04EA0E0C}" dt="2022-08-10T13:36:32.609" v="768" actId="1035"/>
          <ac:spMkLst>
            <pc:docMk/>
            <pc:sldMk cId="543416058" sldId="256"/>
            <ac:spMk id="16" creationId="{0F3196CC-182C-46DF-8FB1-18620851DB4D}"/>
          </ac:spMkLst>
        </pc:spChg>
        <pc:spChg chg="mod">
          <ac:chgData name="Aline Silva Paula" userId="cbefbde5f6e2ac7c" providerId="LiveId" clId="{A0DC293C-B2C6-410F-AC77-300B04EA0E0C}" dt="2022-08-10T13:36:41.707" v="805" actId="1035"/>
          <ac:spMkLst>
            <pc:docMk/>
            <pc:sldMk cId="543416058" sldId="256"/>
            <ac:spMk id="17" creationId="{4E8D5C1E-EAF1-4FDD-A842-D3937E9A00BC}"/>
          </ac:spMkLst>
        </pc:spChg>
        <pc:spChg chg="mod">
          <ac:chgData name="Aline Silva Paula" userId="cbefbde5f6e2ac7c" providerId="LiveId" clId="{A0DC293C-B2C6-410F-AC77-300B04EA0E0C}" dt="2022-08-10T13:36:07.286" v="671" actId="1035"/>
          <ac:spMkLst>
            <pc:docMk/>
            <pc:sldMk cId="543416058" sldId="256"/>
            <ac:spMk id="18" creationId="{4B9DADBB-599C-4879-BB9B-BBF9D398902E}"/>
          </ac:spMkLst>
        </pc:spChg>
        <pc:spChg chg="mod">
          <ac:chgData name="Aline Silva Paula" userId="cbefbde5f6e2ac7c" providerId="LiveId" clId="{A0DC293C-B2C6-410F-AC77-300B04EA0E0C}" dt="2022-08-10T13:41:11.193" v="907" actId="1035"/>
          <ac:spMkLst>
            <pc:docMk/>
            <pc:sldMk cId="543416058" sldId="256"/>
            <ac:spMk id="20" creationId="{380A0A8E-51D8-4C9F-88F4-B5F871F6400B}"/>
          </ac:spMkLst>
        </pc:spChg>
        <pc:spChg chg="mod">
          <ac:chgData name="Aline Silva Paula" userId="cbefbde5f6e2ac7c" providerId="LiveId" clId="{A0DC293C-B2C6-410F-AC77-300B04EA0E0C}" dt="2022-08-10T13:36:19.601" v="714" actId="1035"/>
          <ac:spMkLst>
            <pc:docMk/>
            <pc:sldMk cId="543416058" sldId="256"/>
            <ac:spMk id="48" creationId="{8D366BA9-4731-4DDE-B4F2-6C866DD64FB4}"/>
          </ac:spMkLst>
        </pc:spChg>
        <pc:spChg chg="mod">
          <ac:chgData name="Aline Silva Paula" userId="cbefbde5f6e2ac7c" providerId="LiveId" clId="{A0DC293C-B2C6-410F-AC77-300B04EA0E0C}" dt="2022-08-10T13:36:26.436" v="743" actId="1035"/>
          <ac:spMkLst>
            <pc:docMk/>
            <pc:sldMk cId="543416058" sldId="256"/>
            <ac:spMk id="49" creationId="{69A51512-DED3-4E8A-B13D-F14B7608C545}"/>
          </ac:spMkLst>
        </pc:spChg>
        <pc:cxnChg chg="mod">
          <ac:chgData name="Aline Silva Paula" userId="cbefbde5f6e2ac7c" providerId="LiveId" clId="{A0DC293C-B2C6-410F-AC77-300B04EA0E0C}" dt="2022-08-10T13:34:13.391" v="577" actId="1035"/>
          <ac:cxnSpMkLst>
            <pc:docMk/>
            <pc:sldMk cId="543416058" sldId="256"/>
            <ac:cxnSpMk id="5" creationId="{40E29535-45C9-4EEC-B607-410D1A9E7ED4}"/>
          </ac:cxnSpMkLst>
        </pc:cxnChg>
        <pc:cxnChg chg="mod">
          <ac:chgData name="Aline Silva Paula" userId="cbefbde5f6e2ac7c" providerId="LiveId" clId="{A0DC293C-B2C6-410F-AC77-300B04EA0E0C}" dt="2022-08-10T13:41:05.056" v="892" actId="14100"/>
          <ac:cxnSpMkLst>
            <pc:docMk/>
            <pc:sldMk cId="543416058" sldId="256"/>
            <ac:cxnSpMk id="8" creationId="{AA512BD6-EDE6-413B-9B2B-4FB45A009BFF}"/>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28625" y="1496484"/>
            <a:ext cx="4857750" cy="3183467"/>
          </a:xfrm>
        </p:spPr>
        <p:txBody>
          <a:bodyPr anchor="b"/>
          <a:lstStyle>
            <a:lvl1pPr algn="ctr">
              <a:defRPr sz="3750"/>
            </a:lvl1pPr>
          </a:lstStyle>
          <a:p>
            <a:r>
              <a:rPr lang="pt-BR"/>
              <a:t>Clique para editar o título Mestre</a:t>
            </a:r>
            <a:endParaRPr lang="en-US" dirty="0"/>
          </a:p>
        </p:txBody>
      </p:sp>
      <p:sp>
        <p:nvSpPr>
          <p:cNvPr id="3" name="Subtitle 2"/>
          <p:cNvSpPr>
            <a:spLocks noGrp="1"/>
          </p:cNvSpPr>
          <p:nvPr>
            <p:ph type="subTitle" idx="1"/>
          </p:nvPr>
        </p:nvSpPr>
        <p:spPr>
          <a:xfrm>
            <a:off x="714375" y="4802717"/>
            <a:ext cx="4286250" cy="2207683"/>
          </a:xfrm>
        </p:spPr>
        <p:txBody>
          <a:bodyPr/>
          <a:lstStyle>
            <a:lvl1pPr marL="0" indent="0" algn="ctr">
              <a:buNone/>
              <a:defRPr sz="1500"/>
            </a:lvl1pPr>
            <a:lvl2pPr marL="285750" indent="0" algn="ctr">
              <a:buNone/>
              <a:defRPr sz="1250"/>
            </a:lvl2pPr>
            <a:lvl3pPr marL="571500" indent="0" algn="ctr">
              <a:buNone/>
              <a:defRPr sz="1125"/>
            </a:lvl3pPr>
            <a:lvl4pPr marL="857250" indent="0" algn="ctr">
              <a:buNone/>
              <a:defRPr sz="1000"/>
            </a:lvl4pPr>
            <a:lvl5pPr marL="1143000" indent="0" algn="ctr">
              <a:buNone/>
              <a:defRPr sz="1000"/>
            </a:lvl5pPr>
            <a:lvl6pPr marL="1428750" indent="0" algn="ctr">
              <a:buNone/>
              <a:defRPr sz="1000"/>
            </a:lvl6pPr>
            <a:lvl7pPr marL="1714500" indent="0" algn="ctr">
              <a:buNone/>
              <a:defRPr sz="1000"/>
            </a:lvl7pPr>
            <a:lvl8pPr marL="2000250" indent="0" algn="ctr">
              <a:buNone/>
              <a:defRPr sz="1000"/>
            </a:lvl8pPr>
            <a:lvl9pPr marL="2286000" indent="0" algn="ctr">
              <a:buNone/>
              <a:defRPr sz="1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10/08/2022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56409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10/08/2022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44082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89797" y="486834"/>
            <a:ext cx="1232297" cy="774911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92907" y="486834"/>
            <a:ext cx="3625453" cy="77491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10/08/2022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719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10/08/2022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9941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9930" y="2279653"/>
            <a:ext cx="4929188" cy="3803649"/>
          </a:xfrm>
        </p:spPr>
        <p:txBody>
          <a:bodyPr anchor="b"/>
          <a:lstStyle>
            <a:lvl1pPr>
              <a:defRPr sz="3750"/>
            </a:lvl1pPr>
          </a:lstStyle>
          <a:p>
            <a:r>
              <a:rPr lang="pt-BR"/>
              <a:t>Clique para editar o título Mestre</a:t>
            </a:r>
            <a:endParaRPr lang="en-US" dirty="0"/>
          </a:p>
        </p:txBody>
      </p:sp>
      <p:sp>
        <p:nvSpPr>
          <p:cNvPr id="3" name="Text Placeholder 2"/>
          <p:cNvSpPr>
            <a:spLocks noGrp="1"/>
          </p:cNvSpPr>
          <p:nvPr>
            <p:ph type="body" idx="1"/>
          </p:nvPr>
        </p:nvSpPr>
        <p:spPr>
          <a:xfrm>
            <a:off x="389930" y="6119286"/>
            <a:ext cx="4929188" cy="2000249"/>
          </a:xfrm>
        </p:spPr>
        <p:txBody>
          <a:bodyPr/>
          <a:lstStyle>
            <a:lvl1pPr marL="0" indent="0">
              <a:buNone/>
              <a:defRPr sz="1500">
                <a:solidFill>
                  <a:schemeClr val="tx1"/>
                </a:solidFill>
              </a:defRPr>
            </a:lvl1pPr>
            <a:lvl2pPr marL="285750" indent="0">
              <a:buNone/>
              <a:defRPr sz="1250">
                <a:solidFill>
                  <a:schemeClr val="tx1">
                    <a:tint val="75000"/>
                  </a:schemeClr>
                </a:solidFill>
              </a:defRPr>
            </a:lvl2pPr>
            <a:lvl3pPr marL="571500" indent="0">
              <a:buNone/>
              <a:defRPr sz="1125">
                <a:solidFill>
                  <a:schemeClr val="tx1">
                    <a:tint val="75000"/>
                  </a:schemeClr>
                </a:solidFill>
              </a:defRPr>
            </a:lvl3pPr>
            <a:lvl4pPr marL="857250" indent="0">
              <a:buNone/>
              <a:defRPr sz="1000">
                <a:solidFill>
                  <a:schemeClr val="tx1">
                    <a:tint val="75000"/>
                  </a:schemeClr>
                </a:solidFill>
              </a:defRPr>
            </a:lvl4pPr>
            <a:lvl5pPr marL="1143000" indent="0">
              <a:buNone/>
              <a:defRPr sz="1000">
                <a:solidFill>
                  <a:schemeClr val="tx1">
                    <a:tint val="75000"/>
                  </a:schemeClr>
                </a:solidFill>
              </a:defRPr>
            </a:lvl5pPr>
            <a:lvl6pPr marL="1428750" indent="0">
              <a:buNone/>
              <a:defRPr sz="1000">
                <a:solidFill>
                  <a:schemeClr val="tx1">
                    <a:tint val="75000"/>
                  </a:schemeClr>
                </a:solidFill>
              </a:defRPr>
            </a:lvl6pPr>
            <a:lvl7pPr marL="1714500" indent="0">
              <a:buNone/>
              <a:defRPr sz="1000">
                <a:solidFill>
                  <a:schemeClr val="tx1">
                    <a:tint val="75000"/>
                  </a:schemeClr>
                </a:solidFill>
              </a:defRPr>
            </a:lvl7pPr>
            <a:lvl8pPr marL="2000250" indent="0">
              <a:buNone/>
              <a:defRPr sz="1000">
                <a:solidFill>
                  <a:schemeClr val="tx1">
                    <a:tint val="75000"/>
                  </a:schemeClr>
                </a:solidFill>
              </a:defRPr>
            </a:lvl8pPr>
            <a:lvl9pPr marL="2286000" indent="0">
              <a:buNone/>
              <a:defRPr sz="10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9DAFCAA-A1C5-4761-8610-0342F273FAEB}" type="datetimeFigureOut">
              <a:rPr lang="pt-BR" smtClean="0"/>
              <a:t>10/08/2022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72717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92906" y="2434167"/>
            <a:ext cx="2428875" cy="5801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2893219" y="2434167"/>
            <a:ext cx="2428875" cy="5801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9DAFCAA-A1C5-4761-8610-0342F273FAEB}" type="datetimeFigureOut">
              <a:rPr lang="pt-BR" smtClean="0"/>
              <a:t>10/08/2022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79660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393650" y="486836"/>
            <a:ext cx="4929188" cy="17674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393651" y="2241551"/>
            <a:ext cx="2417713"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p>
        </p:txBody>
      </p:sp>
      <p:sp>
        <p:nvSpPr>
          <p:cNvPr id="4" name="Content Placeholder 3"/>
          <p:cNvSpPr>
            <a:spLocks noGrp="1"/>
          </p:cNvSpPr>
          <p:nvPr>
            <p:ph sz="half" idx="2"/>
          </p:nvPr>
        </p:nvSpPr>
        <p:spPr>
          <a:xfrm>
            <a:off x="393651" y="3340100"/>
            <a:ext cx="2417713" cy="4912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2893219" y="2241551"/>
            <a:ext cx="2429619"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p>
        </p:txBody>
      </p:sp>
      <p:sp>
        <p:nvSpPr>
          <p:cNvPr id="6" name="Content Placeholder 5"/>
          <p:cNvSpPr>
            <a:spLocks noGrp="1"/>
          </p:cNvSpPr>
          <p:nvPr>
            <p:ph sz="quarter" idx="4"/>
          </p:nvPr>
        </p:nvSpPr>
        <p:spPr>
          <a:xfrm>
            <a:off x="2893219" y="3340100"/>
            <a:ext cx="2429619" cy="4912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9DAFCAA-A1C5-4761-8610-0342F273FAEB}" type="datetimeFigureOut">
              <a:rPr lang="pt-BR" smtClean="0"/>
              <a:t>10/08/2022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89283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9DAFCAA-A1C5-4761-8610-0342F273FAEB}" type="datetimeFigureOut">
              <a:rPr lang="pt-BR" smtClean="0"/>
              <a:t>10/08/2022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0167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AFCAA-A1C5-4761-8610-0342F273FAEB}" type="datetimeFigureOut">
              <a:rPr lang="pt-BR" smtClean="0"/>
              <a:t>10/08/2022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57363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2429619" y="1316569"/>
            <a:ext cx="2893219" cy="6498167"/>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p>
        </p:txBody>
      </p:sp>
      <p:sp>
        <p:nvSpPr>
          <p:cNvPr id="5" name="Date Placeholder 4"/>
          <p:cNvSpPr>
            <a:spLocks noGrp="1"/>
          </p:cNvSpPr>
          <p:nvPr>
            <p:ph type="dt" sz="half" idx="10"/>
          </p:nvPr>
        </p:nvSpPr>
        <p:spPr/>
        <p:txBody>
          <a:bodyPr/>
          <a:lstStyle/>
          <a:p>
            <a:fld id="{29DAFCAA-A1C5-4761-8610-0342F273FAEB}" type="datetimeFigureOut">
              <a:rPr lang="pt-BR" smtClean="0"/>
              <a:t>10/08/2022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97531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429619" y="1316569"/>
            <a:ext cx="2893219" cy="6498167"/>
          </a:xfrm>
        </p:spPr>
        <p:txBody>
          <a:bodyPr anchor="t"/>
          <a:lstStyle>
            <a:lvl1pPr marL="0" indent="0">
              <a:buNone/>
              <a:defRPr sz="2000"/>
            </a:lvl1pPr>
            <a:lvl2pPr marL="285750" indent="0">
              <a:buNone/>
              <a:defRPr sz="1750"/>
            </a:lvl2pPr>
            <a:lvl3pPr marL="571500" indent="0">
              <a:buNone/>
              <a:defRPr sz="1500"/>
            </a:lvl3pPr>
            <a:lvl4pPr marL="857250" indent="0">
              <a:buNone/>
              <a:defRPr sz="1250"/>
            </a:lvl4pPr>
            <a:lvl5pPr marL="1143000" indent="0">
              <a:buNone/>
              <a:defRPr sz="1250"/>
            </a:lvl5pPr>
            <a:lvl6pPr marL="1428750" indent="0">
              <a:buNone/>
              <a:defRPr sz="1250"/>
            </a:lvl6pPr>
            <a:lvl7pPr marL="1714500" indent="0">
              <a:buNone/>
              <a:defRPr sz="1250"/>
            </a:lvl7pPr>
            <a:lvl8pPr marL="2000250" indent="0">
              <a:buNone/>
              <a:defRPr sz="1250"/>
            </a:lvl8pPr>
            <a:lvl9pPr marL="2286000" indent="0">
              <a:buNone/>
              <a:defRPr sz="1250"/>
            </a:lvl9pPr>
          </a:lstStyle>
          <a:p>
            <a:r>
              <a:rPr lang="pt-BR"/>
              <a:t>Clique no ícone para adicionar uma imagem</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p>
        </p:txBody>
      </p:sp>
      <p:sp>
        <p:nvSpPr>
          <p:cNvPr id="5" name="Date Placeholder 4"/>
          <p:cNvSpPr>
            <a:spLocks noGrp="1"/>
          </p:cNvSpPr>
          <p:nvPr>
            <p:ph type="dt" sz="half" idx="10"/>
          </p:nvPr>
        </p:nvSpPr>
        <p:spPr/>
        <p:txBody>
          <a:bodyPr/>
          <a:lstStyle/>
          <a:p>
            <a:fld id="{29DAFCAA-A1C5-4761-8610-0342F273FAEB}" type="datetimeFigureOut">
              <a:rPr lang="pt-BR" smtClean="0"/>
              <a:t>10/08/2022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3874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2906" y="486836"/>
            <a:ext cx="4929188" cy="176741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392906" y="2434167"/>
            <a:ext cx="4929188" cy="580178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392906" y="8475136"/>
            <a:ext cx="1285875" cy="486833"/>
          </a:xfrm>
          <a:prstGeom prst="rect">
            <a:avLst/>
          </a:prstGeom>
        </p:spPr>
        <p:txBody>
          <a:bodyPr vert="horz" lIns="91440" tIns="45720" rIns="91440" bIns="45720" rtlCol="0" anchor="ctr"/>
          <a:lstStyle>
            <a:lvl1pPr algn="l">
              <a:defRPr sz="750">
                <a:solidFill>
                  <a:schemeClr val="tx1">
                    <a:tint val="75000"/>
                  </a:schemeClr>
                </a:solidFill>
              </a:defRPr>
            </a:lvl1pPr>
          </a:lstStyle>
          <a:p>
            <a:fld id="{29DAFCAA-A1C5-4761-8610-0342F273FAEB}" type="datetimeFigureOut">
              <a:rPr lang="pt-BR" smtClean="0"/>
              <a:t>10/08/2022</a:t>
            </a:fld>
            <a:endParaRPr lang="pt-BR"/>
          </a:p>
        </p:txBody>
      </p:sp>
      <p:sp>
        <p:nvSpPr>
          <p:cNvPr id="5" name="Footer Placeholder 4"/>
          <p:cNvSpPr>
            <a:spLocks noGrp="1"/>
          </p:cNvSpPr>
          <p:nvPr>
            <p:ph type="ftr" sz="quarter" idx="3"/>
          </p:nvPr>
        </p:nvSpPr>
        <p:spPr>
          <a:xfrm>
            <a:off x="1893094" y="8475136"/>
            <a:ext cx="1928813" cy="486833"/>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036219" y="8475136"/>
            <a:ext cx="1285875" cy="486833"/>
          </a:xfrm>
          <a:prstGeom prst="rect">
            <a:avLst/>
          </a:prstGeom>
        </p:spPr>
        <p:txBody>
          <a:bodyPr vert="horz" lIns="91440" tIns="45720" rIns="91440" bIns="45720" rtlCol="0" anchor="ctr"/>
          <a:lstStyle>
            <a:lvl1pPr algn="r">
              <a:defRPr sz="750">
                <a:solidFill>
                  <a:schemeClr val="tx1">
                    <a:tint val="75000"/>
                  </a:schemeClr>
                </a:solidFill>
              </a:defRPr>
            </a:lvl1pPr>
          </a:lstStyle>
          <a:p>
            <a:fld id="{75EDCCD7-0EC1-4916-AA30-CE8A6E5FD4BB}" type="slidenum">
              <a:rPr lang="pt-BR" smtClean="0"/>
              <a:t>‹nº›</a:t>
            </a:fld>
            <a:endParaRPr lang="pt-BR"/>
          </a:p>
        </p:txBody>
      </p:sp>
    </p:spTree>
    <p:extLst>
      <p:ext uri="{BB962C8B-B14F-4D97-AF65-F5344CB8AC3E}">
        <p14:creationId xmlns:p14="http://schemas.microsoft.com/office/powerpoint/2010/main" val="2701228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71500" rtl="0" eaLnBrk="1" latinLnBrk="0" hangingPunct="1">
        <a:lnSpc>
          <a:spcPct val="90000"/>
        </a:lnSpc>
        <a:spcBef>
          <a:spcPct val="0"/>
        </a:spcBef>
        <a:buNone/>
        <a:defRPr sz="2750" kern="1200">
          <a:solidFill>
            <a:schemeClr val="tx1"/>
          </a:solidFill>
          <a:latin typeface="+mj-lt"/>
          <a:ea typeface="+mj-ea"/>
          <a:cs typeface="+mj-cs"/>
        </a:defRPr>
      </a:lvl1pPr>
    </p:titleStyle>
    <p:bodyStyle>
      <a:lvl1pPr marL="142875" indent="-142875" algn="l" defTabSz="571500"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25" indent="-142875" algn="l" defTabSz="571500" rtl="0" eaLnBrk="1" latinLnBrk="0" hangingPunct="1">
        <a:lnSpc>
          <a:spcPct val="90000"/>
        </a:lnSpc>
        <a:spcBef>
          <a:spcPts val="313"/>
        </a:spcBef>
        <a:buFont typeface="Arial" panose="020B0604020202020204" pitchFamily="34" charset="0"/>
        <a:buChar char="•"/>
        <a:defRPr sz="1500" kern="1200">
          <a:solidFill>
            <a:schemeClr val="tx1"/>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1"/>
          </a:solidFill>
          <a:latin typeface="+mn-lt"/>
          <a:ea typeface="+mn-ea"/>
          <a:cs typeface="+mn-cs"/>
        </a:defRPr>
      </a:lvl3pPr>
      <a:lvl4pPr marL="1000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oi.org/10.2807/1560-7917.ES.2020.25.5.2000062"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D53284F-6ED6-4386-BD8D-A003EE80E2FA}"/>
              </a:ext>
            </a:extLst>
          </p:cNvPr>
          <p:cNvSpPr txBox="1"/>
          <p:nvPr/>
        </p:nvSpPr>
        <p:spPr>
          <a:xfrm>
            <a:off x="67417" y="936573"/>
            <a:ext cx="5540471" cy="646331"/>
          </a:xfrm>
          <a:prstGeom prst="rect">
            <a:avLst/>
          </a:prstGeom>
          <a:noFill/>
        </p:spPr>
        <p:txBody>
          <a:bodyPr wrap="square" rtlCol="0">
            <a:spAutoFit/>
          </a:bodyPr>
          <a:lstStyle/>
          <a:p>
            <a:pPr algn="ctr"/>
            <a:r>
              <a:rPr lang="pt-BR" sz="1200" b="1" dirty="0">
                <a:latin typeface="Arial" panose="020B0604020202020204" pitchFamily="34" charset="0"/>
                <a:cs typeface="Arial" panose="020B0604020202020204" pitchFamily="34" charset="0"/>
              </a:rPr>
              <a:t>PERFIL EPIDEMIOLÓGICO DE IDOSOS HOSPITALIZADOS COM COVID-19</a:t>
            </a:r>
          </a:p>
          <a:p>
            <a:pPr algn="ctr"/>
            <a:endParaRPr lang="pt-BR" sz="1200" b="1" dirty="0">
              <a:latin typeface="Arial" panose="020B0604020202020204" pitchFamily="34" charset="0"/>
              <a:cs typeface="Arial" panose="020B0604020202020204" pitchFamily="34" charset="0"/>
            </a:endParaRPr>
          </a:p>
          <a:p>
            <a:pPr algn="ctr"/>
            <a:r>
              <a:rPr lang="pt-BR" sz="1200" b="1" dirty="0">
                <a:latin typeface="Arial" panose="020B0604020202020204" pitchFamily="34" charset="0"/>
                <a:cs typeface="Arial" panose="020B0604020202020204" pitchFamily="34" charset="0"/>
              </a:rPr>
              <a:t>.</a:t>
            </a:r>
          </a:p>
        </p:txBody>
      </p:sp>
      <p:cxnSp>
        <p:nvCxnSpPr>
          <p:cNvPr id="5" name="Conector reto 4">
            <a:extLst>
              <a:ext uri="{FF2B5EF4-FFF2-40B4-BE49-F238E27FC236}">
                <a16:creationId xmlns:a16="http://schemas.microsoft.com/office/drawing/2014/main" id="{40E29535-45C9-4EEC-B607-410D1A9E7ED4}"/>
              </a:ext>
            </a:extLst>
          </p:cNvPr>
          <p:cNvCxnSpPr>
            <a:cxnSpLocks/>
          </p:cNvCxnSpPr>
          <p:nvPr/>
        </p:nvCxnSpPr>
        <p:spPr>
          <a:xfrm>
            <a:off x="208168" y="1319582"/>
            <a:ext cx="5284046" cy="0"/>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id="{D60FF0D2-8FEC-4F1B-826E-6AB7FFE35977}"/>
              </a:ext>
            </a:extLst>
          </p:cNvPr>
          <p:cNvSpPr txBox="1"/>
          <p:nvPr/>
        </p:nvSpPr>
        <p:spPr>
          <a:xfrm>
            <a:off x="10088" y="1329189"/>
            <a:ext cx="5501950" cy="784830"/>
          </a:xfrm>
          <a:prstGeom prst="rect">
            <a:avLst/>
          </a:prstGeom>
          <a:noFill/>
        </p:spPr>
        <p:txBody>
          <a:bodyPr wrap="square" rtlCol="0">
            <a:spAutoFit/>
          </a:bodyPr>
          <a:lstStyle/>
          <a:p>
            <a:pPr algn="ctr"/>
            <a:r>
              <a:rPr lang="pt-BR" sz="900" b="1" dirty="0">
                <a:latin typeface="Arial" panose="020B0604020202020204" pitchFamily="34" charset="0"/>
                <a:cs typeface="Arial" panose="020B0604020202020204" pitchFamily="34" charset="0"/>
              </a:rPr>
              <a:t>Autores: </a:t>
            </a:r>
            <a:r>
              <a:rPr lang="pt-BR" sz="900" u="sng" dirty="0">
                <a:latin typeface="Arial" panose="020B0604020202020204" pitchFamily="34" charset="0"/>
                <a:cs typeface="Arial" panose="020B0604020202020204" pitchFamily="34" charset="0"/>
              </a:rPr>
              <a:t>Aline da Silva Paula¹</a:t>
            </a:r>
            <a:r>
              <a:rPr lang="pt-BR" sz="900" dirty="0">
                <a:latin typeface="Arial" panose="020B0604020202020204" pitchFamily="34" charset="0"/>
                <a:cs typeface="Arial" panose="020B0604020202020204" pitchFamily="34" charset="0"/>
              </a:rPr>
              <a:t>, Alcione de Oliveira Souza², Marlise de Lima Brandão, Alessandra Amaral </a:t>
            </a:r>
            <a:r>
              <a:rPr lang="pt-BR" sz="900" dirty="0" err="1">
                <a:latin typeface="Arial" panose="020B0604020202020204" pitchFamily="34" charset="0"/>
                <a:cs typeface="Arial" panose="020B0604020202020204" pitchFamily="34" charset="0"/>
              </a:rPr>
              <a:t>Schwanke</a:t>
            </a:r>
            <a:r>
              <a:rPr lang="pt-BR" sz="900" dirty="0">
                <a:latin typeface="Arial" panose="020B0604020202020204" pitchFamily="34" charset="0"/>
                <a:cs typeface="Arial" panose="020B0604020202020204" pitchFamily="34" charset="0"/>
              </a:rPr>
              <a:t>, Neidamar </a:t>
            </a:r>
            <a:r>
              <a:rPr lang="pt-BR" sz="900" dirty="0" err="1">
                <a:latin typeface="Arial" panose="020B0604020202020204" pitchFamily="34" charset="0"/>
                <a:cs typeface="Arial" panose="020B0604020202020204" pitchFamily="34" charset="0"/>
              </a:rPr>
              <a:t>Pedrini</a:t>
            </a:r>
            <a:r>
              <a:rPr lang="pt-BR" sz="900" dirty="0">
                <a:latin typeface="Arial" panose="020B0604020202020204" pitchFamily="34" charset="0"/>
                <a:cs typeface="Arial" panose="020B0604020202020204" pitchFamily="34" charset="0"/>
              </a:rPr>
              <a:t> Arias </a:t>
            </a:r>
            <a:r>
              <a:rPr lang="pt-BR" sz="900" dirty="0" err="1">
                <a:latin typeface="Arial" panose="020B0604020202020204" pitchFamily="34" charset="0"/>
                <a:cs typeface="Arial" panose="020B0604020202020204" pitchFamily="34" charset="0"/>
              </a:rPr>
              <a:t>Fugaça</a:t>
            </a:r>
            <a:r>
              <a:rPr lang="pt-BR" sz="900" dirty="0">
                <a:latin typeface="Arial" panose="020B0604020202020204" pitchFamily="34" charset="0"/>
                <a:cs typeface="Arial" panose="020B0604020202020204" pitchFamily="34" charset="0"/>
              </a:rPr>
              <a:t>  </a:t>
            </a:r>
            <a:r>
              <a:rPr lang="pt-BR" sz="900" b="1" dirty="0">
                <a:latin typeface="Arial" panose="020B0604020202020204" pitchFamily="34" charset="0"/>
                <a:cs typeface="Arial" panose="020B0604020202020204" pitchFamily="34" charset="0"/>
              </a:rPr>
              <a:t>Orientador: Karina Silveira de Almeida Hammerschimdt</a:t>
            </a:r>
            <a:r>
              <a:rPr lang="pt-BR" sz="900" dirty="0">
                <a:latin typeface="Arial" panose="020B0604020202020204" pitchFamily="34" charset="0"/>
                <a:cs typeface="Arial" panose="020B0604020202020204" pitchFamily="34" charset="0"/>
              </a:rPr>
              <a:t>³</a:t>
            </a:r>
          </a:p>
          <a:p>
            <a:pPr algn="ctr"/>
            <a:r>
              <a:rPr lang="pt-BR" sz="900" baseline="30000" dirty="0">
                <a:latin typeface="Arial" panose="020B0604020202020204" pitchFamily="34" charset="0"/>
                <a:cs typeface="Arial" panose="020B0604020202020204" pitchFamily="34" charset="0"/>
              </a:rPr>
              <a:t>1-3</a:t>
            </a:r>
            <a:r>
              <a:rPr lang="pt-BR" sz="900" dirty="0">
                <a:latin typeface="Arial" panose="020B0604020202020204" pitchFamily="34" charset="0"/>
                <a:cs typeface="Arial" panose="020B0604020202020204" pitchFamily="34" charset="0"/>
              </a:rPr>
              <a:t> Universidade Federal do Paraná - UFPR</a:t>
            </a:r>
          </a:p>
          <a:p>
            <a:pPr algn="ctr"/>
            <a:r>
              <a:rPr lang="pt-BR" sz="900" i="1" dirty="0">
                <a:latin typeface="Arial" panose="020B0604020202020204" pitchFamily="34" charset="0"/>
                <a:cs typeface="Arial" panose="020B0604020202020204" pitchFamily="34" charset="0"/>
              </a:rPr>
              <a:t>silvapaula@ufpr.br</a:t>
            </a:r>
          </a:p>
        </p:txBody>
      </p:sp>
      <p:cxnSp>
        <p:nvCxnSpPr>
          <p:cNvPr id="8" name="Conector reto 7">
            <a:extLst>
              <a:ext uri="{FF2B5EF4-FFF2-40B4-BE49-F238E27FC236}">
                <a16:creationId xmlns:a16="http://schemas.microsoft.com/office/drawing/2014/main" id="{AA512BD6-EDE6-413B-9B2B-4FB45A009BFF}"/>
              </a:ext>
            </a:extLst>
          </p:cNvPr>
          <p:cNvCxnSpPr>
            <a:cxnSpLocks/>
          </p:cNvCxnSpPr>
          <p:nvPr/>
        </p:nvCxnSpPr>
        <p:spPr>
          <a:xfrm>
            <a:off x="2857500" y="2169042"/>
            <a:ext cx="0" cy="5327442"/>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748CD78C-B763-429E-B437-AB92F211089F}"/>
              </a:ext>
            </a:extLst>
          </p:cNvPr>
          <p:cNvSpPr txBox="1"/>
          <p:nvPr/>
        </p:nvSpPr>
        <p:spPr>
          <a:xfrm>
            <a:off x="166912" y="2238327"/>
            <a:ext cx="259415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INTRODUÇÃO</a:t>
            </a:r>
            <a:endParaRPr lang="pt-BR" sz="1000" b="1" dirty="0">
              <a:solidFill>
                <a:schemeClr val="bg1"/>
              </a:solidFill>
              <a:latin typeface="Arial" panose="020B060402020202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4344AAD9-74BD-4101-A924-8BB69061BF66}"/>
              </a:ext>
            </a:extLst>
          </p:cNvPr>
          <p:cNvSpPr txBox="1"/>
          <p:nvPr/>
        </p:nvSpPr>
        <p:spPr>
          <a:xfrm>
            <a:off x="163312" y="5381806"/>
            <a:ext cx="2630036"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OBJETIVO</a:t>
            </a:r>
          </a:p>
        </p:txBody>
      </p:sp>
      <p:sp>
        <p:nvSpPr>
          <p:cNvPr id="11" name="CaixaDeTexto 10">
            <a:extLst>
              <a:ext uri="{FF2B5EF4-FFF2-40B4-BE49-F238E27FC236}">
                <a16:creationId xmlns:a16="http://schemas.microsoft.com/office/drawing/2014/main" id="{1A9BAC74-8571-4BCE-BC28-6AABD4DCA795}"/>
              </a:ext>
            </a:extLst>
          </p:cNvPr>
          <p:cNvSpPr txBox="1"/>
          <p:nvPr/>
        </p:nvSpPr>
        <p:spPr>
          <a:xfrm>
            <a:off x="150253" y="6164770"/>
            <a:ext cx="2627467"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MATERIAL E MÉTODO</a:t>
            </a:r>
          </a:p>
        </p:txBody>
      </p:sp>
      <p:sp>
        <p:nvSpPr>
          <p:cNvPr id="12" name="CaixaDeTexto 11">
            <a:extLst>
              <a:ext uri="{FF2B5EF4-FFF2-40B4-BE49-F238E27FC236}">
                <a16:creationId xmlns:a16="http://schemas.microsoft.com/office/drawing/2014/main" id="{BFD7D3CC-A25D-4102-A03C-966AEEE9F727}"/>
              </a:ext>
            </a:extLst>
          </p:cNvPr>
          <p:cNvSpPr txBox="1"/>
          <p:nvPr/>
        </p:nvSpPr>
        <p:spPr>
          <a:xfrm>
            <a:off x="2969376" y="2238327"/>
            <a:ext cx="249786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RESULTADOS</a:t>
            </a:r>
          </a:p>
        </p:txBody>
      </p:sp>
      <p:sp>
        <p:nvSpPr>
          <p:cNvPr id="14" name="CaixaDeTexto 13">
            <a:extLst>
              <a:ext uri="{FF2B5EF4-FFF2-40B4-BE49-F238E27FC236}">
                <a16:creationId xmlns:a16="http://schemas.microsoft.com/office/drawing/2014/main" id="{FECD74B4-7D9A-4AEA-B3F7-83387EF4AF1C}"/>
              </a:ext>
            </a:extLst>
          </p:cNvPr>
          <p:cNvSpPr txBox="1"/>
          <p:nvPr/>
        </p:nvSpPr>
        <p:spPr>
          <a:xfrm>
            <a:off x="166911" y="7541906"/>
            <a:ext cx="5300325" cy="200055"/>
          </a:xfrm>
          <a:prstGeom prst="rect">
            <a:avLst/>
          </a:prstGeom>
          <a:solidFill>
            <a:schemeClr val="bg1">
              <a:lumMod val="50000"/>
            </a:schemeClr>
          </a:solidFill>
          <a:ln>
            <a:noFill/>
          </a:ln>
        </p:spPr>
        <p:txBody>
          <a:bodyPr wrap="square" rtlCol="0">
            <a:spAutoFit/>
          </a:bodyPr>
          <a:lstStyle/>
          <a:p>
            <a:pPr algn="ctr"/>
            <a:r>
              <a:rPr lang="pt-BR" sz="700" b="1" dirty="0">
                <a:solidFill>
                  <a:schemeClr val="bg1"/>
                </a:solidFill>
                <a:latin typeface="Arial" panose="020B0604020202020204" pitchFamily="34" charset="0"/>
                <a:cs typeface="Arial" panose="020B0604020202020204" pitchFamily="34" charset="0"/>
              </a:rPr>
              <a:t>REFERÊNCIAS</a:t>
            </a:r>
            <a:endParaRPr lang="pt-BR" sz="293" b="1" dirty="0">
              <a:solidFill>
                <a:schemeClr val="bg1"/>
              </a:solidFill>
              <a:latin typeface="Arial" panose="020B0604020202020204" pitchFamily="34" charset="0"/>
              <a:cs typeface="Arial" panose="020B0604020202020204" pitchFamily="34" charset="0"/>
            </a:endParaRPr>
          </a:p>
        </p:txBody>
      </p:sp>
      <p:sp>
        <p:nvSpPr>
          <p:cNvPr id="15" name="CaixaDeTexto 14">
            <a:extLst>
              <a:ext uri="{FF2B5EF4-FFF2-40B4-BE49-F238E27FC236}">
                <a16:creationId xmlns:a16="http://schemas.microsoft.com/office/drawing/2014/main" id="{6AD4C4E2-C13D-4C38-ADEB-6CB2E74039A7}"/>
              </a:ext>
            </a:extLst>
          </p:cNvPr>
          <p:cNvSpPr txBox="1"/>
          <p:nvPr/>
        </p:nvSpPr>
        <p:spPr>
          <a:xfrm>
            <a:off x="112520" y="2487103"/>
            <a:ext cx="2709250" cy="2862322"/>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Aliado ao contexto de envelhecimento populacional brasileiro, emergiu em 2020 a pandemia provocada pelo </a:t>
            </a:r>
            <a:r>
              <a:rPr lang="pt-BR" sz="900" dirty="0" err="1">
                <a:latin typeface="Arial" panose="020B0604020202020204" pitchFamily="34" charset="0"/>
                <a:cs typeface="Arial" panose="020B0604020202020204" pitchFamily="34" charset="0"/>
              </a:rPr>
              <a:t>betacoronavírus</a:t>
            </a:r>
            <a:r>
              <a:rPr lang="pt-BR" sz="900" dirty="0">
                <a:latin typeface="Arial" panose="020B0604020202020204" pitchFamily="34" charset="0"/>
                <a:cs typeface="Arial" panose="020B0604020202020204" pitchFamily="34" charset="0"/>
              </a:rPr>
              <a:t>, denominado de </a:t>
            </a:r>
            <a:r>
              <a:rPr lang="pt-BR" sz="900" dirty="0" err="1">
                <a:latin typeface="Arial" panose="020B0604020202020204" pitchFamily="34" charset="0"/>
                <a:cs typeface="Arial" panose="020B0604020202020204" pitchFamily="34" charset="0"/>
              </a:rPr>
              <a:t>Severe</a:t>
            </a:r>
            <a:r>
              <a:rPr lang="pt-BR" sz="900" dirty="0">
                <a:latin typeface="Arial" panose="020B0604020202020204" pitchFamily="34" charset="0"/>
                <a:cs typeface="Arial" panose="020B0604020202020204" pitchFamily="34" charset="0"/>
              </a:rPr>
              <a:t> </a:t>
            </a:r>
            <a:r>
              <a:rPr lang="pt-BR" sz="900" dirty="0" err="1">
                <a:latin typeface="Arial" panose="020B0604020202020204" pitchFamily="34" charset="0"/>
                <a:cs typeface="Arial" panose="020B0604020202020204" pitchFamily="34" charset="0"/>
              </a:rPr>
              <a:t>Acute</a:t>
            </a:r>
            <a:r>
              <a:rPr lang="pt-BR" sz="900" dirty="0">
                <a:latin typeface="Arial" panose="020B0604020202020204" pitchFamily="34" charset="0"/>
                <a:cs typeface="Arial" panose="020B0604020202020204" pitchFamily="34" charset="0"/>
              </a:rPr>
              <a:t> </a:t>
            </a:r>
            <a:r>
              <a:rPr lang="pt-BR" sz="900" dirty="0" err="1">
                <a:latin typeface="Arial" panose="020B0604020202020204" pitchFamily="34" charset="0"/>
                <a:cs typeface="Arial" panose="020B0604020202020204" pitchFamily="34" charset="0"/>
              </a:rPr>
              <a:t>Respiratory</a:t>
            </a:r>
            <a:r>
              <a:rPr lang="pt-BR" sz="900" dirty="0">
                <a:latin typeface="Arial" panose="020B0604020202020204" pitchFamily="34" charset="0"/>
                <a:cs typeface="Arial" panose="020B0604020202020204" pitchFamily="34" charset="0"/>
              </a:rPr>
              <a:t> </a:t>
            </a:r>
            <a:r>
              <a:rPr lang="pt-BR" sz="900" dirty="0" err="1">
                <a:latin typeface="Arial" panose="020B0604020202020204" pitchFamily="34" charset="0"/>
                <a:cs typeface="Arial" panose="020B0604020202020204" pitchFamily="34" charset="0"/>
              </a:rPr>
              <a:t>Syndrome</a:t>
            </a:r>
            <a:r>
              <a:rPr lang="pt-BR" sz="900" dirty="0">
                <a:latin typeface="Arial" panose="020B0604020202020204" pitchFamily="34" charset="0"/>
                <a:cs typeface="Arial" panose="020B0604020202020204" pitchFamily="34" charset="0"/>
              </a:rPr>
              <a:t> Coronavirus-2 (Sars-Cov-2), com patologia intitulada Corona Vírus Disease-19 (COVID-19), que provoca síndrome respiratória aguda grave e ceifa milhões de vida em todo mundo (</a:t>
            </a:r>
            <a:r>
              <a:rPr lang="pt-BR" sz="900" dirty="0" err="1">
                <a:latin typeface="Arial" panose="020B0604020202020204" pitchFamily="34" charset="0"/>
                <a:cs typeface="Arial" panose="020B0604020202020204" pitchFamily="34" charset="0"/>
              </a:rPr>
              <a:t>Ng</a:t>
            </a:r>
            <a:r>
              <a:rPr lang="pt-BR" sz="900" dirty="0">
                <a:latin typeface="Arial" panose="020B0604020202020204" pitchFamily="34" charset="0"/>
                <a:cs typeface="Arial" panose="020B0604020202020204" pitchFamily="34" charset="0"/>
              </a:rPr>
              <a:t> &amp; </a:t>
            </a:r>
            <a:r>
              <a:rPr lang="pt-BR" sz="900" dirty="0" err="1">
                <a:latin typeface="Arial" panose="020B0604020202020204" pitchFamily="34" charset="0"/>
                <a:cs typeface="Arial" panose="020B0604020202020204" pitchFamily="34" charset="0"/>
              </a:rPr>
              <a:t>Tilg</a:t>
            </a:r>
            <a:r>
              <a:rPr lang="pt-BR" sz="900" dirty="0">
                <a:latin typeface="Arial" panose="020B0604020202020204" pitchFamily="34" charset="0"/>
                <a:cs typeface="Arial" panose="020B0604020202020204" pitchFamily="34" charset="0"/>
              </a:rPr>
              <a:t>, 2020).</a:t>
            </a:r>
          </a:p>
          <a:p>
            <a:pPr algn="just"/>
            <a:r>
              <a:rPr lang="pt-BR" sz="900" dirty="0">
                <a:latin typeface="Arial" panose="020B0604020202020204" pitchFamily="34" charset="0"/>
                <a:cs typeface="Arial" panose="020B0604020202020204" pitchFamily="34" charset="0"/>
              </a:rPr>
              <a:t>os idosos tornaram-se o centro da atenção em relação a COVID-19, principalmente devido ao elevado risco de letalidade, mortalidade e maior probabilidade de desenvolver a doença de forma grave. Esta condição está relacionada a diversidade de situações de saúde e doença que os idosos brasileiros apresentam, influenciadas por alterações na funcionalidade, </a:t>
            </a:r>
            <a:r>
              <a:rPr lang="pt-BR" sz="900" dirty="0" err="1">
                <a:latin typeface="Arial" panose="020B0604020202020204" pitchFamily="34" charset="0"/>
                <a:cs typeface="Arial" panose="020B0604020202020204" pitchFamily="34" charset="0"/>
              </a:rPr>
              <a:t>multimorbidades</a:t>
            </a:r>
            <a:r>
              <a:rPr lang="pt-BR" sz="900" dirty="0">
                <a:latin typeface="Arial" panose="020B0604020202020204" pitchFamily="34" charset="0"/>
                <a:cs typeface="Arial" panose="020B0604020202020204" pitchFamily="34" charset="0"/>
              </a:rPr>
              <a:t>, comorbidades, agravos e riscos para imunossupressão (Hammerschmidt &amp; Santana, 2020).</a:t>
            </a:r>
          </a:p>
        </p:txBody>
      </p:sp>
      <p:sp>
        <p:nvSpPr>
          <p:cNvPr id="16" name="CaixaDeTexto 15">
            <a:extLst>
              <a:ext uri="{FF2B5EF4-FFF2-40B4-BE49-F238E27FC236}">
                <a16:creationId xmlns:a16="http://schemas.microsoft.com/office/drawing/2014/main" id="{0F3196CC-182C-46DF-8FB1-18620851DB4D}"/>
              </a:ext>
            </a:extLst>
          </p:cNvPr>
          <p:cNvSpPr txBox="1"/>
          <p:nvPr/>
        </p:nvSpPr>
        <p:spPr>
          <a:xfrm>
            <a:off x="195601" y="5618025"/>
            <a:ext cx="2553767" cy="507831"/>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Analisar desfechos clínicos e características sociodemográficas e clínicas de idosos hospitalizados pelo Coronavírus (COVID-19). .</a:t>
            </a:r>
          </a:p>
        </p:txBody>
      </p:sp>
      <p:sp>
        <p:nvSpPr>
          <p:cNvPr id="17" name="CaixaDeTexto 16">
            <a:extLst>
              <a:ext uri="{FF2B5EF4-FFF2-40B4-BE49-F238E27FC236}">
                <a16:creationId xmlns:a16="http://schemas.microsoft.com/office/drawing/2014/main" id="{4E8D5C1E-EAF1-4FDD-A842-D3937E9A00BC}"/>
              </a:ext>
            </a:extLst>
          </p:cNvPr>
          <p:cNvSpPr txBox="1"/>
          <p:nvPr/>
        </p:nvSpPr>
        <p:spPr>
          <a:xfrm>
            <a:off x="163312" y="6400989"/>
            <a:ext cx="2618347" cy="1200329"/>
          </a:xfrm>
          <a:prstGeom prst="rect">
            <a:avLst/>
          </a:prstGeom>
          <a:noFill/>
        </p:spPr>
        <p:txBody>
          <a:bodyPr wrap="square" rtlCol="0">
            <a:spAutoFit/>
          </a:bodyPr>
          <a:lstStyle/>
          <a:p>
            <a:pPr algn="just"/>
            <a:r>
              <a:rPr lang="pt-BR" sz="900" dirty="0">
                <a:solidFill>
                  <a:srgbClr val="000000"/>
                </a:solidFill>
                <a:effectLst/>
                <a:latin typeface="Arial" panose="020B0604020202020204" pitchFamily="34" charset="0"/>
                <a:ea typeface="Calibri" panose="020F0502020204030204" pitchFamily="34" charset="0"/>
              </a:rPr>
              <a:t>Estudo quantitativo e documental, realizado em um Hospital Privado de Curitiba -PR, com dados do Núcleo de Epidemiologia Hospitalar sobre idosos hospitalizados com COVID-19 em 2020, o presente estudo foi aprovado pelo Comitê de ética em pesquisa da Universidade Federal do Paraná, sob parecer de nº 4.624.299. </a:t>
            </a:r>
            <a:endParaRPr lang="pt-BR" sz="900" dirty="0">
              <a:latin typeface="Arial" panose="020B0604020202020204" pitchFamily="34" charset="0"/>
              <a:cs typeface="Arial" panose="020B0604020202020204" pitchFamily="34" charset="0"/>
            </a:endParaRPr>
          </a:p>
        </p:txBody>
      </p:sp>
      <p:sp>
        <p:nvSpPr>
          <p:cNvPr id="18" name="CaixaDeTexto 17">
            <a:extLst>
              <a:ext uri="{FF2B5EF4-FFF2-40B4-BE49-F238E27FC236}">
                <a16:creationId xmlns:a16="http://schemas.microsoft.com/office/drawing/2014/main" id="{4B9DADBB-599C-4879-BB9B-BBF9D398902E}"/>
              </a:ext>
            </a:extLst>
          </p:cNvPr>
          <p:cNvSpPr txBox="1"/>
          <p:nvPr/>
        </p:nvSpPr>
        <p:spPr>
          <a:xfrm>
            <a:off x="2946628" y="2476511"/>
            <a:ext cx="2553769" cy="3000821"/>
          </a:xfrm>
          <a:prstGeom prst="rect">
            <a:avLst/>
          </a:prstGeom>
          <a:noFill/>
        </p:spPr>
        <p:txBody>
          <a:bodyPr wrap="square" rtlCol="0">
            <a:spAutoFit/>
          </a:bodyPr>
          <a:lstStyle/>
          <a:p>
            <a:pPr algn="just"/>
            <a:r>
              <a:rPr lang="pt-BR" sz="900" dirty="0">
                <a:solidFill>
                  <a:srgbClr val="000000"/>
                </a:solidFill>
                <a:effectLst/>
                <a:latin typeface="Arial" panose="020B0604020202020204" pitchFamily="34" charset="0"/>
                <a:ea typeface="Calibri" panose="020F0502020204030204" pitchFamily="34" charset="0"/>
              </a:rPr>
              <a:t>Da amostra composta por 179 idosos, predominou o sexo masculino (50,3%), a idade média de 71,9, e as </a:t>
            </a:r>
            <a:r>
              <a:rPr lang="pt-BR" sz="900" dirty="0" err="1">
                <a:solidFill>
                  <a:srgbClr val="000000"/>
                </a:solidFill>
                <a:effectLst/>
                <a:latin typeface="Arial" panose="020B0604020202020204" pitchFamily="34" charset="0"/>
                <a:ea typeface="Calibri" panose="020F0502020204030204" pitchFamily="34" charset="0"/>
              </a:rPr>
              <a:t>multimorbidades</a:t>
            </a:r>
            <a:r>
              <a:rPr lang="pt-BR" sz="900" dirty="0">
                <a:solidFill>
                  <a:srgbClr val="000000"/>
                </a:solidFill>
                <a:effectLst/>
                <a:latin typeface="Arial" panose="020B0604020202020204" pitchFamily="34" charset="0"/>
                <a:ea typeface="Calibri" panose="020F0502020204030204" pitchFamily="34" charset="0"/>
              </a:rPr>
              <a:t> (88,8%). No prognóstico, 70,9% receberam alta, 22,9 % óbitos e 6,1% transferência para outros hospitais. Nas altas prevaleceram: idade média de 70,4; sexo masculino 53,3%, uso de suporte de oxigênio (72,44%), em que 5,5% utilizaram ventilação mecânica, foram </a:t>
            </a:r>
            <a:r>
              <a:rPr lang="pt-BR" sz="900" dirty="0" err="1">
                <a:solidFill>
                  <a:srgbClr val="000000"/>
                </a:solidFill>
                <a:effectLst/>
                <a:latin typeface="Arial" panose="020B0604020202020204" pitchFamily="34" charset="0"/>
                <a:ea typeface="Calibri" panose="020F0502020204030204" pitchFamily="34" charset="0"/>
              </a:rPr>
              <a:t>pronados</a:t>
            </a:r>
            <a:r>
              <a:rPr lang="pt-BR" sz="900" dirty="0">
                <a:solidFill>
                  <a:srgbClr val="000000"/>
                </a:solidFill>
                <a:effectLst/>
                <a:latin typeface="Arial" panose="020B0604020202020204" pitchFamily="34" charset="0"/>
                <a:ea typeface="Calibri" panose="020F0502020204030204" pitchFamily="34" charset="0"/>
              </a:rPr>
              <a:t> (79,53%), tiveram média de pressão parcial de Oxigênio (PaO2) de 102,79 ± 47,47, D-Dímero de 2016,98 ± 1994,94, e o exame de tomografia com aspecto em opacidades ocorreu em 66,79%. Nos óbitos predominaram: idade média de 76,6, sexo feminino (58,5%), necessidade de oxigenoterapia em 97,53% dos idosos, uso de ventilador mecânico (VM) 58,54% e posição de prona em 60,98%, média D-Dímero de 5022,29, exame de tomografia com aspecto em opacidades em 73,2%. </a:t>
            </a:r>
            <a:endParaRPr lang="pt-BR" sz="900" b="1" dirty="0">
              <a:latin typeface="Arial" panose="020B0604020202020204" pitchFamily="34" charset="0"/>
              <a:cs typeface="Arial" panose="020B0604020202020204" pitchFamily="34" charset="0"/>
            </a:endParaRPr>
          </a:p>
        </p:txBody>
      </p:sp>
      <p:sp>
        <p:nvSpPr>
          <p:cNvPr id="20" name="CaixaDeTexto 19">
            <a:extLst>
              <a:ext uri="{FF2B5EF4-FFF2-40B4-BE49-F238E27FC236}">
                <a16:creationId xmlns:a16="http://schemas.microsoft.com/office/drawing/2014/main" id="{380A0A8E-51D8-4C9F-88F4-B5F871F6400B}"/>
              </a:ext>
            </a:extLst>
          </p:cNvPr>
          <p:cNvSpPr txBox="1"/>
          <p:nvPr/>
        </p:nvSpPr>
        <p:spPr>
          <a:xfrm>
            <a:off x="68589" y="7722935"/>
            <a:ext cx="5540472" cy="1092607"/>
          </a:xfrm>
          <a:prstGeom prst="rect">
            <a:avLst/>
          </a:prstGeom>
          <a:noFill/>
        </p:spPr>
        <p:txBody>
          <a:bodyPr wrap="square" rtlCol="0">
            <a:spAutoFit/>
          </a:bodyPr>
          <a:lstStyle/>
          <a:p>
            <a:pPr algn="just"/>
            <a:r>
              <a:rPr lang="en-US" sz="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BACKER J., KLINKENBERG D. &amp; WALLINGA J. (2020). Incubation period of 2019 novel coronavirus (2019-nCoV) infections among </a:t>
            </a:r>
            <a:r>
              <a:rPr lang="en-US" sz="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travellers</a:t>
            </a:r>
            <a:r>
              <a:rPr lang="en-US" sz="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from Wuhan, China, 20-28</a:t>
            </a:r>
            <a:r>
              <a:rPr lang="en-US" sz="500" dirty="0">
                <a:effectLst/>
                <a:latin typeface="Arial" panose="020B0604020202020204" pitchFamily="34" charset="0"/>
                <a:ea typeface="Calibri" panose="020F0502020204030204" pitchFamily="34" charset="0"/>
                <a:cs typeface="Times New Roman" panose="02020603050405020304" pitchFamily="18" charset="0"/>
              </a:rPr>
              <a:t>. </a:t>
            </a:r>
            <a:r>
              <a:rPr lang="pt-BR" sz="500" b="1" dirty="0" err="1">
                <a:effectLst/>
                <a:latin typeface="Arial" panose="020B0604020202020204" pitchFamily="34" charset="0"/>
                <a:ea typeface="Calibri" panose="020F0502020204030204" pitchFamily="34" charset="0"/>
                <a:cs typeface="Times New Roman" panose="02020603050405020304" pitchFamily="18" charset="0"/>
              </a:rPr>
              <a:t>EuroSurveillance</a:t>
            </a:r>
            <a:r>
              <a:rPr lang="pt-BR" sz="500" b="1" dirty="0">
                <a:effectLst/>
                <a:latin typeface="Arial" panose="020B0604020202020204" pitchFamily="34" charset="0"/>
                <a:ea typeface="Calibri" panose="020F0502020204030204" pitchFamily="34" charset="0"/>
                <a:cs typeface="Times New Roman" panose="02020603050405020304" pitchFamily="18" charset="0"/>
              </a:rPr>
              <a:t>,</a:t>
            </a:r>
            <a:r>
              <a:rPr lang="pt-BR" sz="500" dirty="0">
                <a:effectLst/>
                <a:latin typeface="Arial" panose="020B0604020202020204" pitchFamily="34" charset="0"/>
                <a:ea typeface="Calibri" panose="020F0502020204030204" pitchFamily="34" charset="0"/>
                <a:cs typeface="Times New Roman" panose="02020603050405020304" pitchFamily="18" charset="0"/>
              </a:rPr>
              <a:t> 25(5):2000062. </a:t>
            </a:r>
            <a:r>
              <a:rPr lang="pt-BR" sz="500" u="none" strike="noStrike"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https://doi.org/10.2807/1560-7917.ES.2020.25.5.2000062</a:t>
            </a:r>
            <a:endParaRPr lang="pt-BR" sz="500" u="none" strike="noStrike"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algn="just"/>
            <a:endParaRPr lang="pt-BR" sz="500" dirty="0">
              <a:latin typeface="Arial" panose="020B0604020202020204" pitchFamily="34" charset="0"/>
              <a:ea typeface="Calibri" panose="020F0502020204030204" pitchFamily="34" charset="0"/>
              <a:cs typeface="Arial" panose="020B0604020202020204" pitchFamily="34" charset="0"/>
            </a:endParaRPr>
          </a:p>
          <a:p>
            <a:pPr algn="just"/>
            <a:r>
              <a:rPr lang="pt-BR" sz="500" dirty="0">
                <a:effectLst/>
                <a:latin typeface="Arial" panose="020B0604020202020204" pitchFamily="34" charset="0"/>
                <a:ea typeface="Calibri" panose="020F0502020204030204" pitchFamily="34" charset="0"/>
                <a:cs typeface="Arial" panose="020B0604020202020204" pitchFamily="34" charset="0"/>
              </a:rPr>
              <a:t>HAMMERSCHMIDT KSA, SANTANA RF (2020). SAÚDE DO IDOSO EM TEMPOS DE PANDEMIA COVID-19. </a:t>
            </a:r>
            <a:r>
              <a:rPr lang="pt-BR" sz="500" dirty="0" err="1">
                <a:effectLst/>
                <a:latin typeface="Arial" panose="020B0604020202020204" pitchFamily="34" charset="0"/>
                <a:ea typeface="Calibri" panose="020F0502020204030204" pitchFamily="34" charset="0"/>
                <a:cs typeface="Arial" panose="020B0604020202020204" pitchFamily="34" charset="0"/>
              </a:rPr>
              <a:t>Cogitare</a:t>
            </a:r>
            <a:r>
              <a:rPr lang="pt-BR" sz="500" dirty="0">
                <a:effectLst/>
                <a:latin typeface="Arial" panose="020B0604020202020204" pitchFamily="34" charset="0"/>
                <a:ea typeface="Calibri" panose="020F0502020204030204" pitchFamily="34" charset="0"/>
                <a:cs typeface="Arial" panose="020B0604020202020204" pitchFamily="34" charset="0"/>
              </a:rPr>
              <a:t> enfermagem, 25:e72849. https://revistas.ufpr.br/cogitare/article/view/72849/pdf</a:t>
            </a:r>
          </a:p>
          <a:p>
            <a:pPr algn="just"/>
            <a:endParaRPr lang="en-US" sz="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r>
              <a:rPr lang="en-US" sz="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 SC, TILG H (2020). Covid-19 and the gastrointestinal tract: more than meets the eye. Gut, 69(9):973–974  https://pubmed.ncbi.nlm.nih.gov/32273292/. </a:t>
            </a:r>
            <a:r>
              <a:rPr lang="en-US" sz="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doi</a:t>
            </a:r>
            <a:r>
              <a:rPr lang="en-US" sz="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10.1136/gutjnl-2020-321195.</a:t>
            </a:r>
            <a:r>
              <a:rPr lang="pt-BR" sz="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gn="just"/>
            <a:endParaRPr lang="pt-BR" sz="5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ZHENG Y., YANG J., GOU X., PU K., CHEN Z., GUO Q., JI R,, WANG H., WANG Y., &amp; ZHOU Y. (2020). Prevalence of comorbidities and its effects in patients infected with SARS-CoV-2: a systematic review and meta-analysis. </a:t>
            </a:r>
            <a:r>
              <a:rPr lang="en-US" sz="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 J Infect Dis</a:t>
            </a:r>
            <a:r>
              <a:rPr lang="en-US" sz="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94:91-5. 10.1016/j.ijid.2020.03.017</a:t>
            </a:r>
            <a:endParaRPr lang="pt-BR" sz="5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5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ZHOU F., YU T., DU R., FAN G., LIU Y., LIU Z., XIANG J., WANG Y., SONG B., GU X., GUAN L., WEI Y., LI H., WU X., XU J., TU S., ZHANG Y., CHEN H., &amp; CAO B. (2020). Clinical course and risk factors for mortality of adult inpatients with COVID-19 in Wuhan, China: a retrospective cohort study. </a:t>
            </a:r>
            <a:r>
              <a:rPr lang="pt-BR" sz="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Lancet</a:t>
            </a:r>
            <a:r>
              <a:rPr lang="pt-BR" sz="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395(10229):1054- 62. 10.1016/S0140-6736(20)30566-3</a:t>
            </a:r>
            <a:endParaRPr lang="pt-BR" sz="5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Conector reto 41">
            <a:extLst>
              <a:ext uri="{FF2B5EF4-FFF2-40B4-BE49-F238E27FC236}">
                <a16:creationId xmlns:a16="http://schemas.microsoft.com/office/drawing/2014/main" id="{AC187A9A-CDC0-4DE8-957E-E995B2B28005}"/>
              </a:ext>
            </a:extLst>
          </p:cNvPr>
          <p:cNvCxnSpPr>
            <a:cxnSpLocks/>
          </p:cNvCxnSpPr>
          <p:nvPr/>
        </p:nvCxnSpPr>
        <p:spPr>
          <a:xfrm>
            <a:off x="183191" y="2082415"/>
            <a:ext cx="5284046" cy="0"/>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48" name="CaixaDeTexto 47">
            <a:extLst>
              <a:ext uri="{FF2B5EF4-FFF2-40B4-BE49-F238E27FC236}">
                <a16:creationId xmlns:a16="http://schemas.microsoft.com/office/drawing/2014/main" id="{8D366BA9-4731-4DDE-B4F2-6C866DD64FB4}"/>
              </a:ext>
            </a:extLst>
          </p:cNvPr>
          <p:cNvSpPr txBox="1"/>
          <p:nvPr/>
        </p:nvSpPr>
        <p:spPr>
          <a:xfrm>
            <a:off x="2994353" y="5530210"/>
            <a:ext cx="249786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CONCLUSÃO</a:t>
            </a:r>
          </a:p>
        </p:txBody>
      </p:sp>
      <p:sp>
        <p:nvSpPr>
          <p:cNvPr id="49" name="CaixaDeTexto 48">
            <a:extLst>
              <a:ext uri="{FF2B5EF4-FFF2-40B4-BE49-F238E27FC236}">
                <a16:creationId xmlns:a16="http://schemas.microsoft.com/office/drawing/2014/main" id="{69A51512-DED3-4E8A-B13D-F14B7608C545}"/>
              </a:ext>
            </a:extLst>
          </p:cNvPr>
          <p:cNvSpPr txBox="1"/>
          <p:nvPr/>
        </p:nvSpPr>
        <p:spPr>
          <a:xfrm>
            <a:off x="2951415" y="5767818"/>
            <a:ext cx="2533781" cy="1615827"/>
          </a:xfrm>
          <a:prstGeom prst="rect">
            <a:avLst/>
          </a:prstGeom>
          <a:noFill/>
        </p:spPr>
        <p:txBody>
          <a:bodyPr wrap="square" rtlCol="0">
            <a:spAutoFit/>
          </a:bodyPr>
          <a:lstStyle/>
          <a:p>
            <a:pPr algn="just"/>
            <a:r>
              <a:rPr lang="pt-BR" sz="900" dirty="0">
                <a:solidFill>
                  <a:srgbClr val="000000"/>
                </a:solidFill>
                <a:effectLst/>
                <a:latin typeface="Arial" panose="020B0604020202020204" pitchFamily="34" charset="0"/>
                <a:ea typeface="Calibri" panose="020F0502020204030204" pitchFamily="34" charset="0"/>
              </a:rPr>
              <a:t>Destaca-se a necessidade de estudos futuros que apontem as relações entre as variáveis, que consequentemente oportunizam inferências mais precisas, para aprofundar os dados estatísticos relacionados aos idosos hospitalizados com COVID-19, correlacionando com informações sobre os desfechos clínicos, destacando fatores relacionados relevantes para o planejamento de um cuidado seguro para esta população na atenção terciária.</a:t>
            </a:r>
            <a:endParaRPr lang="pt-B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41605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780</Words>
  <Application>Microsoft Office PowerPoint</Application>
  <PresentationFormat>Apresentação na tela (16:10)</PresentationFormat>
  <Paragraphs>27</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ADALBERTO SILVA MEIRA</dc:creator>
  <cp:lastModifiedBy>Aline Silva Paula</cp:lastModifiedBy>
  <cp:revision>17</cp:revision>
  <dcterms:created xsi:type="dcterms:W3CDTF">2018-11-18T15:06:20Z</dcterms:created>
  <dcterms:modified xsi:type="dcterms:W3CDTF">2022-08-10T13:41:16Z</dcterms:modified>
</cp:coreProperties>
</file>