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9144000" cx="5715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28625" y="1496484"/>
            <a:ext cx="4857750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Calibri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14375" y="4802717"/>
            <a:ext cx="4286250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3pPr>
            <a:lvl4pPr lvl="3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-43392" y="2870465"/>
            <a:ext cx="5801784" cy="49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831387" y="3745244"/>
            <a:ext cx="7749117" cy="1232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-1668925" y="2548666"/>
            <a:ext cx="7749117" cy="3625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89930" y="2279653"/>
            <a:ext cx="4929188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Calibri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89930" y="6119286"/>
            <a:ext cx="4929188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888888"/>
              </a:buClr>
              <a:buSzPts val="1250"/>
              <a:buNone/>
              <a:defRPr sz="12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92906" y="2434167"/>
            <a:ext cx="242887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2893219" y="2434167"/>
            <a:ext cx="242887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93650" y="486836"/>
            <a:ext cx="4929188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393651" y="2241551"/>
            <a:ext cx="2417713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1pPr>
            <a:lvl2pPr indent="-2286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b="1" sz="1250"/>
            </a:lvl2pPr>
            <a:lvl3pPr indent="-2286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3pPr>
            <a:lvl4pPr indent="-2286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4pPr>
            <a:lvl5pPr indent="-2286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5pPr>
            <a:lvl6pPr indent="-2286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6pPr>
            <a:lvl7pPr indent="-2286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7pPr>
            <a:lvl8pPr indent="-2286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8pPr>
            <a:lvl9pPr indent="-2286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393651" y="3340100"/>
            <a:ext cx="2417713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2893219" y="2241551"/>
            <a:ext cx="2429619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1pPr>
            <a:lvl2pPr indent="-2286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b="1" sz="1250"/>
            </a:lvl2pPr>
            <a:lvl3pPr indent="-2286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3pPr>
            <a:lvl4pPr indent="-2286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4pPr>
            <a:lvl5pPr indent="-2286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5pPr>
            <a:lvl6pPr indent="-2286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6pPr>
            <a:lvl7pPr indent="-2286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7pPr>
            <a:lvl8pPr indent="-2286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8pPr>
            <a:lvl9pPr indent="-2286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2893219" y="3340100"/>
            <a:ext cx="2429619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393651" y="609600"/>
            <a:ext cx="1843236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2429619" y="1316569"/>
            <a:ext cx="2893219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39725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  <a:defRPr sz="1750"/>
            </a:lvl2pPr>
            <a:lvl3pPr indent="-32385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07975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4pPr>
            <a:lvl5pPr indent="-307975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5pPr>
            <a:lvl6pPr indent="-307975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6pPr>
            <a:lvl7pPr indent="-307975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7pPr>
            <a:lvl8pPr indent="-307975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8pPr>
            <a:lvl9pPr indent="-307975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393651" y="2743200"/>
            <a:ext cx="1843236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875"/>
              <a:buNone/>
              <a:defRPr sz="875"/>
            </a:lvl2pPr>
            <a:lvl3pPr indent="-2286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4pPr>
            <a:lvl5pPr indent="-2286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5pPr>
            <a:lvl6pPr indent="-2286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6pPr>
            <a:lvl7pPr indent="-2286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7pPr>
            <a:lvl8pPr indent="-2286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8pPr>
            <a:lvl9pPr indent="-2286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393651" y="609600"/>
            <a:ext cx="1843236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429619" y="1316569"/>
            <a:ext cx="2893219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393651" y="2743200"/>
            <a:ext cx="1843236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875"/>
              <a:buNone/>
              <a:defRPr sz="875"/>
            </a:lvl2pPr>
            <a:lvl3pPr indent="-228600" lvl="2" marL="1371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4pPr>
            <a:lvl5pPr indent="-228600" lvl="4" marL="22860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5pPr>
            <a:lvl6pPr indent="-228600" lvl="5" marL="27432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6pPr>
            <a:lvl7pPr indent="-228600" lvl="6" marL="32004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7pPr>
            <a:lvl8pPr indent="-228600" lvl="7" marL="3657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8pPr>
            <a:lvl9pPr indent="-228600" lvl="8" marL="41148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Calibri"/>
              <a:buNone/>
              <a:defRPr b="0" i="0" sz="2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9725" lvl="0" marL="457200" marR="0" rtl="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7975" lvl="2" marL="1371600" marR="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•"/>
              <a:defRPr b="0" i="0" sz="1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0037" lvl="3" marL="1828800" marR="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0037" lvl="4" marL="2286000" marR="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0037" lvl="5" marL="2743200" marR="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0037" lvl="6" marL="3200400" marR="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0037" lvl="7" marL="3657600" marR="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0037" lvl="8" marL="4114800" marR="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31027" y="936573"/>
            <a:ext cx="5445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Assistência ao parto de mulheres encarceradas: uma revisão integrativa</a:t>
            </a:r>
            <a:r>
              <a:rPr b="1" i="0" lang="pt-BR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>
            <a:off x="208168" y="1496562"/>
            <a:ext cx="5284046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13"/>
          <p:cNvSpPr txBox="1"/>
          <p:nvPr/>
        </p:nvSpPr>
        <p:spPr>
          <a:xfrm>
            <a:off x="133595" y="1538695"/>
            <a:ext cx="535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Autores: </a:t>
            </a:r>
            <a:r>
              <a:rPr lang="pt-BR" sz="900" u="sng">
                <a:solidFill>
                  <a:srgbClr val="202124"/>
                </a:solidFill>
                <a:highlight>
                  <a:srgbClr val="FFFFFF"/>
                </a:highlight>
              </a:rPr>
              <a:t>Laís Gabrielli Francisco</a:t>
            </a:r>
            <a:r>
              <a:rPr b="0" i="0" lang="pt-BR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¹</a:t>
            </a:r>
            <a:r>
              <a:rPr b="0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Orientador: </a:t>
            </a:r>
            <a:r>
              <a:rPr lang="pt-BR" sz="900">
                <a:solidFill>
                  <a:schemeClr val="dk1"/>
                </a:solidFill>
              </a:rPr>
              <a:t>Milena Temer Jamas</a:t>
            </a:r>
            <a:r>
              <a:rPr baseline="30000" lang="pt-BR" sz="900">
                <a:solidFill>
                  <a:schemeClr val="dk1"/>
                </a:solidFill>
              </a:rPr>
              <a:t>2</a:t>
            </a:r>
            <a:endParaRPr baseline="30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</a:t>
            </a:r>
            <a:r>
              <a:rPr lang="pt-BR" sz="900">
                <a:solidFill>
                  <a:schemeClr val="dk1"/>
                </a:solidFill>
              </a:rPr>
              <a:t>2</a:t>
            </a:r>
            <a:r>
              <a:rPr b="0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900">
                <a:solidFill>
                  <a:schemeClr val="dk1"/>
                </a:solidFill>
              </a:rPr>
              <a:t>Universidade Estadual Paulista “Júlio de Mesquita Filho”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900"/>
              <a:t>lais.gabriellli@unesp.br</a:t>
            </a:r>
            <a:r>
              <a:rPr i="1" lang="pt-BR" sz="900">
                <a:solidFill>
                  <a:schemeClr val="dk1"/>
                </a:solidFill>
              </a:rPr>
              <a:t> milena.temer@unesp.br</a:t>
            </a:r>
            <a:endParaRPr/>
          </a:p>
        </p:txBody>
      </p:sp>
      <p:cxnSp>
        <p:nvCxnSpPr>
          <p:cNvPr id="87" name="Google Shape;87;p13"/>
          <p:cNvCxnSpPr/>
          <p:nvPr/>
        </p:nvCxnSpPr>
        <p:spPr>
          <a:xfrm flipH="1">
            <a:off x="2853902" y="2169042"/>
            <a:ext cx="3598" cy="5831958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13"/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94562" y="6152388"/>
            <a:ext cx="2594100" cy="230700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14354" y="6851145"/>
            <a:ext cx="2574300" cy="230700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 E MÉTODO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3008898" y="3161727"/>
            <a:ext cx="2395800" cy="230700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83212" y="8097646"/>
            <a:ext cx="908100" cy="200100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b="1" i="0" sz="29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98251" y="6432463"/>
            <a:ext cx="26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Identificar na literatura a experiência de </a:t>
            </a:r>
            <a:r>
              <a:rPr lang="pt-BR" sz="900">
                <a:solidFill>
                  <a:schemeClr val="dk1"/>
                </a:solidFill>
              </a:rPr>
              <a:t>assistência ao parto de mulheres encarceradas.</a:t>
            </a:r>
            <a:endParaRPr sz="1100"/>
          </a:p>
        </p:txBody>
      </p:sp>
      <p:sp>
        <p:nvSpPr>
          <p:cNvPr id="94" name="Google Shape;94;p13"/>
          <p:cNvSpPr txBox="1"/>
          <p:nvPr/>
        </p:nvSpPr>
        <p:spPr>
          <a:xfrm>
            <a:off x="2929850" y="2177625"/>
            <a:ext cx="259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Foram incluídos artigos em português, inglês e espanhol e que respondessem à questão norteadora PICo: O que a literatura tem registrado acerca da experiência das mulheres encarceradas na assistência ao parto no Brasil?</a:t>
            </a:r>
            <a:endParaRPr sz="1100"/>
          </a:p>
        </p:txBody>
      </p:sp>
      <p:sp>
        <p:nvSpPr>
          <p:cNvPr id="95" name="Google Shape;95;p13"/>
          <p:cNvSpPr txBox="1"/>
          <p:nvPr/>
        </p:nvSpPr>
        <p:spPr>
          <a:xfrm>
            <a:off x="2929851" y="3412521"/>
            <a:ext cx="2553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Foram incluídos dois artigos, que permitiram explorar </a:t>
            </a:r>
            <a:r>
              <a:rPr lang="pt-BR" sz="900">
                <a:solidFill>
                  <a:srgbClr val="202124"/>
                </a:solidFill>
              </a:rPr>
              <a:t>os sentimentos que prevalecem entre</a:t>
            </a:r>
            <a:r>
              <a:rPr lang="pt-BR" sz="900">
                <a:solidFill>
                  <a:schemeClr val="dk1"/>
                </a:solidFill>
              </a:rPr>
              <a:t> as mulheres-mães encarceradas. A ausência do acompanhante no trabalho de parto causa sentimento de aflição, desamparo e solidão nas mulheres encarceradas pela possibilidade de permanecerem sós, muitas se sentem despreparadas para vivenciar o parto, desconhecendo como ocorre todo o processo. Além disso, também foi descrito o sentimento de humilhação e desrespeito devido ao fato de algumas serem algemadas durante o trabalho de parto e sofrerem violência verbal e psíquica. </a:t>
            </a:r>
            <a:endParaRPr sz="1100"/>
          </a:p>
        </p:txBody>
      </p:sp>
      <p:sp>
        <p:nvSpPr>
          <p:cNvPr id="96" name="Google Shape;96;p13"/>
          <p:cNvSpPr txBox="1"/>
          <p:nvPr/>
        </p:nvSpPr>
        <p:spPr>
          <a:xfrm>
            <a:off x="98250" y="8281225"/>
            <a:ext cx="5999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00">
                <a:solidFill>
                  <a:srgbClr val="202124"/>
                </a:solidFill>
                <a:highlight>
                  <a:srgbClr val="FFFFFF"/>
                </a:highlight>
              </a:rPr>
              <a:t>1 CARVALHO GBV; RAMOS  JMC. Maternidade no cárcere: desafios do sistema carcerário brasileiro. Revista da Faculdade de Direito da UFRGS. Porto Alegre, n.39, p. 240-260, dez. 2018. </a:t>
            </a:r>
            <a:endParaRPr sz="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00">
                <a:solidFill>
                  <a:srgbClr val="202124"/>
                </a:solidFill>
                <a:highlight>
                  <a:srgbClr val="FFFFFF"/>
                </a:highlight>
              </a:rPr>
              <a:t>2 SANTANA AT; OLIVEIRA GRDS; BISPO TCF. Mães do cárcere: vivências de gestantes frente à assistência no pré-natal. Revista baiana de saúde pública, v. 40 n. 1 (2016) </a:t>
            </a:r>
            <a:endParaRPr sz="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00">
                <a:solidFill>
                  <a:srgbClr val="202124"/>
                </a:solidFill>
                <a:highlight>
                  <a:srgbClr val="FFFFFF"/>
                </a:highlight>
              </a:rPr>
              <a:t>3 MATOS  KKC; SILVA SPC; NASCIMENTO EA. Filhos do cárcere: representações sociais de mulheres sobre parir na prisão. Interface (Botucatu), Botucatu,  v. 23, e180028, 2019. </a:t>
            </a:r>
            <a:endParaRPr sz="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00">
                <a:solidFill>
                  <a:srgbClr val="202124"/>
                </a:solidFill>
                <a:highlight>
                  <a:srgbClr val="FFFFFF"/>
                </a:highlight>
              </a:rPr>
              <a:t>4 LEAL MC; et al. Nascer na prisão: gestação e parto atrás das grades no Brasil. Ciênc. saúde coletiva, Rio de Janeiro, v. 21, n. 7, p. 2061-2070, jul.  2016 5 </a:t>
            </a:r>
            <a:endParaRPr sz="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Google Shape;97;p13"/>
          <p:cNvCxnSpPr/>
          <p:nvPr/>
        </p:nvCxnSpPr>
        <p:spPr>
          <a:xfrm>
            <a:off x="183191" y="2082415"/>
            <a:ext cx="5284046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13"/>
          <p:cNvSpPr txBox="1"/>
          <p:nvPr/>
        </p:nvSpPr>
        <p:spPr>
          <a:xfrm>
            <a:off x="2999289" y="5464521"/>
            <a:ext cx="2455200" cy="230700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2922750" y="5695225"/>
            <a:ext cx="2618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202124"/>
                </a:solidFill>
              </a:rPr>
              <a:t>Os sentimentos que prevaleceram entre os depoimentos foram de: Medo, solidão, vergonha, humilhação, perturbação, impotência e desrespeito, transparecendo assim o sofrimento psíquico/físico que é parir no ambiente intramuros.  É evidente que alguns profissionais da equipe multidisciplinar de saúde juntamente dos agentes de segurança, ainda confundem a pena estabelecida com a exclusão da prestação de serviços de saúde que são direitos de qualquer ser humano. </a:t>
            </a:r>
            <a:r>
              <a:rPr lang="pt-BR" sz="900">
                <a:solidFill>
                  <a:srgbClr val="202124"/>
                </a:solidFill>
                <a:highlight>
                  <a:srgbClr val="FFFFFF"/>
                </a:highlight>
              </a:rPr>
              <a:t>A realização deste estudo, busca contribuir para que haja uma vasta visão do público analisado, para evitar a exclusão de direitos e garantias do ser humano por conta de questões judiciais. Ademais, visa incentivar outros profissionais a aprofundar estudos sobre o tema no Brasil. </a:t>
            </a:r>
            <a:endParaRPr sz="900">
              <a:solidFill>
                <a:srgbClr val="202124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ESPAÇO PARA INDENTIFICAÇÃO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LIGAS, IES, NÚCLEOS, ETC...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63150" y="2451000"/>
            <a:ext cx="26184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202124"/>
                </a:solidFill>
                <a:highlight>
                  <a:srgbClr val="FFFFFF"/>
                </a:highlight>
              </a:rPr>
              <a:t>Apesar da violência e da criminalidade serem pautas de importantes debates na sociedade, ainda há uma ausência de estudos que contemplem a população privada de liberdade e o interesse no tema torna-se ainda menor quando se trata de mulheres encarceradas. Ainda que a saúde seja direito de todos e dever do Estado, não é isso que é visto nos presídios femininos brasileiros. As mulheres e principalmente as mulheres-mães privadas de liberdade enfrentam uma realidade cruel, com muitas vezes ausência de consultas pré-natais antes do segundo trimestre, negligência dos profissionais perante suas queixas, e ausência de orientações sobre o parto, puerpério e aleitamento. Atualmente encontramos muito grupos de ativistas, formados em sua grande maioria por mulheres e profissionais da saúde que se empenham em lutar pelos direitos das parturientes, trabalhando para que o parto seja um momento respeitoso para a mulher onde ela tenha autonomia em suas decisões, incluindo como, onde e com quem gostaria de parir.  Isto posto, surge a relevância de compreender a experiência das mulheres encarceradas acerca da assistência ao parto. </a:t>
            </a:r>
            <a:endParaRPr sz="600"/>
          </a:p>
        </p:txBody>
      </p:sp>
      <p:sp>
        <p:nvSpPr>
          <p:cNvPr id="102" name="Google Shape;102;p13"/>
          <p:cNvSpPr txBox="1"/>
          <p:nvPr/>
        </p:nvSpPr>
        <p:spPr>
          <a:xfrm>
            <a:off x="98250" y="7081850"/>
            <a:ext cx="269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Trata-se de uma revisão integrativa da literatura, realizada nas bases de dados: Scopus,Web of Science,MEDLINE/PubMed,Literatura Latino-Americana e do Caribe em Ciências da Saúde (LILACS), Scientific Eletronic Library Online (SciELO), e  Trip Medical Database.</a:t>
            </a:r>
            <a:endParaRPr b="1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