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6" r:id="rId2"/>
  </p:sldIdLst>
  <p:sldSz cx="5715000" cy="9144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29"/>
    <a:srgbClr val="BE7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 snapToGrid="0">
      <p:cViewPr>
        <p:scale>
          <a:sx n="142" d="100"/>
          <a:sy n="142" d="100"/>
        </p:scale>
        <p:origin x="1308" y="-49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08893-5302-4F14-87ED-37AB6C138851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1143000"/>
            <a:ext cx="1930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4BB49-AF86-4E92-A793-52FFDD1379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8319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4BB49-AF86-4E92-A793-52FFDD13797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632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09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82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15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7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60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83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63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31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4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FCAA-A1C5-4761-8610-0342F273FAEB}" type="datetimeFigureOut">
              <a:rPr lang="pt-BR" smtClean="0"/>
              <a:t>08/10/2021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D53284F-6ED6-4386-BD8D-A003EE80E2FA}"/>
              </a:ext>
            </a:extLst>
          </p:cNvPr>
          <p:cNvSpPr txBox="1"/>
          <p:nvPr/>
        </p:nvSpPr>
        <p:spPr>
          <a:xfrm>
            <a:off x="131027" y="936573"/>
            <a:ext cx="544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COMPORTAMENTO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SUICIDA EM GRADUANDOS DE ENFERMAGEM: UMA  </a:t>
            </a:r>
            <a:r>
              <a:rPr lang="pt-BR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REVISÃO 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DE LITERATURA </a:t>
            </a:r>
          </a:p>
          <a:p>
            <a:pPr algn="ctr"/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40E29535-45C9-4EEC-B607-410D1A9E7ED4}"/>
              </a:ext>
            </a:extLst>
          </p:cNvPr>
          <p:cNvCxnSpPr>
            <a:cxnSpLocks/>
          </p:cNvCxnSpPr>
          <p:nvPr/>
        </p:nvCxnSpPr>
        <p:spPr>
          <a:xfrm>
            <a:off x="208168" y="1496562"/>
            <a:ext cx="528404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0FF0D2-8FEC-4F1B-826E-6AB7FFE35977}"/>
              </a:ext>
            </a:extLst>
          </p:cNvPr>
          <p:cNvSpPr txBox="1"/>
          <p:nvPr/>
        </p:nvSpPr>
        <p:spPr>
          <a:xfrm>
            <a:off x="133595" y="1538695"/>
            <a:ext cx="5358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Autores: </a:t>
            </a:r>
            <a:r>
              <a:rPr lang="pt-BR" sz="9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Karini Silva Pinheiro¹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, Carla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Maria </a:t>
            </a:r>
            <a:r>
              <a:rPr lang="pt-B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Kortz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900">
                <a:latin typeface="Arial" panose="020B0604020202020204" pitchFamily="34" charset="0"/>
                <a:cs typeface="Arial" panose="020B0604020202020204" pitchFamily="34" charset="0"/>
              </a:rPr>
              <a:t>Toledo </a:t>
            </a:r>
            <a:r>
              <a:rPr lang="pt-BR" sz="900" smtClean="0">
                <a:latin typeface="Arial" panose="020B0604020202020204" pitchFamily="34" charset="0"/>
                <a:cs typeface="Arial" panose="020B0604020202020204" pitchFamily="34" charset="0"/>
              </a:rPr>
              <a:t>Rodrigues ², </a:t>
            </a:r>
            <a:r>
              <a:rPr lang="pt-BR" sz="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Nathália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da Silva Campos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²  </a:t>
            </a: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Orientador: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Guilherme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Correa Barbosa³</a:t>
            </a:r>
          </a:p>
          <a:p>
            <a:pPr algn="ctr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1-3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Universidade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Estadual Paulista “Júlio de Mesquita Filho”</a:t>
            </a:r>
          </a:p>
          <a:p>
            <a:pPr algn="ctr"/>
            <a:r>
              <a:rPr lang="pt-BR" sz="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karini.pinheiro@gmail.com</a:t>
            </a:r>
            <a:endParaRPr lang="pt-BR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A512BD6-EDE6-413B-9B2B-4FB45A009BFF}"/>
              </a:ext>
            </a:extLst>
          </p:cNvPr>
          <p:cNvCxnSpPr>
            <a:cxnSpLocks/>
          </p:cNvCxnSpPr>
          <p:nvPr/>
        </p:nvCxnSpPr>
        <p:spPr>
          <a:xfrm>
            <a:off x="2857500" y="2169042"/>
            <a:ext cx="0" cy="577185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748CD78C-B763-429E-B437-AB92F211089F}"/>
              </a:ext>
            </a:extLst>
          </p:cNvPr>
          <p:cNvSpPr txBox="1"/>
          <p:nvPr/>
        </p:nvSpPr>
        <p:spPr>
          <a:xfrm>
            <a:off x="232424" y="2238327"/>
            <a:ext cx="2528639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344AAD9-74BD-4101-A924-8BB69061BF66}"/>
              </a:ext>
            </a:extLst>
          </p:cNvPr>
          <p:cNvSpPr txBox="1"/>
          <p:nvPr/>
        </p:nvSpPr>
        <p:spPr>
          <a:xfrm>
            <a:off x="166912" y="4259525"/>
            <a:ext cx="2594151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9BAC74-8571-4BCE-BC28-6AABD4DCA795}"/>
              </a:ext>
            </a:extLst>
          </p:cNvPr>
          <p:cNvSpPr txBox="1"/>
          <p:nvPr/>
        </p:nvSpPr>
        <p:spPr>
          <a:xfrm>
            <a:off x="193459" y="5712508"/>
            <a:ext cx="2574274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FD7D3CC-A25D-4102-A03C-966AEEE9F727}"/>
              </a:ext>
            </a:extLst>
          </p:cNvPr>
          <p:cNvSpPr txBox="1"/>
          <p:nvPr/>
        </p:nvSpPr>
        <p:spPr>
          <a:xfrm>
            <a:off x="3067698" y="2238327"/>
            <a:ext cx="2395940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CD74B4-7D9A-4AEA-B3F7-83387EF4AF1C}"/>
              </a:ext>
            </a:extLst>
          </p:cNvPr>
          <p:cNvSpPr txBox="1"/>
          <p:nvPr/>
        </p:nvSpPr>
        <p:spPr>
          <a:xfrm>
            <a:off x="232424" y="7850625"/>
            <a:ext cx="908250" cy="200055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29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AD4C4E2-C13D-4C38-ADEB-6CB2E74039A7}"/>
              </a:ext>
            </a:extLst>
          </p:cNvPr>
          <p:cNvSpPr txBox="1"/>
          <p:nvPr/>
        </p:nvSpPr>
        <p:spPr>
          <a:xfrm>
            <a:off x="131027" y="2494700"/>
            <a:ext cx="270925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Sob a perspectiva global, o suicídio é a segunda causa de morte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de  jovens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brasileiros na idade entre 15 e 29 anos. Tendo em vista o dado apresentado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 o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contexto social dos jovens, ressalta-se a universidade como ambiente de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risco, sobretudo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na área da saúde, devido às exigências institucionais que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demandam responsabilidades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e habilidades específicas aos estudantes, o que pode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acarretar fragilidades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emocionais e por conseguinte ideações, planejamentos e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tentativas suicidas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F3196CC-182C-46DF-8FB1-18620851DB4D}"/>
              </a:ext>
            </a:extLst>
          </p:cNvPr>
          <p:cNvSpPr txBox="1"/>
          <p:nvPr/>
        </p:nvSpPr>
        <p:spPr>
          <a:xfrm>
            <a:off x="68589" y="4522811"/>
            <a:ext cx="25537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>
                <a:latin typeface="Arial" panose="020B0604020202020204" pitchFamily="34" charset="0"/>
                <a:cs typeface="Arial" panose="020B0604020202020204" pitchFamily="34" charset="0"/>
              </a:rPr>
              <a:t>Investigar e compreender o comportamento suicida na vida  acadêmica e as suas interfaces em graduandos de Enfermagem.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E8D5C1E-EAF1-4FDD-A842-D3937E9A00BC}"/>
              </a:ext>
            </a:extLst>
          </p:cNvPr>
          <p:cNvSpPr txBox="1"/>
          <p:nvPr/>
        </p:nvSpPr>
        <p:spPr>
          <a:xfrm>
            <a:off x="142716" y="5987363"/>
            <a:ext cx="26183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Trata-se  de uma revisão integrativa de literatura, a partir da busca de 6 artigos nas bases de  dados LILACS (Literatura Latino-Americana e do Caribe em Ciências da Saúde),  conforme o critério de inclusão: idioma português e artigos publicados nos últimos 5  anos. O período de busca foi setembro de 2021 e a inclusão dos artigos foram aqueles  com idioma em português, com título e resumo com o tema principal abrangendo  sobre comportamento suicida em estudantes de enfermagem.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B9DADBB-599C-4879-BB9B-BBF9D398902E}"/>
              </a:ext>
            </a:extLst>
          </p:cNvPr>
          <p:cNvSpPr txBox="1"/>
          <p:nvPr/>
        </p:nvSpPr>
        <p:spPr>
          <a:xfrm>
            <a:off x="2969376" y="2469159"/>
            <a:ext cx="25537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A  amostra final desta revisão foi constituída por seis artigos científicos, que se  relacionam com o tema, comportamento suicida em estudantes de enfermagem,  selecionados pelos critérios de inclusão previamente estabelecidos. </a:t>
            </a:r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partir da leitura íntegra dos artigos investigados evidenciou que a incidência dos estudantes de enfermagem que apresentam risco de  suicídio é 53,3%, por outro lado, nota-se que há alguns fatores de risco para  adoecimento mental entre os estudantes de enfermagem, com isso, é necessário a  criação de ambientes que acompanhem regularmente esses estudantes, a fim de, reduzir potenciais prejuízos, além disso, os graduandos de enfermagem  apresentaram baixa exposição educacional específica sobre o tema do suicídio  ocasionando um despreparo a respeito da temática.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80A0A8E-51D8-4C9F-88F4-B5F871F6400B}"/>
              </a:ext>
            </a:extLst>
          </p:cNvPr>
          <p:cNvSpPr txBox="1"/>
          <p:nvPr/>
        </p:nvSpPr>
        <p:spPr>
          <a:xfrm>
            <a:off x="87264" y="8110942"/>
            <a:ext cx="554047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1. Lima DW. Sofrimento psíquico dos universitários de enfermagem no </a:t>
            </a:r>
            <a:r>
              <a:rPr lang="pt-B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contexto da 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vida acadêmica. Revista de Enfermagem da UFSM [Internet]. 11 mar </a:t>
            </a:r>
            <a:r>
              <a:rPr lang="pt-B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2021 [citado 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jun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2021]; 11(23):</a:t>
            </a:r>
            <a:r>
              <a:rPr lang="pt-B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1-23. Disponível em: https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://doi.org/10.5902/2179769244220.</a:t>
            </a:r>
          </a:p>
          <a:p>
            <a:pPr algn="just"/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Corral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-Mulato S,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Baldissera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VDA, Santos JL,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Philbert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LAS, Bueno </a:t>
            </a:r>
            <a:r>
              <a:rPr lang="pt-B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SMV. Estresse 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na vida do acadêmico em enfermagem: (Des)conhecimento </a:t>
            </a:r>
            <a:r>
              <a:rPr lang="pt-B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e prevenção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Invest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Educ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Enferm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[Internet]. 2011 [citado 1 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jul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 2021];29(1):</a:t>
            </a:r>
            <a:r>
              <a:rPr lang="pt-B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109- 117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. Disponível em</a:t>
            </a:r>
            <a:r>
              <a:rPr lang="pt-BR" sz="5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:: 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pt-B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www.scielo.org.co/scielo.php?pid=S0120-53072011000100014&amp;script=sci 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abstract&amp;tlng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pt-BR" sz="500" dirty="0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3. Ministério da Saúde; Organização Pan-Americana da Saúde; </a:t>
            </a:r>
            <a:r>
              <a:rPr lang="pt-B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Universidade Estadual 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de Campinas. Prevenção do Suicídio - Manual dirigido a </a:t>
            </a:r>
            <a:r>
              <a:rPr lang="pt-B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profissionais das 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equipes de saúde </a:t>
            </a:r>
            <a:r>
              <a:rPr lang="pt-B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mental. São 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Paulo: OMS; 2006.</a:t>
            </a:r>
          </a:p>
          <a:p>
            <a:pPr algn="just"/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4. Conselho Regional de Psicologia do Distrito Federal. Orientações para </a:t>
            </a:r>
            <a:r>
              <a:rPr lang="pt-B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a atuação 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profissional frente a situações de Suicídio e Automutilação. </a:t>
            </a:r>
            <a:r>
              <a:rPr lang="pt-BR" sz="500" dirty="0" smtClean="0">
                <a:latin typeface="Arial" panose="020B0604020202020204" pitchFamily="34" charset="0"/>
                <a:cs typeface="Arial" panose="020B0604020202020204" pitchFamily="34" charset="0"/>
              </a:rPr>
              <a:t>Brasília: CRP </a:t>
            </a:r>
            <a:r>
              <a:rPr lang="pt-BR" sz="500" dirty="0">
                <a:latin typeface="Arial" panose="020B0604020202020204" pitchFamily="34" charset="0"/>
                <a:cs typeface="Arial" panose="020B0604020202020204" pitchFamily="34" charset="0"/>
              </a:rPr>
              <a:t>DF; 2020.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AC187A9A-CDC0-4DE8-957E-E995B2B28005}"/>
              </a:ext>
            </a:extLst>
          </p:cNvPr>
          <p:cNvCxnSpPr>
            <a:cxnSpLocks/>
          </p:cNvCxnSpPr>
          <p:nvPr/>
        </p:nvCxnSpPr>
        <p:spPr>
          <a:xfrm>
            <a:off x="208168" y="2169042"/>
            <a:ext cx="528404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8D366BA9-4731-4DDE-B4F2-6C866DD64FB4}"/>
              </a:ext>
            </a:extLst>
          </p:cNvPr>
          <p:cNvSpPr txBox="1"/>
          <p:nvPr/>
        </p:nvSpPr>
        <p:spPr>
          <a:xfrm>
            <a:off x="3038079" y="5446897"/>
            <a:ext cx="2455178" cy="230832"/>
          </a:xfrm>
          <a:prstGeom prst="rect">
            <a:avLst/>
          </a:prstGeom>
          <a:solidFill>
            <a:srgbClr val="005B2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69A51512-DED3-4E8A-B13D-F14B7608C545}"/>
              </a:ext>
            </a:extLst>
          </p:cNvPr>
          <p:cNvSpPr txBox="1"/>
          <p:nvPr/>
        </p:nvSpPr>
        <p:spPr>
          <a:xfrm>
            <a:off x="3029839" y="5744578"/>
            <a:ext cx="253378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>
                <a:latin typeface="Arial" panose="020B0604020202020204" pitchFamily="34" charset="0"/>
                <a:cs typeface="Arial" panose="020B0604020202020204" pitchFamily="34" charset="0"/>
              </a:rPr>
              <a:t>Diante do exposto, evoca-se a necessidade de ampliação dos  conhecimentos acerca do comportamento suicida em estudantes de enfermagem  dentro do ambiente acadêmico, além da introdução de novos serviços de assistência  estudantil com programa de suporte e prevenção ao suicídio nas universidades,  visando o cuidado e prevenção dos estudantes. Portanto, é imprescindível que a universidade atue na formulação de estratégias para minimizar as vulnerabilidades em saúde mental, a partir de atividades que partem da busca por informações referente ao estresse nos universitários. 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72CE592-E587-4387-B273-9B5F712BECE0}"/>
              </a:ext>
            </a:extLst>
          </p:cNvPr>
          <p:cNvSpPr txBox="1"/>
          <p:nvPr/>
        </p:nvSpPr>
        <p:spPr>
          <a:xfrm>
            <a:off x="4039023" y="169145"/>
            <a:ext cx="148547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ESPAÇO PARA INDENTIFICAÇÃO </a:t>
            </a:r>
          </a:p>
          <a:p>
            <a:pPr algn="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LIGAS, IES, NÚCLEOS, ETC...</a:t>
            </a:r>
          </a:p>
        </p:txBody>
      </p:sp>
    </p:spTree>
    <p:extLst>
      <p:ext uri="{BB962C8B-B14F-4D97-AF65-F5344CB8AC3E}">
        <p14:creationId xmlns:p14="http://schemas.microsoft.com/office/powerpoint/2010/main" val="543416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632</Words>
  <Application>Microsoft Office PowerPoint</Application>
  <PresentationFormat>Apresentação na tela (16:10)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ADALBERTO SILVA MEIRA</dc:creator>
  <cp:lastModifiedBy>Karini Silva</cp:lastModifiedBy>
  <cp:revision>17</cp:revision>
  <dcterms:created xsi:type="dcterms:W3CDTF">2018-11-18T15:06:20Z</dcterms:created>
  <dcterms:modified xsi:type="dcterms:W3CDTF">2021-10-09T00:16:15Z</dcterms:modified>
</cp:coreProperties>
</file>