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2162"/>
    <a:srgbClr val="238979"/>
    <a:srgbClr val="FDA000"/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>
        <p:scale>
          <a:sx n="124" d="100"/>
          <a:sy n="124" d="100"/>
        </p:scale>
        <p:origin x="1200" y="90"/>
      </p:cViewPr>
      <p:guideLst>
        <p:guide orient="horz" pos="2880"/>
        <p:guide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148E47-01AD-40B9-BB6A-467644E1E699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9905391-EB9B-4EA9-A8E3-CD3ACE938895}">
      <dgm:prSet phldrT="[Texto]"/>
      <dgm:spPr/>
      <dgm:t>
        <a:bodyPr/>
        <a:lstStyle/>
        <a:p>
          <a:r>
            <a:rPr lang="pt-BR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Web </a:t>
          </a:r>
          <a:r>
            <a:rPr lang="pt-BR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</a:t>
          </a:r>
          <a:r>
            <a:rPr lang="pt-BR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Science</a:t>
          </a:r>
          <a:endParaRPr lang="pt-BR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62939C-5150-40FC-91C0-E9FA907329FC}" type="parTrans" cxnId="{B4BAC0A9-62DC-4675-83B4-5C504BF717BB}">
      <dgm:prSet/>
      <dgm:spPr/>
      <dgm:t>
        <a:bodyPr/>
        <a:lstStyle/>
        <a:p>
          <a:endParaRPr lang="pt-BR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B0DACC-BAB1-4305-A1E6-F74C6A321598}" type="sibTrans" cxnId="{B4BAC0A9-62DC-4675-83B4-5C504BF717BB}">
      <dgm:prSet/>
      <dgm:spPr/>
      <dgm:t>
        <a:bodyPr/>
        <a:lstStyle/>
        <a:p>
          <a:endParaRPr lang="pt-BR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2042D3-C326-4013-A34B-B806FC5B7EBF}">
      <dgm:prSet phldrT="[Texto]"/>
      <dgm:spPr/>
      <dgm:t>
        <a:bodyPr/>
        <a:lstStyle/>
        <a:p>
          <a:r>
            <a:rPr lang="pt-BR" i="0" dirty="0">
              <a:latin typeface="Arial" panose="020B0604020202020204" pitchFamily="34" charset="0"/>
              <a:cs typeface="Arial" panose="020B0604020202020204" pitchFamily="34" charset="0"/>
            </a:rPr>
            <a:t>Scopus</a:t>
          </a:r>
        </a:p>
      </dgm:t>
    </dgm:pt>
    <dgm:pt modelId="{BBDCB4B7-B563-400E-9B22-725492C9CC84}" type="parTrans" cxnId="{4FE22A5E-9AC5-4C21-96CD-8931FDEA29AF}">
      <dgm:prSet/>
      <dgm:spPr/>
      <dgm:t>
        <a:bodyPr/>
        <a:lstStyle/>
        <a:p>
          <a:endParaRPr lang="pt-BR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B8EA7F-2A7C-4231-9331-1ABD754143A8}" type="sibTrans" cxnId="{4FE22A5E-9AC5-4C21-96CD-8931FDEA29AF}">
      <dgm:prSet/>
      <dgm:spPr/>
      <dgm:t>
        <a:bodyPr/>
        <a:lstStyle/>
        <a:p>
          <a:endParaRPr lang="pt-BR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5609E6-4204-48A3-B37B-C7BE8E6253B7}">
      <dgm:prSet phldrT="[Texto]"/>
      <dgm:spPr/>
      <dgm:t>
        <a:bodyPr/>
        <a:lstStyle/>
        <a:p>
          <a:r>
            <a:rPr lang="pt-BR" i="0" dirty="0">
              <a:latin typeface="Arial" panose="020B0604020202020204" pitchFamily="34" charset="0"/>
              <a:cs typeface="Arial" panose="020B0604020202020204" pitchFamily="34" charset="0"/>
            </a:rPr>
            <a:t>Medline</a:t>
          </a:r>
        </a:p>
      </dgm:t>
    </dgm:pt>
    <dgm:pt modelId="{092D2071-B9A6-44C5-B022-D256943ADDC2}" type="parTrans" cxnId="{E0C52FA3-EC28-46B8-8733-DACED29F96C3}">
      <dgm:prSet/>
      <dgm:spPr/>
      <dgm:t>
        <a:bodyPr/>
        <a:lstStyle/>
        <a:p>
          <a:endParaRPr lang="pt-BR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F65178-497F-4A84-9DB6-E3ECCF189433}" type="sibTrans" cxnId="{E0C52FA3-EC28-46B8-8733-DACED29F96C3}">
      <dgm:prSet/>
      <dgm:spPr/>
      <dgm:t>
        <a:bodyPr/>
        <a:lstStyle/>
        <a:p>
          <a:endParaRPr lang="pt-BR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BB066C-98CA-4D20-8413-7754FFB9CDD8}">
      <dgm:prSet phldrT="[Texto]"/>
      <dgm:spPr/>
      <dgm:t>
        <a:bodyPr/>
        <a:lstStyle/>
        <a:p>
          <a:r>
            <a:rPr lang="pt-BR" i="0" dirty="0" err="1">
              <a:latin typeface="Arial" panose="020B0604020202020204" pitchFamily="34" charset="0"/>
              <a:cs typeface="Arial" panose="020B0604020202020204" pitchFamily="34" charset="0"/>
            </a:rPr>
            <a:t>Cinahl</a:t>
          </a:r>
          <a:endParaRPr lang="pt-BR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E1C894-75EA-4715-B193-EB55EFA83A2D}" type="parTrans" cxnId="{9F89EDB9-F34A-4CC5-87B7-EB8EB82F6B1A}">
      <dgm:prSet/>
      <dgm:spPr/>
      <dgm:t>
        <a:bodyPr/>
        <a:lstStyle/>
        <a:p>
          <a:endParaRPr lang="pt-BR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1A56E6-52DE-4A55-B42C-30AA18BA39A8}" type="sibTrans" cxnId="{9F89EDB9-F34A-4CC5-87B7-EB8EB82F6B1A}">
      <dgm:prSet/>
      <dgm:spPr/>
      <dgm:t>
        <a:bodyPr/>
        <a:lstStyle/>
        <a:p>
          <a:endParaRPr lang="pt-BR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7CB6BF-AC5C-41B2-88B3-59F1DF1E9AC7}" type="pres">
      <dgm:prSet presAssocID="{C8148E47-01AD-40B9-BB6A-467644E1E699}" presName="Name0" presStyleCnt="0">
        <dgm:presLayoutVars>
          <dgm:dir/>
          <dgm:resizeHandles val="exact"/>
        </dgm:presLayoutVars>
      </dgm:prSet>
      <dgm:spPr/>
    </dgm:pt>
    <dgm:pt modelId="{CF019AA7-7E21-4BC0-B9EB-C1724500B8D3}" type="pres">
      <dgm:prSet presAssocID="{F9905391-EB9B-4EA9-A8E3-CD3ACE938895}" presName="Name5" presStyleLbl="vennNode1" presStyleIdx="0" presStyleCnt="4">
        <dgm:presLayoutVars>
          <dgm:bulletEnabled val="1"/>
        </dgm:presLayoutVars>
      </dgm:prSet>
      <dgm:spPr/>
    </dgm:pt>
    <dgm:pt modelId="{963F3486-FC0E-49EF-AE62-4E3C26650E8C}" type="pres">
      <dgm:prSet presAssocID="{14B0DACC-BAB1-4305-A1E6-F74C6A321598}" presName="space" presStyleCnt="0"/>
      <dgm:spPr/>
    </dgm:pt>
    <dgm:pt modelId="{3B69C1E5-E146-444A-A6F9-89E01AEA172C}" type="pres">
      <dgm:prSet presAssocID="{212042D3-C326-4013-A34B-B806FC5B7EBF}" presName="Name5" presStyleLbl="vennNode1" presStyleIdx="1" presStyleCnt="4">
        <dgm:presLayoutVars>
          <dgm:bulletEnabled val="1"/>
        </dgm:presLayoutVars>
      </dgm:prSet>
      <dgm:spPr/>
    </dgm:pt>
    <dgm:pt modelId="{D350A835-D042-4FBE-9443-6D97E8FEA886}" type="pres">
      <dgm:prSet presAssocID="{50B8EA7F-2A7C-4231-9331-1ABD754143A8}" presName="space" presStyleCnt="0"/>
      <dgm:spPr/>
    </dgm:pt>
    <dgm:pt modelId="{CBDC98A2-992C-4FD5-9543-795BE7F9EF48}" type="pres">
      <dgm:prSet presAssocID="{CF5609E6-4204-48A3-B37B-C7BE8E6253B7}" presName="Name5" presStyleLbl="vennNode1" presStyleIdx="2" presStyleCnt="4">
        <dgm:presLayoutVars>
          <dgm:bulletEnabled val="1"/>
        </dgm:presLayoutVars>
      </dgm:prSet>
      <dgm:spPr/>
    </dgm:pt>
    <dgm:pt modelId="{60CA489F-8A1D-4B88-9E58-9ACF4AE325E3}" type="pres">
      <dgm:prSet presAssocID="{09F65178-497F-4A84-9DB6-E3ECCF189433}" presName="space" presStyleCnt="0"/>
      <dgm:spPr/>
    </dgm:pt>
    <dgm:pt modelId="{8E7307D5-C3C6-47AC-8FCF-3CFA8EC14452}" type="pres">
      <dgm:prSet presAssocID="{28BB066C-98CA-4D20-8413-7754FFB9CDD8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B86EED01-061B-4698-BA33-F80872B7115D}" type="presOf" srcId="{F9905391-EB9B-4EA9-A8E3-CD3ACE938895}" destId="{CF019AA7-7E21-4BC0-B9EB-C1724500B8D3}" srcOrd="0" destOrd="0" presId="urn:microsoft.com/office/officeart/2005/8/layout/venn3"/>
    <dgm:cxn modelId="{BC7B2225-B77E-4BE8-82CB-25A8CB7ADE6C}" type="presOf" srcId="{CF5609E6-4204-48A3-B37B-C7BE8E6253B7}" destId="{CBDC98A2-992C-4FD5-9543-795BE7F9EF48}" srcOrd="0" destOrd="0" presId="urn:microsoft.com/office/officeart/2005/8/layout/venn3"/>
    <dgm:cxn modelId="{36D62439-478A-4A9C-83FE-DD407346F082}" type="presOf" srcId="{28BB066C-98CA-4D20-8413-7754FFB9CDD8}" destId="{8E7307D5-C3C6-47AC-8FCF-3CFA8EC14452}" srcOrd="0" destOrd="0" presId="urn:microsoft.com/office/officeart/2005/8/layout/venn3"/>
    <dgm:cxn modelId="{4FE22A5E-9AC5-4C21-96CD-8931FDEA29AF}" srcId="{C8148E47-01AD-40B9-BB6A-467644E1E699}" destId="{212042D3-C326-4013-A34B-B806FC5B7EBF}" srcOrd="1" destOrd="0" parTransId="{BBDCB4B7-B563-400E-9B22-725492C9CC84}" sibTransId="{50B8EA7F-2A7C-4231-9331-1ABD754143A8}"/>
    <dgm:cxn modelId="{DD558388-941D-486F-92BD-F748A14D4E41}" type="presOf" srcId="{C8148E47-01AD-40B9-BB6A-467644E1E699}" destId="{077CB6BF-AC5C-41B2-88B3-59F1DF1E9AC7}" srcOrd="0" destOrd="0" presId="urn:microsoft.com/office/officeart/2005/8/layout/venn3"/>
    <dgm:cxn modelId="{E0C52FA3-EC28-46B8-8733-DACED29F96C3}" srcId="{C8148E47-01AD-40B9-BB6A-467644E1E699}" destId="{CF5609E6-4204-48A3-B37B-C7BE8E6253B7}" srcOrd="2" destOrd="0" parTransId="{092D2071-B9A6-44C5-B022-D256943ADDC2}" sibTransId="{09F65178-497F-4A84-9DB6-E3ECCF189433}"/>
    <dgm:cxn modelId="{B4BAC0A9-62DC-4675-83B4-5C504BF717BB}" srcId="{C8148E47-01AD-40B9-BB6A-467644E1E699}" destId="{F9905391-EB9B-4EA9-A8E3-CD3ACE938895}" srcOrd="0" destOrd="0" parTransId="{9662939C-5150-40FC-91C0-E9FA907329FC}" sibTransId="{14B0DACC-BAB1-4305-A1E6-F74C6A321598}"/>
    <dgm:cxn modelId="{9F89EDB9-F34A-4CC5-87B7-EB8EB82F6B1A}" srcId="{C8148E47-01AD-40B9-BB6A-467644E1E699}" destId="{28BB066C-98CA-4D20-8413-7754FFB9CDD8}" srcOrd="3" destOrd="0" parTransId="{0DE1C894-75EA-4715-B193-EB55EFA83A2D}" sibTransId="{9B1A56E6-52DE-4A55-B42C-30AA18BA39A8}"/>
    <dgm:cxn modelId="{138EBCE4-0DE6-41A8-864A-EF07EE69DA5E}" type="presOf" srcId="{212042D3-C326-4013-A34B-B806FC5B7EBF}" destId="{3B69C1E5-E146-444A-A6F9-89E01AEA172C}" srcOrd="0" destOrd="0" presId="urn:microsoft.com/office/officeart/2005/8/layout/venn3"/>
    <dgm:cxn modelId="{697BCDC2-1669-4E7E-A899-ED79F83AE673}" type="presParOf" srcId="{077CB6BF-AC5C-41B2-88B3-59F1DF1E9AC7}" destId="{CF019AA7-7E21-4BC0-B9EB-C1724500B8D3}" srcOrd="0" destOrd="0" presId="urn:microsoft.com/office/officeart/2005/8/layout/venn3"/>
    <dgm:cxn modelId="{ECA3B184-8E2D-4514-AF84-D7993C021E6D}" type="presParOf" srcId="{077CB6BF-AC5C-41B2-88B3-59F1DF1E9AC7}" destId="{963F3486-FC0E-49EF-AE62-4E3C26650E8C}" srcOrd="1" destOrd="0" presId="urn:microsoft.com/office/officeart/2005/8/layout/venn3"/>
    <dgm:cxn modelId="{E98AC2B5-83E9-4334-93F0-E6807616A99E}" type="presParOf" srcId="{077CB6BF-AC5C-41B2-88B3-59F1DF1E9AC7}" destId="{3B69C1E5-E146-444A-A6F9-89E01AEA172C}" srcOrd="2" destOrd="0" presId="urn:microsoft.com/office/officeart/2005/8/layout/venn3"/>
    <dgm:cxn modelId="{13C6CBDC-5ADE-4F25-9EDB-8D66EAF025F3}" type="presParOf" srcId="{077CB6BF-AC5C-41B2-88B3-59F1DF1E9AC7}" destId="{D350A835-D042-4FBE-9443-6D97E8FEA886}" srcOrd="3" destOrd="0" presId="urn:microsoft.com/office/officeart/2005/8/layout/venn3"/>
    <dgm:cxn modelId="{F1B09196-5A69-42D5-B9D1-62F97E3ADFF1}" type="presParOf" srcId="{077CB6BF-AC5C-41B2-88B3-59F1DF1E9AC7}" destId="{CBDC98A2-992C-4FD5-9543-795BE7F9EF48}" srcOrd="4" destOrd="0" presId="urn:microsoft.com/office/officeart/2005/8/layout/venn3"/>
    <dgm:cxn modelId="{4BAF9649-7E4C-446D-B321-ACE973D50D49}" type="presParOf" srcId="{077CB6BF-AC5C-41B2-88B3-59F1DF1E9AC7}" destId="{60CA489F-8A1D-4B88-9E58-9ACF4AE325E3}" srcOrd="5" destOrd="0" presId="urn:microsoft.com/office/officeart/2005/8/layout/venn3"/>
    <dgm:cxn modelId="{8900F710-A656-444B-9E9B-CA86BC827E86}" type="presParOf" srcId="{077CB6BF-AC5C-41B2-88B3-59F1DF1E9AC7}" destId="{8E7307D5-C3C6-47AC-8FCF-3CFA8EC14452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B31F0C-BF2B-43F7-970A-89C191414847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845BFE9-36C2-4A96-BF69-1B0D5420710B}">
      <dgm:prSet phldrT="[Texto]" custT="1"/>
      <dgm:spPr/>
      <dgm:t>
        <a:bodyPr/>
        <a:lstStyle/>
        <a:p>
          <a:pPr algn="ctr"/>
          <a:r>
            <a:rPr lang="pt-BR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889 artigos </a:t>
          </a:r>
        </a:p>
      </dgm:t>
    </dgm:pt>
    <dgm:pt modelId="{FEAB749F-B5C0-4455-922B-6328A56BAF42}" type="parTrans" cxnId="{E0C409A4-3FA8-4191-9B70-2C41059CEEB0}">
      <dgm:prSet/>
      <dgm:spPr/>
      <dgm:t>
        <a:bodyPr/>
        <a:lstStyle/>
        <a:p>
          <a:pPr algn="ctr"/>
          <a:endParaRPr lang="pt-BR" sz="9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087782-53ED-48CE-A6C3-E8088C3158DE}" type="sibTrans" cxnId="{E0C409A4-3FA8-4191-9B70-2C41059CEEB0}">
      <dgm:prSet custT="1"/>
      <dgm:spPr/>
      <dgm:t>
        <a:bodyPr/>
        <a:lstStyle/>
        <a:p>
          <a:pPr algn="ctr"/>
          <a:endParaRPr lang="pt-BR" sz="9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E9B0E4-7B40-4F03-87CB-E6443365A61D}">
      <dgm:prSet phldrT="[Texto]" custT="1"/>
      <dgm:spPr/>
      <dgm:t>
        <a:bodyPr/>
        <a:lstStyle/>
        <a:p>
          <a:pPr algn="ctr"/>
          <a:r>
            <a:rPr lang="pt-BR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                  25 foram incluídos por preencherem os critérios de inclusão </a:t>
          </a:r>
        </a:p>
        <a:p>
          <a:pPr algn="just"/>
          <a:endParaRPr lang="pt-BR" sz="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5732B7-BA22-4FEB-8620-E7E8093331CE}" type="parTrans" cxnId="{C4476BF9-AAC5-4E96-8F2E-5A215DB11597}">
      <dgm:prSet/>
      <dgm:spPr/>
      <dgm:t>
        <a:bodyPr/>
        <a:lstStyle/>
        <a:p>
          <a:pPr algn="ctr"/>
          <a:endParaRPr lang="pt-BR" sz="9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8D589C-E9B7-4DA9-A868-328276DE7A08}" type="sibTrans" cxnId="{C4476BF9-AAC5-4E96-8F2E-5A215DB11597}">
      <dgm:prSet/>
      <dgm:spPr/>
      <dgm:t>
        <a:bodyPr/>
        <a:lstStyle/>
        <a:p>
          <a:pPr algn="ctr"/>
          <a:endParaRPr lang="pt-BR" sz="9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ECBF82-C8AA-407C-8B0E-26660CD51C68}" type="pres">
      <dgm:prSet presAssocID="{7AB31F0C-BF2B-43F7-970A-89C191414847}" presName="outerComposite" presStyleCnt="0">
        <dgm:presLayoutVars>
          <dgm:chMax val="5"/>
          <dgm:dir/>
          <dgm:resizeHandles val="exact"/>
        </dgm:presLayoutVars>
      </dgm:prSet>
      <dgm:spPr/>
    </dgm:pt>
    <dgm:pt modelId="{421E7F03-A7D6-4F65-B668-1DA831A91990}" type="pres">
      <dgm:prSet presAssocID="{7AB31F0C-BF2B-43F7-970A-89C191414847}" presName="dummyMaxCanvas" presStyleCnt="0">
        <dgm:presLayoutVars/>
      </dgm:prSet>
      <dgm:spPr/>
    </dgm:pt>
    <dgm:pt modelId="{BF3EA141-537D-4D1C-BA6C-1C2F0E578FA7}" type="pres">
      <dgm:prSet presAssocID="{7AB31F0C-BF2B-43F7-970A-89C191414847}" presName="TwoNodes_1" presStyleLbl="node1" presStyleIdx="0" presStyleCnt="2" custScaleX="102451" custScaleY="93276" custLinFactNeighborX="21943" custLinFactNeighborY="-461">
        <dgm:presLayoutVars>
          <dgm:bulletEnabled val="1"/>
        </dgm:presLayoutVars>
      </dgm:prSet>
      <dgm:spPr/>
    </dgm:pt>
    <dgm:pt modelId="{2B3A6DBB-67BD-4B8D-9B4B-2E0CD4BD18CE}" type="pres">
      <dgm:prSet presAssocID="{7AB31F0C-BF2B-43F7-970A-89C191414847}" presName="TwoNodes_2" presStyleLbl="node1" presStyleIdx="1" presStyleCnt="2" custScaleX="90939" custScaleY="117886" custLinFactNeighborX="4049" custLinFactNeighborY="17205">
        <dgm:presLayoutVars>
          <dgm:bulletEnabled val="1"/>
        </dgm:presLayoutVars>
      </dgm:prSet>
      <dgm:spPr/>
    </dgm:pt>
    <dgm:pt modelId="{5F171D78-A243-4301-A223-507ECC048112}" type="pres">
      <dgm:prSet presAssocID="{7AB31F0C-BF2B-43F7-970A-89C191414847}" presName="TwoConn_1-2" presStyleLbl="fgAccFollowNode1" presStyleIdx="0" presStyleCnt="1" custScaleX="67966" custScaleY="46607" custLinFactNeighborX="6787" custLinFactNeighborY="-8973">
        <dgm:presLayoutVars>
          <dgm:bulletEnabled val="1"/>
        </dgm:presLayoutVars>
      </dgm:prSet>
      <dgm:spPr/>
    </dgm:pt>
    <dgm:pt modelId="{4CC2941C-4FC0-4D6A-B5A9-0E88BE70C16B}" type="pres">
      <dgm:prSet presAssocID="{7AB31F0C-BF2B-43F7-970A-89C191414847}" presName="TwoNodes_1_text" presStyleLbl="node1" presStyleIdx="1" presStyleCnt="2">
        <dgm:presLayoutVars>
          <dgm:bulletEnabled val="1"/>
        </dgm:presLayoutVars>
      </dgm:prSet>
      <dgm:spPr/>
    </dgm:pt>
    <dgm:pt modelId="{8666A0A8-1687-4B7D-A473-55921628E421}" type="pres">
      <dgm:prSet presAssocID="{7AB31F0C-BF2B-43F7-970A-89C191414847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E7886718-51ED-4321-8058-ABA204A29BE8}" type="presOf" srcId="{9845BFE9-36C2-4A96-BF69-1B0D5420710B}" destId="{4CC2941C-4FC0-4D6A-B5A9-0E88BE70C16B}" srcOrd="1" destOrd="0" presId="urn:microsoft.com/office/officeart/2005/8/layout/vProcess5"/>
    <dgm:cxn modelId="{7CD0368C-BDAB-4353-8D1E-C3171771AAD8}" type="presOf" srcId="{9845BFE9-36C2-4A96-BF69-1B0D5420710B}" destId="{BF3EA141-537D-4D1C-BA6C-1C2F0E578FA7}" srcOrd="0" destOrd="0" presId="urn:microsoft.com/office/officeart/2005/8/layout/vProcess5"/>
    <dgm:cxn modelId="{931CFA8C-B2FE-421C-ADB5-2276488E4578}" type="presOf" srcId="{58087782-53ED-48CE-A6C3-E8088C3158DE}" destId="{5F171D78-A243-4301-A223-507ECC048112}" srcOrd="0" destOrd="0" presId="urn:microsoft.com/office/officeart/2005/8/layout/vProcess5"/>
    <dgm:cxn modelId="{E0C409A4-3FA8-4191-9B70-2C41059CEEB0}" srcId="{7AB31F0C-BF2B-43F7-970A-89C191414847}" destId="{9845BFE9-36C2-4A96-BF69-1B0D5420710B}" srcOrd="0" destOrd="0" parTransId="{FEAB749F-B5C0-4455-922B-6328A56BAF42}" sibTransId="{58087782-53ED-48CE-A6C3-E8088C3158DE}"/>
    <dgm:cxn modelId="{2E82CCC6-D472-4D73-97E7-C4F524640702}" type="presOf" srcId="{8FE9B0E4-7B40-4F03-87CB-E6443365A61D}" destId="{2B3A6DBB-67BD-4B8D-9B4B-2E0CD4BD18CE}" srcOrd="0" destOrd="0" presId="urn:microsoft.com/office/officeart/2005/8/layout/vProcess5"/>
    <dgm:cxn modelId="{BFD8C5CB-0F30-4F6E-BF05-D4D2AD9A5637}" type="presOf" srcId="{8FE9B0E4-7B40-4F03-87CB-E6443365A61D}" destId="{8666A0A8-1687-4B7D-A473-55921628E421}" srcOrd="1" destOrd="0" presId="urn:microsoft.com/office/officeart/2005/8/layout/vProcess5"/>
    <dgm:cxn modelId="{C0109EF3-A251-4C69-8A42-21892543F5D0}" type="presOf" srcId="{7AB31F0C-BF2B-43F7-970A-89C191414847}" destId="{9CECBF82-C8AA-407C-8B0E-26660CD51C68}" srcOrd="0" destOrd="0" presId="urn:microsoft.com/office/officeart/2005/8/layout/vProcess5"/>
    <dgm:cxn modelId="{C4476BF9-AAC5-4E96-8F2E-5A215DB11597}" srcId="{7AB31F0C-BF2B-43F7-970A-89C191414847}" destId="{8FE9B0E4-7B40-4F03-87CB-E6443365A61D}" srcOrd="1" destOrd="0" parTransId="{755732B7-BA22-4FEB-8620-E7E8093331CE}" sibTransId="{A88D589C-E9B7-4DA9-A868-328276DE7A08}"/>
    <dgm:cxn modelId="{2074B1B1-154F-4591-A799-913D536682FC}" type="presParOf" srcId="{9CECBF82-C8AA-407C-8B0E-26660CD51C68}" destId="{421E7F03-A7D6-4F65-B668-1DA831A91990}" srcOrd="0" destOrd="0" presId="urn:microsoft.com/office/officeart/2005/8/layout/vProcess5"/>
    <dgm:cxn modelId="{F42E3C29-328C-4C18-9DA0-D7D51F090ED8}" type="presParOf" srcId="{9CECBF82-C8AA-407C-8B0E-26660CD51C68}" destId="{BF3EA141-537D-4D1C-BA6C-1C2F0E578FA7}" srcOrd="1" destOrd="0" presId="urn:microsoft.com/office/officeart/2005/8/layout/vProcess5"/>
    <dgm:cxn modelId="{A1CD8143-B304-45C2-86C8-3367427E8373}" type="presParOf" srcId="{9CECBF82-C8AA-407C-8B0E-26660CD51C68}" destId="{2B3A6DBB-67BD-4B8D-9B4B-2E0CD4BD18CE}" srcOrd="2" destOrd="0" presId="urn:microsoft.com/office/officeart/2005/8/layout/vProcess5"/>
    <dgm:cxn modelId="{CA6240C3-416B-44F6-9059-F524746EFC5C}" type="presParOf" srcId="{9CECBF82-C8AA-407C-8B0E-26660CD51C68}" destId="{5F171D78-A243-4301-A223-507ECC048112}" srcOrd="3" destOrd="0" presId="urn:microsoft.com/office/officeart/2005/8/layout/vProcess5"/>
    <dgm:cxn modelId="{B18074E0-C248-4867-833C-227354D4022F}" type="presParOf" srcId="{9CECBF82-C8AA-407C-8B0E-26660CD51C68}" destId="{4CC2941C-4FC0-4D6A-B5A9-0E88BE70C16B}" srcOrd="4" destOrd="0" presId="urn:microsoft.com/office/officeart/2005/8/layout/vProcess5"/>
    <dgm:cxn modelId="{AA53DD0C-BE7E-4773-81AE-FF13E4F459E7}" type="presParOf" srcId="{9CECBF82-C8AA-407C-8B0E-26660CD51C68}" destId="{8666A0A8-1687-4B7D-A473-55921628E42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46DDB-B44F-4F53-9E37-022B8239CDA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957656B7-37EA-4F26-901A-879167655655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Instrumento útil no rastreio da sarcopenia</a:t>
          </a:r>
        </a:p>
      </dgm:t>
    </dgm:pt>
    <dgm:pt modelId="{57D88344-806F-475A-8E6B-CF937790A5D7}" type="parTrans" cxnId="{760C56FE-4E45-4C32-83CA-0E172FFFD677}">
      <dgm:prSet/>
      <dgm:spPr/>
      <dgm:t>
        <a:bodyPr/>
        <a:lstStyle/>
        <a:p>
          <a:endParaRPr lang="pt-BR"/>
        </a:p>
      </dgm:t>
    </dgm:pt>
    <dgm:pt modelId="{3373E006-5C98-49EE-A048-9A96641BABE1}" type="sibTrans" cxnId="{760C56FE-4E45-4C32-83CA-0E172FFFD677}">
      <dgm:prSet/>
      <dgm:spPr/>
      <dgm:t>
        <a:bodyPr/>
        <a:lstStyle/>
        <a:p>
          <a:endParaRPr lang="pt-BR"/>
        </a:p>
      </dgm:t>
    </dgm:pt>
    <dgm:pt modelId="{658AD10D-F54E-4428-AD2C-4A47B38F5833}">
      <dgm:prSet phldrT="[Texto]" custT="1"/>
      <dgm:spPr/>
      <dgm:t>
        <a:bodyPr/>
        <a:lstStyle/>
        <a:p>
          <a:r>
            <a:rPr lang="pt-BR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Associação com a circunferência da panturrilha</a:t>
          </a:r>
        </a:p>
      </dgm:t>
    </dgm:pt>
    <dgm:pt modelId="{648A20C7-E4C1-4175-AB8C-B7BAF46CF09C}" type="parTrans" cxnId="{813CF17C-3162-4F6A-B698-6862C51F9251}">
      <dgm:prSet/>
      <dgm:spPr/>
      <dgm:t>
        <a:bodyPr/>
        <a:lstStyle/>
        <a:p>
          <a:endParaRPr lang="pt-BR"/>
        </a:p>
      </dgm:t>
    </dgm:pt>
    <dgm:pt modelId="{C6D0EFDD-C107-47EA-A895-4744CC7CBDF2}" type="sibTrans" cxnId="{813CF17C-3162-4F6A-B698-6862C51F9251}">
      <dgm:prSet/>
      <dgm:spPr/>
      <dgm:t>
        <a:bodyPr/>
        <a:lstStyle/>
        <a:p>
          <a:endParaRPr lang="pt-BR"/>
        </a:p>
      </dgm:t>
    </dgm:pt>
    <dgm:pt modelId="{B22BEA70-C910-4ABF-8DA9-A93840DB5F81}">
      <dgm:prSet phldrT="[Texto]" custT="1"/>
      <dgm:spPr/>
      <dgm:t>
        <a:bodyPr/>
        <a:lstStyle/>
        <a:p>
          <a:r>
            <a:rPr lang="pt-BR" sz="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Uso em serviços de saúde comunitários e ambientes clínicos</a:t>
          </a:r>
        </a:p>
      </dgm:t>
    </dgm:pt>
    <dgm:pt modelId="{FA614373-7715-46B2-84D8-C366AFDC67DE}" type="parTrans" cxnId="{6D3FC9BF-4BD5-49C8-8371-38C18287A256}">
      <dgm:prSet/>
      <dgm:spPr/>
      <dgm:t>
        <a:bodyPr/>
        <a:lstStyle/>
        <a:p>
          <a:endParaRPr lang="pt-BR"/>
        </a:p>
      </dgm:t>
    </dgm:pt>
    <dgm:pt modelId="{F5D6B971-FDA2-43D4-875F-A84A17E81277}" type="sibTrans" cxnId="{6D3FC9BF-4BD5-49C8-8371-38C18287A256}">
      <dgm:prSet/>
      <dgm:spPr/>
      <dgm:t>
        <a:bodyPr/>
        <a:lstStyle/>
        <a:p>
          <a:endParaRPr lang="pt-BR"/>
        </a:p>
      </dgm:t>
    </dgm:pt>
    <dgm:pt modelId="{9668AC1F-FC00-4BA9-AC05-E9CDD835E9D8}" type="pres">
      <dgm:prSet presAssocID="{ED346DDB-B44F-4F53-9E37-022B8239CDA8}" presName="CompostProcess" presStyleCnt="0">
        <dgm:presLayoutVars>
          <dgm:dir/>
          <dgm:resizeHandles val="exact"/>
        </dgm:presLayoutVars>
      </dgm:prSet>
      <dgm:spPr/>
    </dgm:pt>
    <dgm:pt modelId="{0338E4E4-1EE1-418D-8344-F25CD578F189}" type="pres">
      <dgm:prSet presAssocID="{ED346DDB-B44F-4F53-9E37-022B8239CDA8}" presName="arrow" presStyleLbl="bgShp" presStyleIdx="0" presStyleCnt="1"/>
      <dgm:spPr/>
    </dgm:pt>
    <dgm:pt modelId="{09FE5718-5318-43B2-904D-67704A0A9D73}" type="pres">
      <dgm:prSet presAssocID="{ED346DDB-B44F-4F53-9E37-022B8239CDA8}" presName="linearProcess" presStyleCnt="0"/>
      <dgm:spPr/>
    </dgm:pt>
    <dgm:pt modelId="{D1CDA0CE-8FC4-42C8-8EAC-BCBDAADFBEDE}" type="pres">
      <dgm:prSet presAssocID="{957656B7-37EA-4F26-901A-879167655655}" presName="textNode" presStyleLbl="node1" presStyleIdx="0" presStyleCnt="3">
        <dgm:presLayoutVars>
          <dgm:bulletEnabled val="1"/>
        </dgm:presLayoutVars>
      </dgm:prSet>
      <dgm:spPr/>
    </dgm:pt>
    <dgm:pt modelId="{0A3E64C7-1F36-47FB-9961-94469C0C93C7}" type="pres">
      <dgm:prSet presAssocID="{3373E006-5C98-49EE-A048-9A96641BABE1}" presName="sibTrans" presStyleCnt="0"/>
      <dgm:spPr/>
    </dgm:pt>
    <dgm:pt modelId="{F230DFAB-E697-4F1E-8B14-9074A9D6A76A}" type="pres">
      <dgm:prSet presAssocID="{658AD10D-F54E-4428-AD2C-4A47B38F5833}" presName="textNode" presStyleLbl="node1" presStyleIdx="1" presStyleCnt="3">
        <dgm:presLayoutVars>
          <dgm:bulletEnabled val="1"/>
        </dgm:presLayoutVars>
      </dgm:prSet>
      <dgm:spPr/>
    </dgm:pt>
    <dgm:pt modelId="{0A376C0E-0670-428D-BF6B-591500C399CA}" type="pres">
      <dgm:prSet presAssocID="{C6D0EFDD-C107-47EA-A895-4744CC7CBDF2}" presName="sibTrans" presStyleCnt="0"/>
      <dgm:spPr/>
    </dgm:pt>
    <dgm:pt modelId="{E1C26780-4ACB-4E22-8B5F-1B5B725BEF61}" type="pres">
      <dgm:prSet presAssocID="{B22BEA70-C910-4ABF-8DA9-A93840DB5F8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29F2160-B44E-42E0-84FB-D276F974DA2F}" type="presOf" srcId="{ED346DDB-B44F-4F53-9E37-022B8239CDA8}" destId="{9668AC1F-FC00-4BA9-AC05-E9CDD835E9D8}" srcOrd="0" destOrd="0" presId="urn:microsoft.com/office/officeart/2005/8/layout/hProcess9"/>
    <dgm:cxn modelId="{7E53F968-413E-4E87-A64E-48C3C1F5DC55}" type="presOf" srcId="{658AD10D-F54E-4428-AD2C-4A47B38F5833}" destId="{F230DFAB-E697-4F1E-8B14-9074A9D6A76A}" srcOrd="0" destOrd="0" presId="urn:microsoft.com/office/officeart/2005/8/layout/hProcess9"/>
    <dgm:cxn modelId="{C3EE6F56-B1E6-4B80-82B5-3CE2378BC7AA}" type="presOf" srcId="{B22BEA70-C910-4ABF-8DA9-A93840DB5F81}" destId="{E1C26780-4ACB-4E22-8B5F-1B5B725BEF61}" srcOrd="0" destOrd="0" presId="urn:microsoft.com/office/officeart/2005/8/layout/hProcess9"/>
    <dgm:cxn modelId="{813CF17C-3162-4F6A-B698-6862C51F9251}" srcId="{ED346DDB-B44F-4F53-9E37-022B8239CDA8}" destId="{658AD10D-F54E-4428-AD2C-4A47B38F5833}" srcOrd="1" destOrd="0" parTransId="{648A20C7-E4C1-4175-AB8C-B7BAF46CF09C}" sibTransId="{C6D0EFDD-C107-47EA-A895-4744CC7CBDF2}"/>
    <dgm:cxn modelId="{ABC14CBE-997B-4AF9-B7E6-C39BD6D8FD7D}" type="presOf" srcId="{957656B7-37EA-4F26-901A-879167655655}" destId="{D1CDA0CE-8FC4-42C8-8EAC-BCBDAADFBEDE}" srcOrd="0" destOrd="0" presId="urn:microsoft.com/office/officeart/2005/8/layout/hProcess9"/>
    <dgm:cxn modelId="{6D3FC9BF-4BD5-49C8-8371-38C18287A256}" srcId="{ED346DDB-B44F-4F53-9E37-022B8239CDA8}" destId="{B22BEA70-C910-4ABF-8DA9-A93840DB5F81}" srcOrd="2" destOrd="0" parTransId="{FA614373-7715-46B2-84D8-C366AFDC67DE}" sibTransId="{F5D6B971-FDA2-43D4-875F-A84A17E81277}"/>
    <dgm:cxn modelId="{760C56FE-4E45-4C32-83CA-0E172FFFD677}" srcId="{ED346DDB-B44F-4F53-9E37-022B8239CDA8}" destId="{957656B7-37EA-4F26-901A-879167655655}" srcOrd="0" destOrd="0" parTransId="{57D88344-806F-475A-8E6B-CF937790A5D7}" sibTransId="{3373E006-5C98-49EE-A048-9A96641BABE1}"/>
    <dgm:cxn modelId="{2D8D1AF9-3A85-4451-BB71-EE499842E051}" type="presParOf" srcId="{9668AC1F-FC00-4BA9-AC05-E9CDD835E9D8}" destId="{0338E4E4-1EE1-418D-8344-F25CD578F189}" srcOrd="0" destOrd="0" presId="urn:microsoft.com/office/officeart/2005/8/layout/hProcess9"/>
    <dgm:cxn modelId="{16BA12F0-6150-41AE-85E7-DE7BAA7D8860}" type="presParOf" srcId="{9668AC1F-FC00-4BA9-AC05-E9CDD835E9D8}" destId="{09FE5718-5318-43B2-904D-67704A0A9D73}" srcOrd="1" destOrd="0" presId="urn:microsoft.com/office/officeart/2005/8/layout/hProcess9"/>
    <dgm:cxn modelId="{ECBB12A2-2B6B-4CB7-96F5-FB0BF488A354}" type="presParOf" srcId="{09FE5718-5318-43B2-904D-67704A0A9D73}" destId="{D1CDA0CE-8FC4-42C8-8EAC-BCBDAADFBEDE}" srcOrd="0" destOrd="0" presId="urn:microsoft.com/office/officeart/2005/8/layout/hProcess9"/>
    <dgm:cxn modelId="{669A2C93-EBD4-44BC-BBF9-45D97378B844}" type="presParOf" srcId="{09FE5718-5318-43B2-904D-67704A0A9D73}" destId="{0A3E64C7-1F36-47FB-9961-94469C0C93C7}" srcOrd="1" destOrd="0" presId="urn:microsoft.com/office/officeart/2005/8/layout/hProcess9"/>
    <dgm:cxn modelId="{F2A46B65-DCE8-47A6-815E-074DC862E567}" type="presParOf" srcId="{09FE5718-5318-43B2-904D-67704A0A9D73}" destId="{F230DFAB-E697-4F1E-8B14-9074A9D6A76A}" srcOrd="2" destOrd="0" presId="urn:microsoft.com/office/officeart/2005/8/layout/hProcess9"/>
    <dgm:cxn modelId="{973CC2D9-D106-4524-8B36-9AEC39313B8A}" type="presParOf" srcId="{09FE5718-5318-43B2-904D-67704A0A9D73}" destId="{0A376C0E-0670-428D-BF6B-591500C399CA}" srcOrd="3" destOrd="0" presId="urn:microsoft.com/office/officeart/2005/8/layout/hProcess9"/>
    <dgm:cxn modelId="{5DCAC818-0F21-46A0-881A-D9E72E325D40}" type="presParOf" srcId="{09FE5718-5318-43B2-904D-67704A0A9D73}" destId="{E1C26780-4ACB-4E22-8B5F-1B5B725BEF6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055EA8-6EF0-476C-ABE4-290AE7320421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B25DFEA2-CAF4-430F-9E8A-3CB9FA5362ED}">
      <dgm:prSet phldrT="[Texto]" custT="1"/>
      <dgm:spPr/>
      <dgm:t>
        <a:bodyPr/>
        <a:lstStyle/>
        <a:p>
          <a:pPr algn="ctr"/>
          <a:r>
            <a:rPr lang="pt-BR" sz="800" dirty="0">
              <a:latin typeface="Arial" panose="020B0604020202020204" pitchFamily="34" charset="0"/>
              <a:cs typeface="Arial" panose="020B0604020202020204" pitchFamily="34" charset="0"/>
            </a:rPr>
            <a:t>Diferenças individuais na forma como as questões desse instrumento são compreendidas e interpretadas</a:t>
          </a:r>
        </a:p>
      </dgm:t>
    </dgm:pt>
    <dgm:pt modelId="{FC4CFDCA-1595-4196-B8F7-0484BCA1C3F8}" type="parTrans" cxnId="{CD7B3726-361C-4D0B-A023-532F3054ABCB}">
      <dgm:prSet/>
      <dgm:spPr/>
      <dgm:t>
        <a:bodyPr/>
        <a:lstStyle/>
        <a:p>
          <a:endParaRPr lang="pt-BR"/>
        </a:p>
      </dgm:t>
    </dgm:pt>
    <dgm:pt modelId="{012ACD6F-79FB-4DA0-8994-285DAA379A61}" type="sibTrans" cxnId="{CD7B3726-361C-4D0B-A023-532F3054ABCB}">
      <dgm:prSet/>
      <dgm:spPr/>
      <dgm:t>
        <a:bodyPr/>
        <a:lstStyle/>
        <a:p>
          <a:endParaRPr lang="pt-BR"/>
        </a:p>
      </dgm:t>
    </dgm:pt>
    <dgm:pt modelId="{99A0F403-6830-4727-95F1-9FF79E47BF1E}">
      <dgm:prSet phldrT="[Texto]"/>
      <dgm:spPr/>
      <dgm:t>
        <a:bodyPr/>
        <a:lstStyle/>
        <a:p>
          <a:pPr algn="ctr"/>
          <a:r>
            <a:rPr lang="pt-BR" dirty="0">
              <a:latin typeface="Arial" panose="020B0604020202020204" pitchFamily="34" charset="0"/>
              <a:cs typeface="Arial" panose="020B0604020202020204" pitchFamily="34" charset="0"/>
            </a:rPr>
            <a:t>Necessidade de um guia de triagem - aumentando desse modo a validade do SARC-F</a:t>
          </a:r>
        </a:p>
      </dgm:t>
    </dgm:pt>
    <dgm:pt modelId="{F56A2761-AB9A-4E70-8CF6-FA8E4887A56E}" type="parTrans" cxnId="{C559F883-20DC-4400-83E1-295C63C6FC79}">
      <dgm:prSet/>
      <dgm:spPr/>
      <dgm:t>
        <a:bodyPr/>
        <a:lstStyle/>
        <a:p>
          <a:endParaRPr lang="pt-BR"/>
        </a:p>
      </dgm:t>
    </dgm:pt>
    <dgm:pt modelId="{A5ECC2D3-B2BE-45F3-8D7D-2C37AB360D04}" type="sibTrans" cxnId="{C559F883-20DC-4400-83E1-295C63C6FC79}">
      <dgm:prSet/>
      <dgm:spPr/>
      <dgm:t>
        <a:bodyPr/>
        <a:lstStyle/>
        <a:p>
          <a:endParaRPr lang="pt-BR"/>
        </a:p>
      </dgm:t>
    </dgm:pt>
    <dgm:pt modelId="{074EEA40-75EE-436C-B8D6-FAC9864762C3}" type="pres">
      <dgm:prSet presAssocID="{C6055EA8-6EF0-476C-ABE4-290AE7320421}" presName="Name0" presStyleCnt="0">
        <dgm:presLayoutVars>
          <dgm:chMax val="2"/>
          <dgm:chPref val="2"/>
          <dgm:animLvl val="lvl"/>
        </dgm:presLayoutVars>
      </dgm:prSet>
      <dgm:spPr/>
    </dgm:pt>
    <dgm:pt modelId="{EA36D14E-8138-4689-98EC-56827BB827DD}" type="pres">
      <dgm:prSet presAssocID="{C6055EA8-6EF0-476C-ABE4-290AE7320421}" presName="LeftText" presStyleLbl="revTx" presStyleIdx="0" presStyleCnt="0">
        <dgm:presLayoutVars>
          <dgm:bulletEnabled val="1"/>
        </dgm:presLayoutVars>
      </dgm:prSet>
      <dgm:spPr/>
    </dgm:pt>
    <dgm:pt modelId="{C5E1A541-58F3-4A47-B1DD-79556383B648}" type="pres">
      <dgm:prSet presAssocID="{C6055EA8-6EF0-476C-ABE4-290AE7320421}" presName="LeftNode" presStyleLbl="bgImgPlace1" presStyleIdx="0" presStyleCnt="2" custScaleX="234097" custScaleY="112075" custLinFactNeighborX="-44973" custLinFactNeighborY="-592">
        <dgm:presLayoutVars>
          <dgm:chMax val="2"/>
          <dgm:chPref val="2"/>
        </dgm:presLayoutVars>
      </dgm:prSet>
      <dgm:spPr/>
    </dgm:pt>
    <dgm:pt modelId="{00205D7B-EAB5-4BB2-95E5-088806AF5D11}" type="pres">
      <dgm:prSet presAssocID="{C6055EA8-6EF0-476C-ABE4-290AE7320421}" presName="RightText" presStyleLbl="revTx" presStyleIdx="0" presStyleCnt="0">
        <dgm:presLayoutVars>
          <dgm:bulletEnabled val="1"/>
        </dgm:presLayoutVars>
      </dgm:prSet>
      <dgm:spPr/>
    </dgm:pt>
    <dgm:pt modelId="{9A4BE207-6B04-442B-B5F9-50D2C6F29A5D}" type="pres">
      <dgm:prSet presAssocID="{C6055EA8-6EF0-476C-ABE4-290AE7320421}" presName="RightNode" presStyleLbl="bgImgPlace1" presStyleIdx="1" presStyleCnt="2" custScaleX="229813" custScaleY="105080" custLinFactNeighborX="82685" custLinFactNeighborY="1315">
        <dgm:presLayoutVars>
          <dgm:chMax val="0"/>
          <dgm:chPref val="0"/>
        </dgm:presLayoutVars>
      </dgm:prSet>
      <dgm:spPr/>
    </dgm:pt>
    <dgm:pt modelId="{DA2F5369-4264-4C52-8031-DB402140C6C3}" type="pres">
      <dgm:prSet presAssocID="{C6055EA8-6EF0-476C-ABE4-290AE7320421}" presName="TopArrow" presStyleLbl="node1" presStyleIdx="0" presStyleCnt="2"/>
      <dgm:spPr/>
    </dgm:pt>
    <dgm:pt modelId="{643F32FC-B535-434C-9CAB-D254FA1E9AE6}" type="pres">
      <dgm:prSet presAssocID="{C6055EA8-6EF0-476C-ABE4-290AE7320421}" presName="BottomArrow" presStyleLbl="node1" presStyleIdx="1" presStyleCnt="2"/>
      <dgm:spPr/>
    </dgm:pt>
  </dgm:ptLst>
  <dgm:cxnLst>
    <dgm:cxn modelId="{8FCC6804-8270-4533-9A82-664CFCB66EF4}" type="presOf" srcId="{B25DFEA2-CAF4-430F-9E8A-3CB9FA5362ED}" destId="{C5E1A541-58F3-4A47-B1DD-79556383B648}" srcOrd="1" destOrd="0" presId="urn:microsoft.com/office/officeart/2009/layout/ReverseList"/>
    <dgm:cxn modelId="{91A4C922-D69A-43F8-BDB6-DD40E742C148}" type="presOf" srcId="{B25DFEA2-CAF4-430F-9E8A-3CB9FA5362ED}" destId="{EA36D14E-8138-4689-98EC-56827BB827DD}" srcOrd="0" destOrd="0" presId="urn:microsoft.com/office/officeart/2009/layout/ReverseList"/>
    <dgm:cxn modelId="{CD7B3726-361C-4D0B-A023-532F3054ABCB}" srcId="{C6055EA8-6EF0-476C-ABE4-290AE7320421}" destId="{B25DFEA2-CAF4-430F-9E8A-3CB9FA5362ED}" srcOrd="0" destOrd="0" parTransId="{FC4CFDCA-1595-4196-B8F7-0484BCA1C3F8}" sibTransId="{012ACD6F-79FB-4DA0-8994-285DAA379A61}"/>
    <dgm:cxn modelId="{1309946A-A4B3-47EA-A100-2081FB6EE124}" type="presOf" srcId="{99A0F403-6830-4727-95F1-9FF79E47BF1E}" destId="{9A4BE207-6B04-442B-B5F9-50D2C6F29A5D}" srcOrd="1" destOrd="0" presId="urn:microsoft.com/office/officeart/2009/layout/ReverseList"/>
    <dgm:cxn modelId="{468DB64E-021F-4263-B25E-39A4FF5EC6FF}" type="presOf" srcId="{C6055EA8-6EF0-476C-ABE4-290AE7320421}" destId="{074EEA40-75EE-436C-B8D6-FAC9864762C3}" srcOrd="0" destOrd="0" presId="urn:microsoft.com/office/officeart/2009/layout/ReverseList"/>
    <dgm:cxn modelId="{C559F883-20DC-4400-83E1-295C63C6FC79}" srcId="{C6055EA8-6EF0-476C-ABE4-290AE7320421}" destId="{99A0F403-6830-4727-95F1-9FF79E47BF1E}" srcOrd="1" destOrd="0" parTransId="{F56A2761-AB9A-4E70-8CF6-FA8E4887A56E}" sibTransId="{A5ECC2D3-B2BE-45F3-8D7D-2C37AB360D04}"/>
    <dgm:cxn modelId="{48890CE7-0351-43A4-BA3E-977745D0E7C5}" type="presOf" srcId="{99A0F403-6830-4727-95F1-9FF79E47BF1E}" destId="{00205D7B-EAB5-4BB2-95E5-088806AF5D11}" srcOrd="0" destOrd="0" presId="urn:microsoft.com/office/officeart/2009/layout/ReverseList"/>
    <dgm:cxn modelId="{5E92A231-7DF4-4FAD-874A-59827444C247}" type="presParOf" srcId="{074EEA40-75EE-436C-B8D6-FAC9864762C3}" destId="{EA36D14E-8138-4689-98EC-56827BB827DD}" srcOrd="0" destOrd="0" presId="urn:microsoft.com/office/officeart/2009/layout/ReverseList"/>
    <dgm:cxn modelId="{FBFE50D5-2344-4132-B0BA-F2899241210A}" type="presParOf" srcId="{074EEA40-75EE-436C-B8D6-FAC9864762C3}" destId="{C5E1A541-58F3-4A47-B1DD-79556383B648}" srcOrd="1" destOrd="0" presId="urn:microsoft.com/office/officeart/2009/layout/ReverseList"/>
    <dgm:cxn modelId="{0E8F0AF7-CAA7-48EB-86A9-34A09EA3276B}" type="presParOf" srcId="{074EEA40-75EE-436C-B8D6-FAC9864762C3}" destId="{00205D7B-EAB5-4BB2-95E5-088806AF5D11}" srcOrd="2" destOrd="0" presId="urn:microsoft.com/office/officeart/2009/layout/ReverseList"/>
    <dgm:cxn modelId="{096BFF7C-5D75-48F8-964C-DFACB72CDD3A}" type="presParOf" srcId="{074EEA40-75EE-436C-B8D6-FAC9864762C3}" destId="{9A4BE207-6B04-442B-B5F9-50D2C6F29A5D}" srcOrd="3" destOrd="0" presId="urn:microsoft.com/office/officeart/2009/layout/ReverseList"/>
    <dgm:cxn modelId="{58C21432-05A2-402D-9DA2-953D1979D16F}" type="presParOf" srcId="{074EEA40-75EE-436C-B8D6-FAC9864762C3}" destId="{DA2F5369-4264-4C52-8031-DB402140C6C3}" srcOrd="4" destOrd="0" presId="urn:microsoft.com/office/officeart/2009/layout/ReverseList"/>
    <dgm:cxn modelId="{9E78AC00-A1E0-49DB-8AAC-DD21FB30B8F0}" type="presParOf" srcId="{074EEA40-75EE-436C-B8D6-FAC9864762C3}" destId="{643F32FC-B535-434C-9CAB-D254FA1E9AE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19AA7-7E21-4BC0-B9EB-C1724500B8D3}">
      <dsp:nvSpPr>
        <dsp:cNvPr id="0" name=""/>
        <dsp:cNvSpPr/>
      </dsp:nvSpPr>
      <dsp:spPr>
        <a:xfrm>
          <a:off x="686" y="494742"/>
          <a:ext cx="688635" cy="68863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7898" tIns="11430" rIns="3789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Web </a:t>
          </a:r>
          <a:r>
            <a:rPr lang="pt-BR" sz="90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</a:t>
          </a:r>
          <a:r>
            <a:rPr lang="pt-BR" sz="9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Science</a:t>
          </a:r>
          <a:endParaRPr lang="pt-BR" sz="90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1534" y="595590"/>
        <a:ext cx="486939" cy="486939"/>
      </dsp:txXfrm>
    </dsp:sp>
    <dsp:sp modelId="{3B69C1E5-E146-444A-A6F9-89E01AEA172C}">
      <dsp:nvSpPr>
        <dsp:cNvPr id="0" name=""/>
        <dsp:cNvSpPr/>
      </dsp:nvSpPr>
      <dsp:spPr>
        <a:xfrm>
          <a:off x="551594" y="494742"/>
          <a:ext cx="688635" cy="688635"/>
        </a:xfrm>
        <a:prstGeom prst="ellipse">
          <a:avLst/>
        </a:prstGeom>
        <a:solidFill>
          <a:schemeClr val="accent5">
            <a:alpha val="50000"/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7898" tIns="11430" rIns="3789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i="0" kern="1200" dirty="0">
              <a:latin typeface="Arial" panose="020B0604020202020204" pitchFamily="34" charset="0"/>
              <a:cs typeface="Arial" panose="020B0604020202020204" pitchFamily="34" charset="0"/>
            </a:rPr>
            <a:t>Scopus</a:t>
          </a:r>
        </a:p>
      </dsp:txBody>
      <dsp:txXfrm>
        <a:off x="652442" y="595590"/>
        <a:ext cx="486939" cy="486939"/>
      </dsp:txXfrm>
    </dsp:sp>
    <dsp:sp modelId="{CBDC98A2-992C-4FD5-9543-795BE7F9EF48}">
      <dsp:nvSpPr>
        <dsp:cNvPr id="0" name=""/>
        <dsp:cNvSpPr/>
      </dsp:nvSpPr>
      <dsp:spPr>
        <a:xfrm>
          <a:off x="1102502" y="494742"/>
          <a:ext cx="688635" cy="688635"/>
        </a:xfrm>
        <a:prstGeom prst="ellipse">
          <a:avLst/>
        </a:prstGeom>
        <a:solidFill>
          <a:schemeClr val="accent5">
            <a:alpha val="50000"/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7898" tIns="11430" rIns="3789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i="0" kern="1200" dirty="0">
              <a:latin typeface="Arial" panose="020B0604020202020204" pitchFamily="34" charset="0"/>
              <a:cs typeface="Arial" panose="020B0604020202020204" pitchFamily="34" charset="0"/>
            </a:rPr>
            <a:t>Medline</a:t>
          </a:r>
        </a:p>
      </dsp:txBody>
      <dsp:txXfrm>
        <a:off x="1203350" y="595590"/>
        <a:ext cx="486939" cy="486939"/>
      </dsp:txXfrm>
    </dsp:sp>
    <dsp:sp modelId="{8E7307D5-C3C6-47AC-8FCF-3CFA8EC14452}">
      <dsp:nvSpPr>
        <dsp:cNvPr id="0" name=""/>
        <dsp:cNvSpPr/>
      </dsp:nvSpPr>
      <dsp:spPr>
        <a:xfrm>
          <a:off x="1653411" y="494742"/>
          <a:ext cx="688635" cy="688635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7898" tIns="11430" rIns="37898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i="0" kern="1200" dirty="0" err="1">
              <a:latin typeface="Arial" panose="020B0604020202020204" pitchFamily="34" charset="0"/>
              <a:cs typeface="Arial" panose="020B0604020202020204" pitchFamily="34" charset="0"/>
            </a:rPr>
            <a:t>Cinahl</a:t>
          </a:r>
          <a:endParaRPr lang="pt-BR" sz="90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54259" y="595590"/>
        <a:ext cx="486939" cy="486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EA141-537D-4D1C-BA6C-1C2F0E578FA7}">
      <dsp:nvSpPr>
        <dsp:cNvPr id="0" name=""/>
        <dsp:cNvSpPr/>
      </dsp:nvSpPr>
      <dsp:spPr>
        <a:xfrm>
          <a:off x="236779" y="-6422"/>
          <a:ext cx="1596353" cy="5399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889 artigos </a:t>
          </a:r>
        </a:p>
      </dsp:txBody>
      <dsp:txXfrm>
        <a:off x="252594" y="9393"/>
        <a:ext cx="986478" cy="508329"/>
      </dsp:txXfrm>
    </dsp:sp>
    <dsp:sp modelId="{2B3A6DBB-67BD-4B8D-9B4B-2E0CD4BD18CE}">
      <dsp:nvSpPr>
        <dsp:cNvPr id="0" name=""/>
        <dsp:cNvSpPr/>
      </dsp:nvSpPr>
      <dsp:spPr>
        <a:xfrm>
          <a:off x="416155" y="629870"/>
          <a:ext cx="1416977" cy="682422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                                25 foram incluídos por preencherem os critérios de inclusão </a:t>
          </a:r>
        </a:p>
        <a:p>
          <a:pPr marL="0" lvl="0" indent="0" algn="just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6142" y="649857"/>
        <a:ext cx="784768" cy="642448"/>
      </dsp:txXfrm>
    </dsp:sp>
    <dsp:sp modelId="{5F171D78-A243-4301-A223-507ECC048112}">
      <dsp:nvSpPr>
        <dsp:cNvPr id="0" name=""/>
        <dsp:cNvSpPr/>
      </dsp:nvSpPr>
      <dsp:spPr>
        <a:xfrm>
          <a:off x="1277241" y="495871"/>
          <a:ext cx="255738" cy="17537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9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4782" y="495871"/>
        <a:ext cx="140656" cy="1319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8E4E4-1EE1-418D-8344-F25CD578F189}">
      <dsp:nvSpPr>
        <dsp:cNvPr id="0" name=""/>
        <dsp:cNvSpPr/>
      </dsp:nvSpPr>
      <dsp:spPr>
        <a:xfrm>
          <a:off x="165994" y="0"/>
          <a:ext cx="1881272" cy="1495677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DA0CE-8FC4-42C8-8EAC-BCBDAADFBEDE}">
      <dsp:nvSpPr>
        <dsp:cNvPr id="0" name=""/>
        <dsp:cNvSpPr/>
      </dsp:nvSpPr>
      <dsp:spPr>
        <a:xfrm>
          <a:off x="1080" y="448703"/>
          <a:ext cx="713258" cy="5982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Instrumento útil no rastreio da sarcopenia</a:t>
          </a:r>
        </a:p>
      </dsp:txBody>
      <dsp:txXfrm>
        <a:off x="30285" y="477908"/>
        <a:ext cx="654848" cy="539860"/>
      </dsp:txXfrm>
    </dsp:sp>
    <dsp:sp modelId="{F230DFAB-E697-4F1E-8B14-9074A9D6A76A}">
      <dsp:nvSpPr>
        <dsp:cNvPr id="0" name=""/>
        <dsp:cNvSpPr/>
      </dsp:nvSpPr>
      <dsp:spPr>
        <a:xfrm>
          <a:off x="750001" y="448703"/>
          <a:ext cx="713258" cy="59827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Associação com a circunferência da panturrilha</a:t>
          </a:r>
        </a:p>
      </dsp:txBody>
      <dsp:txXfrm>
        <a:off x="779206" y="477908"/>
        <a:ext cx="654848" cy="539860"/>
      </dsp:txXfrm>
    </dsp:sp>
    <dsp:sp modelId="{E1C26780-4ACB-4E22-8B5F-1B5B725BEF61}">
      <dsp:nvSpPr>
        <dsp:cNvPr id="0" name=""/>
        <dsp:cNvSpPr/>
      </dsp:nvSpPr>
      <dsp:spPr>
        <a:xfrm>
          <a:off x="1498923" y="448703"/>
          <a:ext cx="713258" cy="59827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75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Uso em serviços de saúde comunitários e ambientes clínicos</a:t>
          </a:r>
        </a:p>
      </dsp:txBody>
      <dsp:txXfrm>
        <a:off x="1528128" y="477908"/>
        <a:ext cx="654848" cy="5398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1A541-58F3-4A47-B1DD-79556383B648}">
      <dsp:nvSpPr>
        <dsp:cNvPr id="0" name=""/>
        <dsp:cNvSpPr/>
      </dsp:nvSpPr>
      <dsp:spPr>
        <a:xfrm rot="16200000">
          <a:off x="474363" y="46912"/>
          <a:ext cx="929042" cy="1185875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50800" rIns="45720" bIns="50800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>
              <a:latin typeface="Arial" panose="020B0604020202020204" pitchFamily="34" charset="0"/>
              <a:cs typeface="Arial" panose="020B0604020202020204" pitchFamily="34" charset="0"/>
            </a:rPr>
            <a:t>Diferenças individuais na forma como as questões desse instrumento são compreendidas e interpretadas</a:t>
          </a:r>
        </a:p>
      </dsp:txBody>
      <dsp:txXfrm rot="5400000">
        <a:off x="391307" y="220688"/>
        <a:ext cx="1140515" cy="838322"/>
      </dsp:txXfrm>
    </dsp:sp>
    <dsp:sp modelId="{9A4BE207-6B04-442B-B5F9-50D2C6F29A5D}">
      <dsp:nvSpPr>
        <dsp:cNvPr id="0" name=""/>
        <dsp:cNvSpPr/>
      </dsp:nvSpPr>
      <dsp:spPr>
        <a:xfrm rot="5400000">
          <a:off x="1679615" y="73571"/>
          <a:ext cx="871057" cy="1164173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50800" rIns="30480" bIns="50800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 dirty="0">
              <a:latin typeface="Arial" panose="020B0604020202020204" pitchFamily="34" charset="0"/>
              <a:cs typeface="Arial" panose="020B0604020202020204" pitchFamily="34" charset="0"/>
            </a:rPr>
            <a:t>Necessidade de um guia de triagem - aumentando desse modo a validade do SARC-F</a:t>
          </a:r>
        </a:p>
      </dsp:txBody>
      <dsp:txXfrm rot="-5400000">
        <a:off x="1533058" y="262658"/>
        <a:ext cx="1121644" cy="785999"/>
      </dsp:txXfrm>
    </dsp:sp>
    <dsp:sp modelId="{DA2F5369-4264-4C52-8031-DB402140C6C3}">
      <dsp:nvSpPr>
        <dsp:cNvPr id="0" name=""/>
        <dsp:cNvSpPr/>
      </dsp:nvSpPr>
      <dsp:spPr>
        <a:xfrm>
          <a:off x="1166654" y="0"/>
          <a:ext cx="529576" cy="52955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F32FC-B535-434C-9CAB-D254FA1E9AE6}">
      <dsp:nvSpPr>
        <dsp:cNvPr id="0" name=""/>
        <dsp:cNvSpPr/>
      </dsp:nvSpPr>
      <dsp:spPr>
        <a:xfrm rot="10800000">
          <a:off x="1166654" y="759835"/>
          <a:ext cx="529576" cy="52955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53284F-6ED6-4386-BD8D-A003EE80E2FA}"/>
              </a:ext>
            </a:extLst>
          </p:cNvPr>
          <p:cNvSpPr txBox="1"/>
          <p:nvPr/>
        </p:nvSpPr>
        <p:spPr>
          <a:xfrm>
            <a:off x="131027" y="853775"/>
            <a:ext cx="544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USO DO QUESTIONÁRIO SARC-F COMO INSTRUMENTO DE RASTREIO DA SARCOPENIA EM IDOSOS: REVISÃO INTEGRATIVA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208168" y="1306671"/>
            <a:ext cx="5284046" cy="0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0FF0D2-8FEC-4F1B-826E-6AB7FFE35977}"/>
              </a:ext>
            </a:extLst>
          </p:cNvPr>
          <p:cNvSpPr txBox="1"/>
          <p:nvPr/>
        </p:nvSpPr>
        <p:spPr>
          <a:xfrm>
            <a:off x="81752" y="1279063"/>
            <a:ext cx="535861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sz="900" u="sng" dirty="0" err="1">
                <a:latin typeface="Arial" panose="020B0604020202020204" pitchFamily="34" charset="0"/>
                <a:cs typeface="Arial" panose="020B0604020202020204" pitchFamily="34" charset="0"/>
              </a:rPr>
              <a:t>Mauriely</a:t>
            </a:r>
            <a:r>
              <a:rPr lang="pt-BR" sz="900" u="sng" dirty="0">
                <a:latin typeface="Arial" panose="020B0604020202020204" pitchFamily="34" charset="0"/>
                <a:cs typeface="Arial" panose="020B0604020202020204" pitchFamily="34" charset="0"/>
              </a:rPr>
              <a:t> Paiva de Alcântara e Silva¹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Alice da Silva²  </a:t>
            </a: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Rutielle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Ferreira Silva³</a:t>
            </a:r>
          </a:p>
          <a:p>
            <a:pPr algn="ctr"/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¹ Programa de Pós-graduação em Enfermagem Fundamental. Escola de Enfermagem de Ribeirão Preto, Universidade de São Paulo, São Paulo (SP), Brasil. </a:t>
            </a:r>
          </a:p>
          <a:p>
            <a:pPr algn="ctr"/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² Departamento de Enfermagem, Universidade Federal do Piauí, Teresina (PI), Brasil.</a:t>
            </a:r>
          </a:p>
          <a:p>
            <a:pPr algn="ctr"/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³ Programa de Pós-graduação em Enfermagem, Universidade Federal do Piauí, Teresina (PI), Brasil.</a:t>
            </a:r>
          </a:p>
          <a:p>
            <a:pPr algn="ctr"/>
            <a:r>
              <a:rPr lang="pt-BR" sz="800" i="1" dirty="0">
                <a:latin typeface="Arial" panose="020B0604020202020204" pitchFamily="34" charset="0"/>
                <a:cs typeface="Arial" panose="020B0604020202020204" pitchFamily="34" charset="0"/>
              </a:rPr>
              <a:t>maurielypaiva@usp.br 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A512BD6-EDE6-413B-9B2B-4FB45A009BFF}"/>
              </a:ext>
            </a:extLst>
          </p:cNvPr>
          <p:cNvCxnSpPr>
            <a:cxnSpLocks/>
          </p:cNvCxnSpPr>
          <p:nvPr/>
        </p:nvCxnSpPr>
        <p:spPr>
          <a:xfrm flipH="1">
            <a:off x="2833736" y="2189532"/>
            <a:ext cx="7309" cy="5742506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48CD78C-B763-429E-B437-AB92F211089F}"/>
              </a:ext>
            </a:extLst>
          </p:cNvPr>
          <p:cNvSpPr txBox="1"/>
          <p:nvPr/>
        </p:nvSpPr>
        <p:spPr>
          <a:xfrm>
            <a:off x="138554" y="2142280"/>
            <a:ext cx="259415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44AAD9-74BD-4101-A924-8BB69061BF66}"/>
              </a:ext>
            </a:extLst>
          </p:cNvPr>
          <p:cNvSpPr txBox="1"/>
          <p:nvPr/>
        </p:nvSpPr>
        <p:spPr>
          <a:xfrm>
            <a:off x="120611" y="4006266"/>
            <a:ext cx="2630036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BAC74-8571-4BCE-BC28-6AABD4DCA795}"/>
              </a:ext>
            </a:extLst>
          </p:cNvPr>
          <p:cNvSpPr txBox="1"/>
          <p:nvPr/>
        </p:nvSpPr>
        <p:spPr>
          <a:xfrm>
            <a:off x="120611" y="4838252"/>
            <a:ext cx="2627467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FD7D3CC-A25D-4102-A03C-966AEEE9F727}"/>
              </a:ext>
            </a:extLst>
          </p:cNvPr>
          <p:cNvSpPr txBox="1"/>
          <p:nvPr/>
        </p:nvSpPr>
        <p:spPr>
          <a:xfrm>
            <a:off x="2993622" y="2140840"/>
            <a:ext cx="249786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CD74B4-7D9A-4AEA-B3F7-83387EF4AF1C}"/>
              </a:ext>
            </a:extLst>
          </p:cNvPr>
          <p:cNvSpPr txBox="1"/>
          <p:nvPr/>
        </p:nvSpPr>
        <p:spPr>
          <a:xfrm>
            <a:off x="166912" y="8136824"/>
            <a:ext cx="5300325" cy="2000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D4C4E2-C13D-4C38-ADEB-6CB2E74039A7}"/>
              </a:ext>
            </a:extLst>
          </p:cNvPr>
          <p:cNvSpPr txBox="1"/>
          <p:nvPr/>
        </p:nvSpPr>
        <p:spPr>
          <a:xfrm>
            <a:off x="68590" y="2383294"/>
            <a:ext cx="274032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 prevalência e o impacto da sarcopenia aumentam com o envelhecimento, transformando-a em um problema de saúde pública. o Grupo de Trabalho Europeu sobre Sarcopenia em Pessoas Idosas (EWGSOP) recomenda a utilização do SARC-F, como ferramenta de rastreio da sarcopenia em pessoas idosas.  Uma ferramenta prática, de rápido e fácil de administrar manuseio, que permite o rastreio da sarcopenia em idosos na atenção primária, além de ser um preditor robusto de resultados adversos à saúde.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F3196CC-182C-46DF-8FB1-18620851DB4D}"/>
              </a:ext>
            </a:extLst>
          </p:cNvPr>
          <p:cNvSpPr txBox="1"/>
          <p:nvPr/>
        </p:nvSpPr>
        <p:spPr>
          <a:xfrm>
            <a:off x="21928" y="4244243"/>
            <a:ext cx="27869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Identificar na literatura o uso do questionário SARC-F como instrumento de rastreio da sarcopenia em idosos.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8D5C1E-EAF1-4FDD-A842-D3937E9A00BC}"/>
              </a:ext>
            </a:extLst>
          </p:cNvPr>
          <p:cNvSpPr txBox="1"/>
          <p:nvPr/>
        </p:nvSpPr>
        <p:spPr>
          <a:xfrm>
            <a:off x="29239" y="5117274"/>
            <a:ext cx="2779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Revisão integrativa da literatura realizada em junho de 2022.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B9DADBB-599C-4879-BB9B-BBF9D398902E}"/>
              </a:ext>
            </a:extLst>
          </p:cNvPr>
          <p:cNvSpPr txBox="1"/>
          <p:nvPr/>
        </p:nvSpPr>
        <p:spPr>
          <a:xfrm>
            <a:off x="2847395" y="2388730"/>
            <a:ext cx="27990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 identificação de pacientes com sarcopenia é considerada um desafio, uma vez que, o método diagnóstico padrão-ouro é complexo e de difícil introdução na rotina clínica em grande parte dos sistemas de saúde. 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80A0A8E-51D8-4C9F-88F4-B5F871F6400B}"/>
              </a:ext>
            </a:extLst>
          </p:cNvPr>
          <p:cNvSpPr txBox="1"/>
          <p:nvPr/>
        </p:nvSpPr>
        <p:spPr>
          <a:xfrm>
            <a:off x="68589" y="8400962"/>
            <a:ext cx="55081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FARIA, Ângela et al. Desenvolvimento das versões portuguesas dos questionários FRAIL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e SARC-F: Ferramentas de rastreio para a fragilidade física e sarcopenia. Acta Portuguesa de Nutrição, n. 26, p. 90-94, 2021.</a:t>
            </a:r>
          </a:p>
          <a:p>
            <a:pPr algn="just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REIS, Natália Rodrigues et al. Sensibilidade e especificidade do SARC-F na classificação de sarcopenia em idosos: resultados preliminares. Revista Brasileira de Fisiologia do Exercício, v. 19, n. 4, p. 258-266, 2020.</a:t>
            </a:r>
          </a:p>
          <a:p>
            <a:pPr algn="just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183191" y="2082415"/>
            <a:ext cx="5284046" cy="0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D366BA9-4731-4DDE-B4F2-6C866DD64FB4}"/>
              </a:ext>
            </a:extLst>
          </p:cNvPr>
          <p:cNvSpPr txBox="1"/>
          <p:nvPr/>
        </p:nvSpPr>
        <p:spPr>
          <a:xfrm>
            <a:off x="2993621" y="6697974"/>
            <a:ext cx="249786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9A51512-DED3-4E8A-B13D-F14B7608C545}"/>
              </a:ext>
            </a:extLst>
          </p:cNvPr>
          <p:cNvSpPr txBox="1"/>
          <p:nvPr/>
        </p:nvSpPr>
        <p:spPr>
          <a:xfrm>
            <a:off x="2860285" y="6974222"/>
            <a:ext cx="2799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O SARC-F é uma ferramenta prática para a identificação precoce da sarcopenia em idosos, além de possuir baixo custo e ser de fácil acesso. Pode ser incorporado na atenção primária em saúde, possibilitando intervenções precoces para prevenção, tratamento e reabilitação.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34CCBC2-277F-11CB-E38C-C0C45A1D2E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8108459"/>
              </p:ext>
            </p:extLst>
          </p:nvPr>
        </p:nvGraphicFramePr>
        <p:xfrm>
          <a:off x="291380" y="5019853"/>
          <a:ext cx="2342733" cy="1678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06FC101F-D930-591D-7005-E24BD3F581CC}"/>
              </a:ext>
            </a:extLst>
          </p:cNvPr>
          <p:cNvSpPr txBox="1"/>
          <p:nvPr/>
        </p:nvSpPr>
        <p:spPr>
          <a:xfrm>
            <a:off x="68589" y="6217779"/>
            <a:ext cx="29007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pt-BR" sz="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aged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”, “</a:t>
            </a:r>
            <a:r>
              <a:rPr lang="pt-BR" sz="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aged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80 </a:t>
            </a:r>
            <a:r>
              <a:rPr lang="pt-BR" sz="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over”, “</a:t>
            </a:r>
            <a:r>
              <a:rPr lang="pt-BR" sz="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triage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e “sarcopenia”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1068F3A1-90B4-A432-FA33-B3A15E510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9890145"/>
              </p:ext>
            </p:extLst>
          </p:nvPr>
        </p:nvGraphicFramePr>
        <p:xfrm>
          <a:off x="410095" y="6535593"/>
          <a:ext cx="1833133" cy="128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44E83840-1E74-9BB1-E83D-390369F1C8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1232569"/>
              </p:ext>
            </p:extLst>
          </p:nvPr>
        </p:nvGraphicFramePr>
        <p:xfrm>
          <a:off x="3135921" y="3122704"/>
          <a:ext cx="2213262" cy="1495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3" name="CaixaDeTexto 22">
            <a:extLst>
              <a:ext uri="{FF2B5EF4-FFF2-40B4-BE49-F238E27FC236}">
                <a16:creationId xmlns:a16="http://schemas.microsoft.com/office/drawing/2014/main" id="{7D18D64F-C469-1E0C-B909-6FE98DD942D1}"/>
              </a:ext>
            </a:extLst>
          </p:cNvPr>
          <p:cNvSpPr txBox="1"/>
          <p:nvPr/>
        </p:nvSpPr>
        <p:spPr>
          <a:xfrm>
            <a:off x="2863952" y="4618381"/>
            <a:ext cx="27990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ode apresentar valor limitado em países em desenvolvimento, em decorrência da dificuldade que alguns indivíduos podem enfrentar durante o autorrelato devido os baixos níveis de educação formal.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1228FB44-FD6D-D37C-5E04-7F394F9643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9805441"/>
              </p:ext>
            </p:extLst>
          </p:nvPr>
        </p:nvGraphicFramePr>
        <p:xfrm>
          <a:off x="2770004" y="5345535"/>
          <a:ext cx="2852139" cy="1289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498</Words>
  <Application>Microsoft Office PowerPoint</Application>
  <PresentationFormat>Apresentação na tela (16:10)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Windows</cp:lastModifiedBy>
  <cp:revision>18</cp:revision>
  <dcterms:created xsi:type="dcterms:W3CDTF">2018-11-18T15:06:20Z</dcterms:created>
  <dcterms:modified xsi:type="dcterms:W3CDTF">2022-08-09T17:37:15Z</dcterms:modified>
</cp:coreProperties>
</file>