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979"/>
    <a:srgbClr val="FDA000"/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>
        <p:scale>
          <a:sx n="120" d="100"/>
          <a:sy n="120" d="100"/>
        </p:scale>
        <p:origin x="1632" y="-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208168" y="1496562"/>
            <a:ext cx="5284046" cy="0"/>
          </a:xfrm>
          <a:prstGeom prst="line">
            <a:avLst/>
          </a:prstGeom>
          <a:ln w="19050">
            <a:solidFill>
              <a:srgbClr val="FD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0FF0D2-8FEC-4F1B-826E-6AB7FFE35977}"/>
              </a:ext>
            </a:extLst>
          </p:cNvPr>
          <p:cNvSpPr txBox="1"/>
          <p:nvPr/>
        </p:nvSpPr>
        <p:spPr>
          <a:xfrm>
            <a:off x="133595" y="1494245"/>
            <a:ext cx="535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900" b="1" u="sng" dirty="0">
                <a:latin typeface="Arial" panose="020B0604020202020204" pitchFamily="34" charset="0"/>
                <a:cs typeface="Arial" panose="020B0604020202020204" pitchFamily="34" charset="0"/>
              </a:rPr>
              <a:t>SANTOS, Jackelline Evellin Moreira dos</a:t>
            </a:r>
            <a:r>
              <a:rPr lang="pt-BR" sz="900" u="sng" dirty="0"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IZIDORO, Livia Cristina Rezende², AZEVEDO, Cissa³. 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MATA, Luciana Regina Ferreira da</a:t>
            </a:r>
            <a:r>
              <a:rPr lang="pt-BR" sz="900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1-2 Universidade Federal de Goiás / 3-4 Universidade Federal de Minas Gerais</a:t>
            </a:r>
          </a:p>
          <a:p>
            <a:pPr algn="ctr"/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</a:rPr>
              <a:t>jacke.evellen3@gmail.com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A512BD6-EDE6-413B-9B2B-4FB45A009BFF}"/>
              </a:ext>
            </a:extLst>
          </p:cNvPr>
          <p:cNvCxnSpPr>
            <a:cxnSpLocks/>
          </p:cNvCxnSpPr>
          <p:nvPr/>
        </p:nvCxnSpPr>
        <p:spPr>
          <a:xfrm flipH="1">
            <a:off x="2853902" y="2169042"/>
            <a:ext cx="3598" cy="5831958"/>
          </a:xfrm>
          <a:prstGeom prst="line">
            <a:avLst/>
          </a:prstGeom>
          <a:ln w="19050">
            <a:solidFill>
              <a:srgbClr val="FD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48CD78C-B763-429E-B437-AB92F211089F}"/>
              </a:ext>
            </a:extLst>
          </p:cNvPr>
          <p:cNvSpPr txBox="1"/>
          <p:nvPr/>
        </p:nvSpPr>
        <p:spPr>
          <a:xfrm>
            <a:off x="208168" y="2206577"/>
            <a:ext cx="2549297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44AAD9-74BD-4101-A924-8BB69061BF66}"/>
              </a:ext>
            </a:extLst>
          </p:cNvPr>
          <p:cNvSpPr txBox="1"/>
          <p:nvPr/>
        </p:nvSpPr>
        <p:spPr>
          <a:xfrm>
            <a:off x="206244" y="3926807"/>
            <a:ext cx="2575114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BAC74-8571-4BCE-BC28-6AABD4DCA795}"/>
              </a:ext>
            </a:extLst>
          </p:cNvPr>
          <p:cNvSpPr txBox="1"/>
          <p:nvPr/>
        </p:nvSpPr>
        <p:spPr>
          <a:xfrm>
            <a:off x="166912" y="5295554"/>
            <a:ext cx="2600821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FD7D3CC-A25D-4102-A03C-966AEEE9F727}"/>
              </a:ext>
            </a:extLst>
          </p:cNvPr>
          <p:cNvSpPr txBox="1"/>
          <p:nvPr/>
        </p:nvSpPr>
        <p:spPr>
          <a:xfrm>
            <a:off x="3048000" y="2238327"/>
            <a:ext cx="2419237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CD74B4-7D9A-4AEA-B3F7-83387EF4AF1C}"/>
              </a:ext>
            </a:extLst>
          </p:cNvPr>
          <p:cNvSpPr txBox="1"/>
          <p:nvPr/>
        </p:nvSpPr>
        <p:spPr>
          <a:xfrm>
            <a:off x="206244" y="8212043"/>
            <a:ext cx="908250" cy="200055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D4C4E2-C13D-4C38-ADEB-6CB2E74039A7}"/>
              </a:ext>
            </a:extLst>
          </p:cNvPr>
          <p:cNvSpPr txBox="1"/>
          <p:nvPr/>
        </p:nvSpPr>
        <p:spPr>
          <a:xfrm>
            <a:off x="131027" y="2386750"/>
            <a:ext cx="2709250" cy="152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lnSpc>
                <a:spcPct val="150000"/>
              </a:lnSpc>
            </a:pP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Apesar dos benefícios no tratamento do câncer de próstata localizado, a prostatectomia radical apresenta possibilidade de desenvolver incontinência urinária. </a:t>
            </a: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Assim, os pacientes necessitam precocemente de reabilitação, com destaque para a terapia cognitivo-comportamental</a:t>
            </a:r>
            <a:r>
              <a:rPr lang="pt-BR" sz="9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(1)</a:t>
            </a: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F3196CC-182C-46DF-8FB1-18620851DB4D}"/>
              </a:ext>
            </a:extLst>
          </p:cNvPr>
          <p:cNvSpPr txBox="1"/>
          <p:nvPr/>
        </p:nvSpPr>
        <p:spPr>
          <a:xfrm>
            <a:off x="170857" y="4132728"/>
            <a:ext cx="2596876" cy="110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lnSpc>
                <a:spcPct val="150000"/>
              </a:lnSpc>
            </a:pPr>
            <a:r>
              <a:rPr lang="pt-BR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elatar a experiência de construção e implementação de um protocolo cognitivo-comportamental a partir de intervenções de enfermagem para o controle da incontinência urinária pós-prostatectomia radical.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8D5C1E-EAF1-4FDD-A842-D3937E9A00BC}"/>
              </a:ext>
            </a:extLst>
          </p:cNvPr>
          <p:cNvSpPr txBox="1"/>
          <p:nvPr/>
        </p:nvSpPr>
        <p:spPr>
          <a:xfrm>
            <a:off x="123679" y="5462886"/>
            <a:ext cx="2698456" cy="131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lnSpc>
                <a:spcPct val="150000"/>
              </a:lnSpc>
            </a:pP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Trata-se de um relato de experiência de dois ambulatórios referência em tratamento de câncer na região centro-oeste e sudeste do país, no período de novembro de 2019 a janeiro de 2021. 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projeto aprovado pelo comitê de </a:t>
            </a:r>
            <a:r>
              <a:rPr lang="pt-BR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ética, 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CAE  n° </a:t>
            </a: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80906217.3.0000.5083.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B9DADBB-599C-4879-BB9B-BBF9D398902E}"/>
              </a:ext>
            </a:extLst>
          </p:cNvPr>
          <p:cNvSpPr txBox="1"/>
          <p:nvPr/>
        </p:nvSpPr>
        <p:spPr>
          <a:xfrm>
            <a:off x="2969376" y="2469159"/>
            <a:ext cx="2553769" cy="172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lnSpc>
                <a:spcPct val="150000"/>
              </a:lnSpc>
            </a:pP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 fases de atenção e retenção foram transmitidas por orientações verbais e escritas apresentadas por intermédio do material educativo. Já as fases de reprodução e motivação, foram planejadas e implementadas estratégias de encontros presenciais, reforço positivo por contatos telefônicos, envio de mensagens de texto e uso do reforço vicário.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80A0A8E-51D8-4C9F-88F4-B5F871F6400B}"/>
              </a:ext>
            </a:extLst>
          </p:cNvPr>
          <p:cNvSpPr txBox="1"/>
          <p:nvPr/>
        </p:nvSpPr>
        <p:spPr>
          <a:xfrm>
            <a:off x="277764" y="8426860"/>
            <a:ext cx="5540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1.Abrams P, Cardozo L, </a:t>
            </a:r>
            <a:r>
              <a:rPr lang="pt-BR" sz="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Wagg</a:t>
            </a:r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lang="pt-BR" sz="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Wein</a:t>
            </a:r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 </a:t>
            </a:r>
            <a:r>
              <a:rPr lang="pt-BR" sz="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Incontinence</a:t>
            </a:r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Bristol (UK): ICS. International Continence Society; 2017.</a:t>
            </a:r>
            <a:endParaRPr lang="pt-BR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pt-BR" sz="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Bandura</a:t>
            </a:r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lang="pt-BR" sz="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Azzi</a:t>
            </a:r>
            <a:r>
              <a:rPr lang="pt-BR" sz="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R; </a:t>
            </a:r>
            <a:r>
              <a:rPr lang="pt-BR" sz="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Polydoro</a:t>
            </a:r>
            <a:r>
              <a:rPr lang="pt-BR" sz="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S. Teoria social cognitiva: conceitos básicos. Porto Alegre: Artmed, 2008.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183191" y="2126865"/>
            <a:ext cx="5284046" cy="0"/>
          </a:xfrm>
          <a:prstGeom prst="line">
            <a:avLst/>
          </a:prstGeom>
          <a:ln w="19050">
            <a:solidFill>
              <a:srgbClr val="FD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D366BA9-4731-4DDE-B4F2-6C866DD64FB4}"/>
              </a:ext>
            </a:extLst>
          </p:cNvPr>
          <p:cNvSpPr txBox="1"/>
          <p:nvPr/>
        </p:nvSpPr>
        <p:spPr>
          <a:xfrm>
            <a:off x="2969376" y="6199516"/>
            <a:ext cx="2538330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9A51512-DED3-4E8A-B13D-F14B7608C545}"/>
              </a:ext>
            </a:extLst>
          </p:cNvPr>
          <p:cNvSpPr txBox="1"/>
          <p:nvPr/>
        </p:nvSpPr>
        <p:spPr>
          <a:xfrm>
            <a:off x="2969376" y="6425996"/>
            <a:ext cx="2600821" cy="172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lnSpc>
                <a:spcPct val="150000"/>
              </a:lnSpc>
            </a:pP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Este protocolo demonstrou ser adequado pelos pacientes e factível por parte das pesquisadoras. 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Entretanto, destaca-se que o protocolo requer envolvimento institucional, além de capacitação e conhecimento do enfermeiro responsável, a fim de subsidiar sua atuação na condução da terapia comportamental à luz da abordagem cognitiva.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3">
            <a:extLst>
              <a:ext uri="{FF2B5EF4-FFF2-40B4-BE49-F238E27FC236}">
                <a16:creationId xmlns:a16="http://schemas.microsoft.com/office/drawing/2014/main" id="{1D53284F-6ED6-4386-BD8D-A003EE80E2FA}"/>
              </a:ext>
            </a:extLst>
          </p:cNvPr>
          <p:cNvSpPr txBox="1"/>
          <p:nvPr/>
        </p:nvSpPr>
        <p:spPr>
          <a:xfrm>
            <a:off x="183191" y="864994"/>
            <a:ext cx="544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CONTROLE DE INCONTINÊNCIA URINÁRIA PÓS-PPROSTATECTOMIA: CONSTRUÇÃO E IMPLEMENTAÇÃO DE PROTOCOLO DE INTERVENÇÃO DE ENFERMAGEM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DE1BEEA-C554-475E-9F06-D0B6D437F468}"/>
              </a:ext>
            </a:extLst>
          </p:cNvPr>
          <p:cNvSpPr txBox="1"/>
          <p:nvPr/>
        </p:nvSpPr>
        <p:spPr>
          <a:xfrm>
            <a:off x="166911" y="6807006"/>
            <a:ext cx="2590553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FE55838-1C8B-43F1-9A1E-AC713630B1C6}"/>
              </a:ext>
            </a:extLst>
          </p:cNvPr>
          <p:cNvSpPr txBox="1"/>
          <p:nvPr/>
        </p:nvSpPr>
        <p:spPr>
          <a:xfrm>
            <a:off x="166911" y="7045910"/>
            <a:ext cx="2673366" cy="1108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lnSpc>
                <a:spcPct val="150000"/>
              </a:lnSpc>
            </a:pP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 base na teoria social cognitiva</a:t>
            </a:r>
            <a:r>
              <a:rPr lang="pt-BR" sz="9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(2)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definiu-se o protocolo clínico com intervenções de enfermagem, identificando quatro fases necessárias para sua estruturação: fase de atenção, retenção, reprodução e motivação. </a:t>
            </a:r>
            <a:endParaRPr lang="pt-BR" sz="900" dirty="0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6C8AD5CD-E080-4EBB-A085-F918C58E0C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41" t="21716" r="27460" b="55230"/>
          <a:stretch/>
        </p:blipFill>
        <p:spPr bwMode="auto">
          <a:xfrm>
            <a:off x="2990374" y="4166258"/>
            <a:ext cx="2553769" cy="8318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8897391-4019-4C7F-B5A5-2277C32F995C}"/>
              </a:ext>
            </a:extLst>
          </p:cNvPr>
          <p:cNvSpPr txBox="1"/>
          <p:nvPr/>
        </p:nvSpPr>
        <p:spPr>
          <a:xfrm>
            <a:off x="2930044" y="4970942"/>
            <a:ext cx="2184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Fonte: a autora.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7475151-AEA3-4B0D-A5B5-F6E16119EB17}"/>
              </a:ext>
            </a:extLst>
          </p:cNvPr>
          <p:cNvSpPr txBox="1"/>
          <p:nvPr/>
        </p:nvSpPr>
        <p:spPr>
          <a:xfrm>
            <a:off x="2985182" y="5091343"/>
            <a:ext cx="2553769" cy="1108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lnSpc>
                <a:spcPct val="150000"/>
              </a:lnSpc>
            </a:pP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primeira avaliação ocorria no 15° dia pós-prostatectomia radical, na retirada do cateter vesical de demora, seguido de quatro retornos subsequentes para avaliação (30, 60 e 90 dias).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413</Words>
  <Application>Microsoft Office PowerPoint</Application>
  <PresentationFormat>Apresentação na tela (16:10)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Jacke Evellin</cp:lastModifiedBy>
  <cp:revision>13</cp:revision>
  <dcterms:created xsi:type="dcterms:W3CDTF">2018-11-18T15:06:20Z</dcterms:created>
  <dcterms:modified xsi:type="dcterms:W3CDTF">2021-11-23T22:22:04Z</dcterms:modified>
</cp:coreProperties>
</file>