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5145088" cy="9144000"/>
  <p:notesSz cx="6858000" cy="9144000"/>
  <p:embeddedFontLst>
    <p:embeddedFont>
      <p:font typeface="Quicksand"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D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586" y="84"/>
      </p:cViewPr>
      <p:guideLst>
        <p:guide orient="horz" pos="2880"/>
        <p:guide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font" Target="fonts/font2.fntdata"/><Relationship Id="rId4" Type="http://schemas.openxmlformats.org/officeDocument/2006/relationships/font" Target="fonts/font1.fntdata"/><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4751" y="685800"/>
            <a:ext cx="1929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4242397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465388" y="685800"/>
            <a:ext cx="1928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5367" y="1323689"/>
            <a:ext cx="4793700" cy="36492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75362" y="5038444"/>
            <a:ext cx="4793700" cy="1409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75362" y="1966444"/>
            <a:ext cx="4793700" cy="34908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175362" y="5603956"/>
            <a:ext cx="4793700" cy="23124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75362" y="3823733"/>
            <a:ext cx="4793700" cy="1496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175362" y="2048844"/>
            <a:ext cx="4793700" cy="60735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175362" y="2048844"/>
            <a:ext cx="22503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2718701" y="2048844"/>
            <a:ext cx="22503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75362" y="987733"/>
            <a:ext cx="1579800" cy="134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175362" y="2470400"/>
            <a:ext cx="1579800" cy="5652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75814" y="800267"/>
            <a:ext cx="3582600" cy="72726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572200" y="-222"/>
            <a:ext cx="2572200" cy="9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49370" y="2192311"/>
            <a:ext cx="2275800" cy="2635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149370" y="4983244"/>
            <a:ext cx="2275800" cy="2195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2778955" y="1287244"/>
            <a:ext cx="2158800" cy="6569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75362" y="7521022"/>
            <a:ext cx="3375000" cy="1075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75362" y="791156"/>
            <a:ext cx="4793700" cy="10182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175362" y="2048844"/>
            <a:ext cx="4793700" cy="60735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4766591" y="8290163"/>
            <a:ext cx="308700" cy="699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53"/>
        <p:cNvGrpSpPr/>
        <p:nvPr/>
      </p:nvGrpSpPr>
      <p:grpSpPr>
        <a:xfrm>
          <a:off x="0" y="0"/>
          <a:ext cx="0" cy="0"/>
          <a:chOff x="0" y="0"/>
          <a:chExt cx="0" cy="0"/>
        </a:xfrm>
      </p:grpSpPr>
      <p:sp>
        <p:nvSpPr>
          <p:cNvPr id="56" name="Google Shape;56;p13"/>
          <p:cNvSpPr txBox="1"/>
          <p:nvPr/>
        </p:nvSpPr>
        <p:spPr>
          <a:xfrm>
            <a:off x="774021" y="1126292"/>
            <a:ext cx="3597046" cy="27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pt-BR" b="1" dirty="0">
                <a:solidFill>
                  <a:srgbClr val="FFAE9D"/>
                </a:solidFill>
                <a:latin typeface="Quicksand"/>
                <a:ea typeface="Quicksand"/>
                <a:cs typeface="Quicksand"/>
                <a:sym typeface="Quicksand"/>
              </a:rPr>
              <a:t>Letramento em saúde de pessoas que vivem com HIV: validação de escala. </a:t>
            </a:r>
            <a:endParaRPr b="1" dirty="0">
              <a:solidFill>
                <a:srgbClr val="FFAE9D"/>
              </a:solidFill>
              <a:latin typeface="Quicksand"/>
              <a:ea typeface="Quicksand"/>
              <a:cs typeface="Quicksand"/>
              <a:sym typeface="Quicksand"/>
            </a:endParaRPr>
          </a:p>
        </p:txBody>
      </p:sp>
      <p:sp>
        <p:nvSpPr>
          <p:cNvPr id="57" name="Google Shape;57;p13"/>
          <p:cNvSpPr txBox="1"/>
          <p:nvPr/>
        </p:nvSpPr>
        <p:spPr>
          <a:xfrm>
            <a:off x="406101" y="1455615"/>
            <a:ext cx="4538430" cy="553968"/>
          </a:xfrm>
          <a:prstGeom prst="rect">
            <a:avLst/>
          </a:prstGeom>
          <a:noFill/>
          <a:ln>
            <a:noFill/>
          </a:ln>
        </p:spPr>
        <p:txBody>
          <a:bodyPr spcFirstLastPara="1" wrap="square" lIns="91425" tIns="91425" rIns="91425" bIns="91425" anchor="t" anchorCtr="0">
            <a:spAutoFit/>
          </a:bodyPr>
          <a:lstStyle/>
          <a:p>
            <a:pPr lvl="0" algn="just"/>
            <a:r>
              <a:rPr lang="pt-BR" sz="800" b="1" dirty="0">
                <a:solidFill>
                  <a:srgbClr val="576D81"/>
                </a:solidFill>
                <a:latin typeface="Quicksand"/>
                <a:ea typeface="Quicksand"/>
                <a:cs typeface="Quicksand"/>
                <a:sym typeface="Quicksand"/>
              </a:rPr>
              <a:t>Mônica Alice Santos da Silva¹ ; Morgana Cristina Leôncio de Lima¹; Sara Rodrigues Cordeiro da Silva¹; </a:t>
            </a:r>
            <a:r>
              <a:rPr lang="pt-BR" sz="800" b="1" dirty="0" err="1">
                <a:solidFill>
                  <a:srgbClr val="576D81"/>
                </a:solidFill>
                <a:latin typeface="Quicksand"/>
                <a:ea typeface="Quicksand"/>
                <a:cs typeface="Quicksand"/>
                <a:sym typeface="Quicksand"/>
              </a:rPr>
              <a:t>Rayssa</a:t>
            </a:r>
            <a:r>
              <a:rPr lang="pt-BR" sz="800" b="1" dirty="0">
                <a:solidFill>
                  <a:srgbClr val="576D81"/>
                </a:solidFill>
                <a:latin typeface="Quicksand"/>
                <a:ea typeface="Quicksand"/>
                <a:cs typeface="Quicksand"/>
                <a:sym typeface="Quicksand"/>
              </a:rPr>
              <a:t> Ingrid Medeiros de Abreu¹; </a:t>
            </a:r>
            <a:r>
              <a:rPr lang="pt-BR" sz="800" b="1" dirty="0" err="1">
                <a:solidFill>
                  <a:srgbClr val="576D81"/>
                </a:solidFill>
                <a:latin typeface="Quicksand"/>
                <a:ea typeface="Quicksand"/>
                <a:cs typeface="Quicksand"/>
                <a:sym typeface="Quicksand"/>
              </a:rPr>
              <a:t>Hayane</a:t>
            </a:r>
            <a:r>
              <a:rPr lang="pt-BR" sz="800" b="1" dirty="0">
                <a:solidFill>
                  <a:srgbClr val="576D81"/>
                </a:solidFill>
                <a:latin typeface="Quicksand"/>
                <a:ea typeface="Quicksand"/>
                <a:cs typeface="Quicksand"/>
                <a:sym typeface="Quicksand"/>
              </a:rPr>
              <a:t> Cristine da Silva Santos¹; Mirela Ferreira Pessoa Deodoro¹; Alice Fonseca Pontes¹; Maria Sandra Andrade</a:t>
            </a:r>
            <a:r>
              <a:rPr lang="pt-BR" sz="800" b="1" baseline="30000" dirty="0">
                <a:solidFill>
                  <a:srgbClr val="576D81"/>
                </a:solidFill>
                <a:latin typeface="Quicksand"/>
                <a:ea typeface="Quicksand"/>
                <a:cs typeface="Quicksand"/>
                <a:sym typeface="Quicksand"/>
              </a:rPr>
              <a:t>1</a:t>
            </a:r>
            <a:r>
              <a:rPr lang="pt-BR" sz="800" b="1" dirty="0">
                <a:solidFill>
                  <a:srgbClr val="576D81"/>
                </a:solidFill>
                <a:latin typeface="Quicksand"/>
                <a:ea typeface="Quicksand"/>
                <a:cs typeface="Quicksand"/>
                <a:sym typeface="Quicksand"/>
              </a:rPr>
              <a:t>  </a:t>
            </a:r>
            <a:endParaRPr sz="800" b="1" dirty="0">
              <a:solidFill>
                <a:srgbClr val="576D81"/>
              </a:solidFill>
            </a:endParaRPr>
          </a:p>
        </p:txBody>
      </p:sp>
      <p:sp>
        <p:nvSpPr>
          <p:cNvPr id="58" name="Google Shape;58;p13"/>
          <p:cNvSpPr txBox="1"/>
          <p:nvPr/>
        </p:nvSpPr>
        <p:spPr>
          <a:xfrm>
            <a:off x="643694" y="2051983"/>
            <a:ext cx="3857700" cy="307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800" dirty="0">
                <a:solidFill>
                  <a:srgbClr val="576D81"/>
                </a:solidFill>
                <a:latin typeface="Quicksand"/>
                <a:ea typeface="Quicksand"/>
                <a:cs typeface="Quicksand"/>
                <a:sym typeface="Quicksand"/>
              </a:rPr>
              <a:t>Contato:  Mônica Alice Santos da Silva.  E-mail: monica.alice@upe.br</a:t>
            </a:r>
            <a:endParaRPr sz="800" dirty="0">
              <a:solidFill>
                <a:srgbClr val="576D81"/>
              </a:solidFill>
              <a:latin typeface="Quicksand"/>
              <a:ea typeface="Quicksand"/>
              <a:cs typeface="Quicksand"/>
              <a:sym typeface="Quicksand"/>
            </a:endParaRPr>
          </a:p>
        </p:txBody>
      </p:sp>
      <p:sp>
        <p:nvSpPr>
          <p:cNvPr id="60" name="Google Shape;60;p13"/>
          <p:cNvSpPr txBox="1"/>
          <p:nvPr/>
        </p:nvSpPr>
        <p:spPr>
          <a:xfrm>
            <a:off x="425664" y="2385256"/>
            <a:ext cx="1661400" cy="274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dk1"/>
                </a:solidFill>
                <a:latin typeface="Quicksand"/>
                <a:ea typeface="Quicksand"/>
                <a:cs typeface="Quicksand"/>
                <a:sym typeface="Quicksand"/>
              </a:rPr>
              <a:t>Introdução</a:t>
            </a:r>
            <a:endParaRPr sz="1100" b="1" dirty="0">
              <a:solidFill>
                <a:schemeClr val="dk1"/>
              </a:solidFill>
              <a:latin typeface="Quicksand"/>
              <a:ea typeface="Quicksand"/>
              <a:cs typeface="Quicksand"/>
              <a:sym typeface="Quicksand"/>
            </a:endParaRPr>
          </a:p>
        </p:txBody>
      </p:sp>
      <p:sp>
        <p:nvSpPr>
          <p:cNvPr id="61" name="Google Shape;61;p13"/>
          <p:cNvSpPr/>
          <p:nvPr/>
        </p:nvSpPr>
        <p:spPr>
          <a:xfrm>
            <a:off x="324981" y="2406172"/>
            <a:ext cx="45719" cy="274200"/>
          </a:xfrm>
          <a:prstGeom prst="rect">
            <a:avLst/>
          </a:prstGeom>
          <a:solidFill>
            <a:srgbClr val="4AD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3"/>
          <p:cNvSpPr txBox="1"/>
          <p:nvPr/>
        </p:nvSpPr>
        <p:spPr>
          <a:xfrm>
            <a:off x="371388" y="2611822"/>
            <a:ext cx="1945500" cy="2308294"/>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None/>
            </a:pPr>
            <a:r>
              <a:rPr lang="pt-BR" sz="800" dirty="0">
                <a:solidFill>
                  <a:srgbClr val="576D81"/>
                </a:solidFill>
                <a:latin typeface="Quicksand"/>
                <a:ea typeface="Quicksand"/>
                <a:cs typeface="Quicksand"/>
                <a:sym typeface="Quicksand"/>
              </a:rPr>
              <a:t> O letramento em saúde permite que as pessoas tenham acesso, compreendam, avaliem e utilizem as informações em saúde. Populações em vulnerabilidade sofrem mais com os impactos das iniquidades que comprometem a aquisição de conhecimentos e dificuldades de acesso aos serviços de saúde que possam mediar os impactos entre os determinantes sociais e os resultados em saúde. A maior parte das pessoas que vivem com HIV estão incluídas em grupos sociais vulneráveis.</a:t>
            </a:r>
            <a:endParaRPr sz="800" dirty="0">
              <a:solidFill>
                <a:srgbClr val="576D81"/>
              </a:solidFill>
              <a:latin typeface="Quicksand"/>
              <a:ea typeface="Quicksand"/>
              <a:cs typeface="Quicksand"/>
              <a:sym typeface="Quicksand"/>
            </a:endParaRPr>
          </a:p>
        </p:txBody>
      </p:sp>
      <p:sp>
        <p:nvSpPr>
          <p:cNvPr id="64" name="Google Shape;64;p13"/>
          <p:cNvSpPr txBox="1"/>
          <p:nvPr/>
        </p:nvSpPr>
        <p:spPr>
          <a:xfrm>
            <a:off x="3027099" y="2437261"/>
            <a:ext cx="1841801" cy="28542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dk1"/>
                </a:solidFill>
                <a:latin typeface="Quicksand"/>
                <a:ea typeface="Quicksand"/>
                <a:cs typeface="Quicksand"/>
                <a:sym typeface="Quicksand"/>
              </a:rPr>
              <a:t>Resultados</a:t>
            </a:r>
            <a:endParaRPr sz="1100" b="1" dirty="0">
              <a:solidFill>
                <a:schemeClr val="dk1"/>
              </a:solidFill>
              <a:latin typeface="Quicksand"/>
              <a:ea typeface="Quicksand"/>
              <a:cs typeface="Quicksand"/>
              <a:sym typeface="Quicksand"/>
            </a:endParaRPr>
          </a:p>
        </p:txBody>
      </p:sp>
      <p:sp>
        <p:nvSpPr>
          <p:cNvPr id="66" name="Google Shape;66;p13"/>
          <p:cNvSpPr txBox="1"/>
          <p:nvPr/>
        </p:nvSpPr>
        <p:spPr>
          <a:xfrm>
            <a:off x="2999031" y="2757904"/>
            <a:ext cx="1945500" cy="1458831"/>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None/>
            </a:pPr>
            <a:r>
              <a:rPr lang="pt-BR" sz="800" dirty="0">
                <a:solidFill>
                  <a:srgbClr val="576D81"/>
                </a:solidFill>
                <a:latin typeface="Quicksand"/>
                <a:ea typeface="Quicksand"/>
                <a:cs typeface="Quicksand"/>
                <a:sym typeface="Quicksand"/>
              </a:rPr>
              <a:t>       O estudo preliminar mostrou validade de face adequada com coeficiente de validade do conteúdo adequado (CVC: 0,96). Quanto aos escores da escala, os entrevistados apresentavam letramento em saúde específico sobre o HIV adequado (n 24; 58,3%) seguido daqueles com letramento marginal (n 17; 41,5%).</a:t>
            </a:r>
            <a:endParaRPr sz="800" dirty="0">
              <a:solidFill>
                <a:srgbClr val="576D81"/>
              </a:solidFill>
              <a:latin typeface="Quicksand"/>
              <a:ea typeface="Quicksand"/>
              <a:cs typeface="Quicksand"/>
              <a:sym typeface="Quicksand"/>
            </a:endParaRPr>
          </a:p>
        </p:txBody>
      </p:sp>
      <p:sp>
        <p:nvSpPr>
          <p:cNvPr id="68" name="Google Shape;68;p13"/>
          <p:cNvSpPr txBox="1"/>
          <p:nvPr/>
        </p:nvSpPr>
        <p:spPr>
          <a:xfrm>
            <a:off x="406100" y="5008671"/>
            <a:ext cx="1661400" cy="274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dk1"/>
                </a:solidFill>
                <a:latin typeface="Quicksand"/>
                <a:ea typeface="Quicksand"/>
                <a:cs typeface="Quicksand"/>
                <a:sym typeface="Quicksand"/>
              </a:rPr>
              <a:t>Objetivos</a:t>
            </a:r>
            <a:endParaRPr sz="1100" b="1" dirty="0">
              <a:solidFill>
                <a:schemeClr val="dk1"/>
              </a:solidFill>
              <a:latin typeface="Quicksand"/>
              <a:ea typeface="Quicksand"/>
              <a:cs typeface="Quicksand"/>
              <a:sym typeface="Quicksand"/>
            </a:endParaRPr>
          </a:p>
        </p:txBody>
      </p:sp>
      <p:sp>
        <p:nvSpPr>
          <p:cNvPr id="69" name="Google Shape;69;p13"/>
          <p:cNvSpPr/>
          <p:nvPr/>
        </p:nvSpPr>
        <p:spPr>
          <a:xfrm>
            <a:off x="370700" y="5057216"/>
            <a:ext cx="59513" cy="274200"/>
          </a:xfrm>
          <a:prstGeom prst="rect">
            <a:avLst/>
          </a:prstGeom>
          <a:solidFill>
            <a:srgbClr val="4AD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3"/>
          <p:cNvSpPr txBox="1"/>
          <p:nvPr/>
        </p:nvSpPr>
        <p:spPr>
          <a:xfrm>
            <a:off x="406100" y="5282871"/>
            <a:ext cx="1945500" cy="892522"/>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None/>
            </a:pPr>
            <a:r>
              <a:rPr lang="pt-BR" sz="800" dirty="0">
                <a:solidFill>
                  <a:srgbClr val="576D81"/>
                </a:solidFill>
                <a:latin typeface="Quicksand"/>
                <a:ea typeface="Quicksand"/>
                <a:cs typeface="Quicksand"/>
                <a:sym typeface="Quicksand"/>
              </a:rPr>
              <a:t>     Realizar a validação de face de um instrumento de verificação do letramento em saúde - "</a:t>
            </a:r>
            <a:r>
              <a:rPr lang="pt-BR" sz="800" dirty="0" err="1">
                <a:solidFill>
                  <a:srgbClr val="576D81"/>
                </a:solidFill>
                <a:latin typeface="Quicksand"/>
                <a:ea typeface="Quicksand"/>
                <a:cs typeface="Quicksand"/>
                <a:sym typeface="Quicksand"/>
              </a:rPr>
              <a:t>Brief</a:t>
            </a:r>
            <a:r>
              <a:rPr lang="pt-BR" sz="800" dirty="0">
                <a:solidFill>
                  <a:srgbClr val="576D81"/>
                </a:solidFill>
                <a:latin typeface="Quicksand"/>
                <a:ea typeface="Quicksand"/>
                <a:cs typeface="Quicksand"/>
                <a:sym typeface="Quicksand"/>
              </a:rPr>
              <a:t> </a:t>
            </a:r>
            <a:r>
              <a:rPr lang="pt-BR" sz="800" dirty="0" err="1">
                <a:solidFill>
                  <a:srgbClr val="576D81"/>
                </a:solidFill>
                <a:latin typeface="Quicksand"/>
                <a:ea typeface="Quicksand"/>
                <a:cs typeface="Quicksand"/>
                <a:sym typeface="Quicksand"/>
              </a:rPr>
              <a:t>Estimate</a:t>
            </a:r>
            <a:r>
              <a:rPr lang="pt-BR" sz="800" dirty="0">
                <a:solidFill>
                  <a:srgbClr val="576D81"/>
                </a:solidFill>
                <a:latin typeface="Quicksand"/>
                <a:ea typeface="Quicksand"/>
                <a:cs typeface="Quicksand"/>
                <a:sym typeface="Quicksand"/>
              </a:rPr>
              <a:t> </a:t>
            </a:r>
            <a:r>
              <a:rPr lang="pt-BR" sz="800" dirty="0" err="1">
                <a:solidFill>
                  <a:srgbClr val="576D81"/>
                </a:solidFill>
                <a:latin typeface="Quicksand"/>
                <a:ea typeface="Quicksand"/>
                <a:cs typeface="Quicksand"/>
                <a:sym typeface="Quicksand"/>
              </a:rPr>
              <a:t>of</a:t>
            </a:r>
            <a:r>
              <a:rPr lang="pt-BR" sz="800" dirty="0">
                <a:solidFill>
                  <a:srgbClr val="576D81"/>
                </a:solidFill>
                <a:latin typeface="Quicksand"/>
                <a:ea typeface="Quicksand"/>
                <a:cs typeface="Quicksand"/>
                <a:sym typeface="Quicksand"/>
              </a:rPr>
              <a:t> Health </a:t>
            </a:r>
            <a:r>
              <a:rPr lang="pt-BR" sz="800" dirty="0" err="1">
                <a:solidFill>
                  <a:srgbClr val="576D81"/>
                </a:solidFill>
                <a:latin typeface="Quicksand"/>
                <a:ea typeface="Quicksand"/>
                <a:cs typeface="Quicksand"/>
                <a:sym typeface="Quicksand"/>
              </a:rPr>
              <a:t>Knowledge</a:t>
            </a:r>
            <a:r>
              <a:rPr lang="pt-BR" sz="800" dirty="0">
                <a:solidFill>
                  <a:srgbClr val="576D81"/>
                </a:solidFill>
                <a:latin typeface="Quicksand"/>
                <a:ea typeface="Quicksand"/>
                <a:cs typeface="Quicksand"/>
                <a:sym typeface="Quicksand"/>
              </a:rPr>
              <a:t> </a:t>
            </a:r>
            <a:r>
              <a:rPr lang="pt-BR" sz="800" dirty="0" err="1">
                <a:solidFill>
                  <a:srgbClr val="576D81"/>
                </a:solidFill>
                <a:latin typeface="Quicksand"/>
                <a:ea typeface="Quicksand"/>
                <a:cs typeface="Quicksand"/>
                <a:sym typeface="Quicksand"/>
              </a:rPr>
              <a:t>and</a:t>
            </a:r>
            <a:r>
              <a:rPr lang="pt-BR" sz="800" dirty="0">
                <a:solidFill>
                  <a:srgbClr val="576D81"/>
                </a:solidFill>
                <a:latin typeface="Quicksand"/>
                <a:ea typeface="Quicksand"/>
                <a:cs typeface="Quicksand"/>
                <a:sym typeface="Quicksand"/>
              </a:rPr>
              <a:t> </a:t>
            </a:r>
            <a:r>
              <a:rPr lang="pt-BR" sz="800" dirty="0" err="1">
                <a:solidFill>
                  <a:srgbClr val="576D81"/>
                </a:solidFill>
                <a:latin typeface="Quicksand"/>
                <a:ea typeface="Quicksand"/>
                <a:cs typeface="Quicksand"/>
                <a:sym typeface="Quicksand"/>
              </a:rPr>
              <a:t>Action</a:t>
            </a:r>
            <a:r>
              <a:rPr lang="pt-BR" sz="800" dirty="0">
                <a:solidFill>
                  <a:srgbClr val="576D81"/>
                </a:solidFill>
                <a:latin typeface="Quicksand"/>
                <a:ea typeface="Quicksand"/>
                <a:cs typeface="Quicksand"/>
                <a:sym typeface="Quicksand"/>
              </a:rPr>
              <a:t> (BEHKA)- HIV </a:t>
            </a:r>
            <a:r>
              <a:rPr lang="pt-BR" sz="800" dirty="0" err="1">
                <a:solidFill>
                  <a:srgbClr val="576D81"/>
                </a:solidFill>
                <a:latin typeface="Quicksand"/>
                <a:ea typeface="Quicksand"/>
                <a:cs typeface="Quicksand"/>
                <a:sym typeface="Quicksand"/>
              </a:rPr>
              <a:t>Version</a:t>
            </a:r>
            <a:r>
              <a:rPr lang="pt-BR" sz="800" dirty="0">
                <a:solidFill>
                  <a:srgbClr val="576D81"/>
                </a:solidFill>
                <a:latin typeface="Quicksand"/>
                <a:ea typeface="Quicksand"/>
                <a:cs typeface="Quicksand"/>
                <a:sym typeface="Quicksand"/>
              </a:rPr>
              <a:t>".</a:t>
            </a:r>
            <a:endParaRPr sz="800" dirty="0">
              <a:solidFill>
                <a:srgbClr val="576D81"/>
              </a:solidFill>
              <a:latin typeface="Quicksand"/>
              <a:ea typeface="Quicksand"/>
              <a:cs typeface="Quicksand"/>
              <a:sym typeface="Quicksand"/>
            </a:endParaRPr>
          </a:p>
        </p:txBody>
      </p:sp>
      <p:sp>
        <p:nvSpPr>
          <p:cNvPr id="72" name="Google Shape;72;p13"/>
          <p:cNvSpPr txBox="1"/>
          <p:nvPr/>
        </p:nvSpPr>
        <p:spPr>
          <a:xfrm>
            <a:off x="2887899" y="6020305"/>
            <a:ext cx="1945500" cy="274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dk1"/>
                </a:solidFill>
                <a:latin typeface="Quicksand"/>
                <a:ea typeface="Quicksand"/>
                <a:cs typeface="Quicksand"/>
                <a:sym typeface="Quicksand"/>
              </a:rPr>
              <a:t>Conclusões</a:t>
            </a:r>
            <a:endParaRPr sz="1100" b="1" dirty="0">
              <a:solidFill>
                <a:schemeClr val="dk1"/>
              </a:solidFill>
              <a:latin typeface="Quicksand"/>
              <a:ea typeface="Quicksand"/>
              <a:cs typeface="Quicksand"/>
              <a:sym typeface="Quicksand"/>
            </a:endParaRPr>
          </a:p>
        </p:txBody>
      </p:sp>
      <p:sp>
        <p:nvSpPr>
          <p:cNvPr id="73" name="Google Shape;73;p13"/>
          <p:cNvSpPr/>
          <p:nvPr/>
        </p:nvSpPr>
        <p:spPr>
          <a:xfrm>
            <a:off x="2834925" y="6039988"/>
            <a:ext cx="70800" cy="274200"/>
          </a:xfrm>
          <a:prstGeom prst="rect">
            <a:avLst/>
          </a:prstGeom>
          <a:solidFill>
            <a:srgbClr val="4AD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txBox="1"/>
          <p:nvPr/>
        </p:nvSpPr>
        <p:spPr>
          <a:xfrm>
            <a:off x="2923400" y="6310195"/>
            <a:ext cx="1945500" cy="2025139"/>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None/>
            </a:pPr>
            <a:r>
              <a:rPr lang="pt-BR" sz="800" dirty="0">
                <a:solidFill>
                  <a:srgbClr val="576D81"/>
                </a:solidFill>
                <a:latin typeface="Quicksand"/>
                <a:ea typeface="Quicksand"/>
                <a:cs typeface="Quicksand"/>
                <a:sym typeface="Quicksand"/>
              </a:rPr>
              <a:t>    O estudo preliminar mostra que as pessoas atendidas nesses serviços apresentam um bom nível de letramento em saúde específico para o HIV. Possuir um instrumento validado para utilização na prática clínica auxilia no reconhecimento de pessoas com baixo letramento bem como serve de roteiro para intervenções educativas que buscam melhorar este constructo através de aquisição de conhecimento específico para o manejo do HIV.</a:t>
            </a:r>
            <a:endParaRPr sz="800" dirty="0">
              <a:solidFill>
                <a:srgbClr val="576D81"/>
              </a:solidFill>
              <a:latin typeface="Quicksand"/>
              <a:ea typeface="Quicksand"/>
              <a:cs typeface="Quicksand"/>
              <a:sym typeface="Quicksand"/>
            </a:endParaRPr>
          </a:p>
        </p:txBody>
      </p:sp>
      <p:sp>
        <p:nvSpPr>
          <p:cNvPr id="76" name="Google Shape;76;p13"/>
          <p:cNvSpPr txBox="1"/>
          <p:nvPr/>
        </p:nvSpPr>
        <p:spPr>
          <a:xfrm>
            <a:off x="406100" y="6515400"/>
            <a:ext cx="1661400" cy="274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pt-BR" sz="1100" b="1" dirty="0">
                <a:solidFill>
                  <a:schemeClr val="dk1"/>
                </a:solidFill>
                <a:latin typeface="Quicksand"/>
                <a:ea typeface="Quicksand"/>
                <a:cs typeface="Quicksand"/>
                <a:sym typeface="Quicksand"/>
              </a:rPr>
              <a:t>Métodos</a:t>
            </a:r>
            <a:endParaRPr sz="1100" b="1" dirty="0">
              <a:solidFill>
                <a:schemeClr val="dk1"/>
              </a:solidFill>
              <a:latin typeface="Quicksand"/>
              <a:ea typeface="Quicksand"/>
              <a:cs typeface="Quicksand"/>
              <a:sym typeface="Quicksand"/>
            </a:endParaRPr>
          </a:p>
        </p:txBody>
      </p:sp>
      <p:sp>
        <p:nvSpPr>
          <p:cNvPr id="77" name="Google Shape;77;p13"/>
          <p:cNvSpPr/>
          <p:nvPr/>
        </p:nvSpPr>
        <p:spPr>
          <a:xfrm>
            <a:off x="335300" y="6515400"/>
            <a:ext cx="70800" cy="274200"/>
          </a:xfrm>
          <a:prstGeom prst="rect">
            <a:avLst/>
          </a:prstGeom>
          <a:solidFill>
            <a:srgbClr val="4AD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3"/>
          <p:cNvSpPr txBox="1"/>
          <p:nvPr/>
        </p:nvSpPr>
        <p:spPr>
          <a:xfrm>
            <a:off x="406100" y="6789600"/>
            <a:ext cx="1945500" cy="1600408"/>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None/>
            </a:pPr>
            <a:r>
              <a:rPr lang="pt-BR" sz="800" dirty="0">
                <a:solidFill>
                  <a:srgbClr val="576D81"/>
                </a:solidFill>
                <a:latin typeface="Quicksand"/>
                <a:ea typeface="Quicksand"/>
                <a:cs typeface="Quicksand"/>
                <a:sym typeface="Quicksand"/>
              </a:rPr>
              <a:t>   Estudo metodológico de tradução, adaptação e validação das propriedades psicométricas. O instrumento foi aplicado a 41 pessoas que vivem com HIV durante o mês de abril de 2022 em dois serviços ambulatoriais especializados em atendimento às pessoas que vivem com HIV na cidade de Recife-PE para verificar a validade de face.</a:t>
            </a:r>
            <a:endParaRPr sz="800" dirty="0">
              <a:solidFill>
                <a:srgbClr val="576D81"/>
              </a:solidFill>
              <a:latin typeface="Quicksand"/>
              <a:ea typeface="Quicksand"/>
              <a:cs typeface="Quicksand"/>
              <a:sym typeface="Quicksand"/>
            </a:endParaRPr>
          </a:p>
        </p:txBody>
      </p:sp>
      <p:sp>
        <p:nvSpPr>
          <p:cNvPr id="32" name="Google Shape;57;p13">
            <a:extLst>
              <a:ext uri="{FF2B5EF4-FFF2-40B4-BE49-F238E27FC236}">
                <a16:creationId xmlns:a16="http://schemas.microsoft.com/office/drawing/2014/main" id="{5C73271B-7B60-450E-BDEF-4674B47D8ED9}"/>
              </a:ext>
            </a:extLst>
          </p:cNvPr>
          <p:cNvSpPr txBox="1"/>
          <p:nvPr/>
        </p:nvSpPr>
        <p:spPr>
          <a:xfrm>
            <a:off x="745586" y="1892318"/>
            <a:ext cx="3857700" cy="307746"/>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800" dirty="0">
                <a:solidFill>
                  <a:srgbClr val="576D81"/>
                </a:solidFill>
                <a:latin typeface="Quicksand"/>
                <a:ea typeface="Quicksand"/>
                <a:cs typeface="Quicksand"/>
                <a:sym typeface="Quicksand"/>
              </a:rPr>
              <a:t>Universidade de Pernambuco</a:t>
            </a:r>
            <a:r>
              <a:rPr lang="pt-BR" sz="800" baseline="30000" dirty="0">
                <a:solidFill>
                  <a:srgbClr val="576D81"/>
                </a:solidFill>
                <a:latin typeface="Quicksand"/>
                <a:ea typeface="Quicksand"/>
                <a:cs typeface="Quicksand"/>
                <a:sym typeface="Quicksand"/>
              </a:rPr>
              <a:t>1</a:t>
            </a:r>
            <a:r>
              <a:rPr lang="pt-BR" sz="800" dirty="0">
                <a:solidFill>
                  <a:srgbClr val="576D81"/>
                </a:solidFill>
                <a:latin typeface="Quicksand"/>
                <a:ea typeface="Quicksand"/>
                <a:cs typeface="Quicksand"/>
                <a:sym typeface="Quicksand"/>
              </a:rPr>
              <a:t>  </a:t>
            </a:r>
            <a:endParaRPr sz="800" dirty="0">
              <a:solidFill>
                <a:srgbClr val="576D81"/>
              </a:solidFill>
            </a:endParaRPr>
          </a:p>
        </p:txBody>
      </p:sp>
      <p:sp>
        <p:nvSpPr>
          <p:cNvPr id="34" name="Google Shape;69;p13"/>
          <p:cNvSpPr/>
          <p:nvPr/>
        </p:nvSpPr>
        <p:spPr>
          <a:xfrm>
            <a:off x="2926619" y="2483704"/>
            <a:ext cx="45719" cy="274200"/>
          </a:xfrm>
          <a:prstGeom prst="rect">
            <a:avLst/>
          </a:prstGeom>
          <a:solidFill>
            <a:srgbClr val="4AD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 name="Conector reto 2">
            <a:extLst>
              <a:ext uri="{FF2B5EF4-FFF2-40B4-BE49-F238E27FC236}">
                <a16:creationId xmlns:a16="http://schemas.microsoft.com/office/drawing/2014/main" id="{E9F2B166-ED46-4146-A7D6-122FD28CDFAC}"/>
              </a:ext>
            </a:extLst>
          </p:cNvPr>
          <p:cNvCxnSpPr/>
          <p:nvPr/>
        </p:nvCxnSpPr>
        <p:spPr>
          <a:xfrm>
            <a:off x="2468912" y="2234960"/>
            <a:ext cx="0" cy="6377025"/>
          </a:xfrm>
          <a:prstGeom prst="line">
            <a:avLst/>
          </a:prstGeom>
          <a:ln>
            <a:solidFill>
              <a:srgbClr val="4AD5B0"/>
            </a:solidFill>
          </a:ln>
        </p:spPr>
        <p:style>
          <a:lnRef idx="1">
            <a:schemeClr val="accent1"/>
          </a:lnRef>
          <a:fillRef idx="0">
            <a:schemeClr val="accent1"/>
          </a:fillRef>
          <a:effectRef idx="0">
            <a:schemeClr val="accent1"/>
          </a:effectRef>
          <a:fontRef idx="minor">
            <a:schemeClr val="tx1"/>
          </a:fontRef>
        </p:style>
      </p:cxnSp>
      <p:pic>
        <p:nvPicPr>
          <p:cNvPr id="4" name="Imagem 3">
            <a:extLst>
              <a:ext uri="{FF2B5EF4-FFF2-40B4-BE49-F238E27FC236}">
                <a16:creationId xmlns:a16="http://schemas.microsoft.com/office/drawing/2014/main" id="{012742FD-CDCE-4742-B802-AB6D3809D445}"/>
              </a:ext>
            </a:extLst>
          </p:cNvPr>
          <p:cNvPicPr>
            <a:picLocks noChangeAspect="1"/>
          </p:cNvPicPr>
          <p:nvPr/>
        </p:nvPicPr>
        <p:blipFill>
          <a:blip r:embed="rId4"/>
          <a:stretch>
            <a:fillRect/>
          </a:stretch>
        </p:blipFill>
        <p:spPr>
          <a:xfrm>
            <a:off x="2718300" y="4186629"/>
            <a:ext cx="2226231" cy="145883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TotalTime>
  <Words>364</Words>
  <Application>Microsoft Office PowerPoint</Application>
  <PresentationFormat>Personalizar</PresentationFormat>
  <Paragraphs>14</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Quicksand</vt:lpstr>
      <vt:lpstr>Simple Light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Mônica Alice</cp:lastModifiedBy>
  <cp:revision>17</cp:revision>
  <dcterms:modified xsi:type="dcterms:W3CDTF">2022-06-12T12:13:50Z</dcterms:modified>
</cp:coreProperties>
</file>