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5715000" cy="9144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29"/>
    <a:srgbClr val="BE7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>
        <p:scale>
          <a:sx n="120" d="100"/>
          <a:sy n="120" d="100"/>
        </p:scale>
        <p:origin x="12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496484"/>
            <a:ext cx="4857750" cy="3183467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4802717"/>
            <a:ext cx="4286250" cy="2207683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1500" indent="0" algn="ctr">
              <a:buNone/>
              <a:defRPr sz="1125"/>
            </a:lvl3pPr>
            <a:lvl4pPr marL="857250" indent="0" algn="ctr">
              <a:buNone/>
              <a:defRPr sz="1000"/>
            </a:lvl4pPr>
            <a:lvl5pPr marL="1143000" indent="0" algn="ctr">
              <a:buNone/>
              <a:defRPr sz="1000"/>
            </a:lvl5pPr>
            <a:lvl6pPr marL="1428750" indent="0" algn="ctr">
              <a:buNone/>
              <a:defRPr sz="1000"/>
            </a:lvl6pPr>
            <a:lvl7pPr marL="1714500" indent="0" algn="ctr">
              <a:buNone/>
              <a:defRPr sz="1000"/>
            </a:lvl7pPr>
            <a:lvl8pPr marL="2000250" indent="0" algn="ctr">
              <a:buNone/>
              <a:defRPr sz="1000"/>
            </a:lvl8pPr>
            <a:lvl9pPr marL="2286000" indent="0" algn="ctr">
              <a:buNone/>
              <a:defRPr sz="1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09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82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486834"/>
            <a:ext cx="1232297" cy="77491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486834"/>
            <a:ext cx="3625453" cy="77491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1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15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2279653"/>
            <a:ext cx="4929188" cy="3803649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6119286"/>
            <a:ext cx="4929188" cy="2000249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7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60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486836"/>
            <a:ext cx="4929188" cy="17674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241551"/>
            <a:ext cx="2417713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3340100"/>
            <a:ext cx="2417713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241551"/>
            <a:ext cx="2429619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3340100"/>
            <a:ext cx="2429619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83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63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316569"/>
            <a:ext cx="2893219" cy="6498167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31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316569"/>
            <a:ext cx="2893219" cy="6498167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4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2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docs/default-source/coronaviruse/COVID-strategy-update-14april2020.pdf?sfvrsn=29da3ba0_19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dx.doi.org/10.5380/ce.v25i0.74115" TargetMode="External"/><Relationship Id="rId4" Type="http://schemas.openxmlformats.org/officeDocument/2006/relationships/hyperlink" Target="https://iris.paho.org/handle/10665.2/5194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D53284F-6ED6-4386-BD8D-A003EE80E2FA}"/>
              </a:ext>
            </a:extLst>
          </p:cNvPr>
          <p:cNvSpPr txBox="1"/>
          <p:nvPr/>
        </p:nvSpPr>
        <p:spPr>
          <a:xfrm>
            <a:off x="131027" y="936573"/>
            <a:ext cx="544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/>
                <a:cs typeface="Arial"/>
              </a:rPr>
              <a:t>SAÚDE MENTAL DE PROFISSIONAIS DE ENFERMAGEM NO CONTEXTO DA PANDEMIA COVID-19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40E29535-45C9-4EEC-B607-410D1A9E7ED4}"/>
              </a:ext>
            </a:extLst>
          </p:cNvPr>
          <p:cNvCxnSpPr>
            <a:cxnSpLocks/>
          </p:cNvCxnSpPr>
          <p:nvPr/>
        </p:nvCxnSpPr>
        <p:spPr>
          <a:xfrm>
            <a:off x="208168" y="1496562"/>
            <a:ext cx="528404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0FF0D2-8FEC-4F1B-826E-6AB7FFE35977}"/>
              </a:ext>
            </a:extLst>
          </p:cNvPr>
          <p:cNvSpPr txBox="1"/>
          <p:nvPr/>
        </p:nvSpPr>
        <p:spPr>
          <a:xfrm>
            <a:off x="183191" y="1467431"/>
            <a:ext cx="53562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u="sng" dirty="0">
                <a:latin typeface="Arial" panose="020B0604020202020204" pitchFamily="34" charset="0"/>
                <a:cs typeface="Arial" panose="020B0604020202020204" pitchFamily="34" charset="0"/>
              </a:rPr>
              <a:t>Samuel Honório dos Santos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¹, Aline </a:t>
            </a:r>
            <a:r>
              <a:rPr lang="pt-BR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Cristiane B. da Silva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¹</a:t>
            </a:r>
            <a:r>
              <a:rPr lang="pt-BR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Edson Pereira Barreira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¹</a:t>
            </a:r>
            <a:r>
              <a:rPr lang="pt-BR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Luciana P. Pichell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¹</a:t>
            </a:r>
            <a:r>
              <a:rPr lang="pt-BR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Nadja Conceição do Nascimento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¹</a:t>
            </a:r>
            <a:r>
              <a:rPr lang="pt-BR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Poliana </a:t>
            </a:r>
            <a:r>
              <a:rPr lang="pt-BR" sz="9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Maiara</a:t>
            </a:r>
            <a:r>
              <a:rPr lang="pt-BR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arbosa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¹, Armando dos Santos trettene³.         </a:t>
            </a:r>
          </a:p>
          <a:p>
            <a:pPr algn="ctr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Universidade Paulista Campus Bauru              </a:t>
            </a:r>
            <a:r>
              <a:rPr lang="pt-BR" sz="900" i="1" dirty="0">
                <a:latin typeface="Arial" panose="020B0604020202020204" pitchFamily="34" charset="0"/>
                <a:cs typeface="Arial" panose="020B0604020202020204" pitchFamily="34" charset="0"/>
              </a:rPr>
              <a:t>honorioesantos99@gmail.com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A512BD6-EDE6-413B-9B2B-4FB45A009BFF}"/>
              </a:ext>
            </a:extLst>
          </p:cNvPr>
          <p:cNvCxnSpPr>
            <a:cxnSpLocks/>
          </p:cNvCxnSpPr>
          <p:nvPr/>
        </p:nvCxnSpPr>
        <p:spPr>
          <a:xfrm flipH="1">
            <a:off x="2853902" y="2169042"/>
            <a:ext cx="3598" cy="583195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748CD78C-B763-429E-B437-AB92F211089F}"/>
              </a:ext>
            </a:extLst>
          </p:cNvPr>
          <p:cNvSpPr txBox="1"/>
          <p:nvPr/>
        </p:nvSpPr>
        <p:spPr>
          <a:xfrm>
            <a:off x="232424" y="2238327"/>
            <a:ext cx="2528639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344AAD9-74BD-4101-A924-8BB69061BF66}"/>
              </a:ext>
            </a:extLst>
          </p:cNvPr>
          <p:cNvSpPr txBox="1"/>
          <p:nvPr/>
        </p:nvSpPr>
        <p:spPr>
          <a:xfrm>
            <a:off x="128668" y="4665712"/>
            <a:ext cx="2594151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A9BAC74-8571-4BCE-BC28-6AABD4DCA795}"/>
              </a:ext>
            </a:extLst>
          </p:cNvPr>
          <p:cNvSpPr txBox="1"/>
          <p:nvPr/>
        </p:nvSpPr>
        <p:spPr>
          <a:xfrm>
            <a:off x="128668" y="5350095"/>
            <a:ext cx="2574274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FD7D3CC-A25D-4102-A03C-966AEEE9F727}"/>
              </a:ext>
            </a:extLst>
          </p:cNvPr>
          <p:cNvSpPr txBox="1"/>
          <p:nvPr/>
        </p:nvSpPr>
        <p:spPr>
          <a:xfrm>
            <a:off x="3067698" y="2238327"/>
            <a:ext cx="2395940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CD74B4-7D9A-4AEA-B3F7-83387EF4AF1C}"/>
              </a:ext>
            </a:extLst>
          </p:cNvPr>
          <p:cNvSpPr txBox="1"/>
          <p:nvPr/>
        </p:nvSpPr>
        <p:spPr>
          <a:xfrm>
            <a:off x="151471" y="7781430"/>
            <a:ext cx="908250" cy="200055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29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AD4C4E2-C13D-4C38-ADEB-6CB2E74039A7}"/>
              </a:ext>
            </a:extLst>
          </p:cNvPr>
          <p:cNvSpPr txBox="1"/>
          <p:nvPr/>
        </p:nvSpPr>
        <p:spPr>
          <a:xfrm>
            <a:off x="131027" y="2494700"/>
            <a:ext cx="258819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25 de fevereiro de 2020, o Brasil foi oficialmente incluído no contexto da pandemia da COVID-19. Aos profissionais de saúde, foram confiados papéis fundamentais, Dentre eles, o maior contingente relacionou-se aos profissionais de enfermagem, atuantes na chamada linha de frente. </a:t>
            </a:r>
            <a:r>
              <a:rPr lang="pt-BR" sz="900" dirty="0"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Devido as consideráveis exigências físicas, emocionais e psicológicas impostas pela situação pandêmica atual, podemos dizer que nos últimos tempos a prevalência de doenças mentais  entre os profissionais de enfermagem  é particularmente elevada, ocasionando assim preocupação significativa, uma vez que afeta profissionais, usuários e organizações.</a:t>
            </a:r>
            <a:r>
              <a:rPr lang="pt-BR" sz="900" baseline="30000" dirty="0"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1-4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F3196CC-182C-46DF-8FB1-18620851DB4D}"/>
              </a:ext>
            </a:extLst>
          </p:cNvPr>
          <p:cNvSpPr txBox="1"/>
          <p:nvPr/>
        </p:nvSpPr>
        <p:spPr>
          <a:xfrm>
            <a:off x="106708" y="4865326"/>
            <a:ext cx="25845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Identificar e descrever a saúde mental de profissionais de enfermagem no contexto da COVID-19.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E8D5C1E-EAF1-4FDD-A842-D3937E9A00BC}"/>
              </a:ext>
            </a:extLst>
          </p:cNvPr>
          <p:cNvSpPr txBox="1"/>
          <p:nvPr/>
        </p:nvSpPr>
        <p:spPr>
          <a:xfrm>
            <a:off x="42128" y="5613025"/>
            <a:ext cx="267709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Revisão integrativa da literatura, que buscou responder a seguinte questão: como tem se comportado a saúde mental de profissionais de enfermagem no contexto da pandemia da COVID-19?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Foram incluídos artigos primários, disponíveis na íntegra, em português, publicados nos últimos 2 anos e excluídos artigos secundários.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Bases de dados: LILACS) e SCIELO; Descritores: infecções por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Coronavirus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e enfermagem.;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Para a seleção, inicialmente ocorreu a leitura dos títulos e resumos e, posteriormente, a leitura dos artigos na íntegra.</a:t>
            </a:r>
            <a:endParaRPr lang="pt-BR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80A0A8E-51D8-4C9F-88F4-B5F871F6400B}"/>
              </a:ext>
            </a:extLst>
          </p:cNvPr>
          <p:cNvSpPr txBox="1"/>
          <p:nvPr/>
        </p:nvSpPr>
        <p:spPr>
          <a:xfrm>
            <a:off x="67747" y="7975814"/>
            <a:ext cx="54545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Lima DLF, DIAS AA, Rabelo RS, Cruz ID, Costa SC, </a:t>
            </a:r>
            <a:r>
              <a:rPr lang="pt-BR" sz="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Nigri</a:t>
            </a:r>
            <a:r>
              <a:rPr lang="pt-BR" sz="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FMN et al . COVID-19 no estado do Ceará, Brasil: comportamentos e crenças na chegada da pandemia. Ciênc. saúde coletiva 2020;25(5):1575-86</a:t>
            </a:r>
            <a:r>
              <a:rPr lang="pt-BR" sz="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pt-BR" altLang="pt-BR" sz="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World </a:t>
            </a:r>
            <a:r>
              <a:rPr kumimoji="0" lang="pt-BR" altLang="pt-BR" sz="5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Heatlth</a:t>
            </a:r>
            <a:r>
              <a:rPr kumimoji="0" lang="pt-BR" altLang="pt-BR" sz="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5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kumimoji="0" lang="pt-BR" altLang="pt-BR" sz="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(WHO). </a:t>
            </a:r>
            <a:r>
              <a:rPr kumimoji="0" lang="pt-BR" altLang="pt-BR" sz="5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Actualización</a:t>
            </a:r>
            <a:r>
              <a:rPr kumimoji="0" lang="pt-BR" altLang="pt-BR" sz="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kumimoji="0" lang="pt-BR" altLang="pt-BR" sz="5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kumimoji="0" lang="pt-BR" altLang="pt-BR" sz="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5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estrategia</a:t>
            </a:r>
            <a:r>
              <a:rPr kumimoji="0" lang="pt-BR" altLang="pt-BR" sz="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frente a </a:t>
            </a:r>
            <a:r>
              <a:rPr kumimoji="0" lang="pt-BR" altLang="pt-BR" sz="5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kumimoji="0" lang="pt-BR" altLang="pt-BR" sz="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COVID-19. Geneva: WHO; 2020 [acesso em 28 </a:t>
            </a:r>
            <a:r>
              <a:rPr kumimoji="0" lang="pt-BR" altLang="pt-BR" sz="5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abr</a:t>
            </a:r>
            <a:r>
              <a:rPr kumimoji="0" lang="pt-BR" altLang="pt-BR" sz="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2020]. Disponível em: </a:t>
            </a:r>
            <a:r>
              <a:rPr kumimoji="0" lang="pt-BR" altLang="pt-BR" sz="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</a:t>
            </a:r>
            <a:r>
              <a:rPr kumimoji="0" lang="pt-BR" altLang="pt-BR" sz="5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docs</a:t>
            </a:r>
            <a:r>
              <a:rPr kumimoji="0" lang="pt-BR" altLang="pt-BR" sz="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/default-</a:t>
            </a:r>
            <a:r>
              <a:rPr kumimoji="0" lang="pt-BR" altLang="pt-BR" sz="5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</a:t>
            </a:r>
            <a:r>
              <a:rPr kumimoji="0" lang="pt-BR" altLang="pt-BR" sz="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kumimoji="0" lang="pt-BR" altLang="pt-BR" sz="5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coronaviruse</a:t>
            </a:r>
            <a:r>
              <a:rPr kumimoji="0" lang="pt-BR" altLang="pt-BR" sz="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/COVID-strategy-update-14april2020.pdf?sfvrsn=29da3ba0_19</a:t>
            </a:r>
            <a:r>
              <a:rPr kumimoji="0" lang="pt-BR" altLang="pt-BR" sz="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kumimoji="0" lang="pt-BR" altLang="pt-BR" sz="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Organização Pan-Americana de Saúde - Brasil (OPAS/BR). Manejo Clínico de Condições Mentais, Neurológicas e por Uso de Substâncias em Emergências Humanitárias. Guia de Intervenção Humanitária </a:t>
            </a:r>
            <a:r>
              <a:rPr kumimoji="0" lang="pt-BR" altLang="pt-BR" sz="5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mhGAP</a:t>
            </a:r>
            <a:r>
              <a:rPr kumimoji="0" lang="pt-BR" altLang="pt-BR" sz="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(GIH-</a:t>
            </a:r>
            <a:r>
              <a:rPr kumimoji="0" lang="pt-BR" altLang="pt-BR" sz="5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mhGAP</a:t>
            </a:r>
            <a:r>
              <a:rPr kumimoji="0" lang="pt-BR" altLang="pt-BR" sz="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 Brasília: Organização Pan-Americana da Saúde; 2020 [acesso em 25 set 2021]. Disponível em: </a:t>
            </a:r>
            <a:r>
              <a:rPr kumimoji="0" lang="pt-BR" altLang="pt-BR" sz="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https://iris.paho.org/</a:t>
            </a:r>
            <a:r>
              <a:rPr kumimoji="0" lang="pt-BR" altLang="pt-BR" sz="5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handle</a:t>
            </a:r>
            <a:r>
              <a:rPr kumimoji="0" lang="pt-BR" altLang="pt-BR" sz="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/10665.2/51948</a:t>
            </a:r>
            <a:r>
              <a:rPr kumimoji="0" lang="pt-BR" altLang="pt-BR" sz="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kumimoji="0" lang="pt-BR" altLang="pt-BR" sz="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kumimoji="0" lang="pt-BR" altLang="pt-BR" sz="5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Humerez</a:t>
            </a:r>
            <a:r>
              <a:rPr kumimoji="0" lang="pt-BR" altLang="pt-BR" sz="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DC, </a:t>
            </a:r>
            <a:r>
              <a:rPr kumimoji="0" lang="pt-BR" altLang="pt-BR" sz="5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Ohl</a:t>
            </a:r>
            <a:r>
              <a:rPr kumimoji="0" lang="pt-BR" altLang="pt-BR" sz="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RIB, Silva MCN. Saúde mental dos profissionais de enfermagem do Brasil no contexto da pandemia Covid-19: ação do Conselho Federal de Enfermagem. </a:t>
            </a:r>
            <a:r>
              <a:rPr kumimoji="0" lang="pt-BR" altLang="pt-BR" sz="5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Cogitare</a:t>
            </a:r>
            <a:r>
              <a:rPr kumimoji="0" lang="pt-BR" altLang="pt-BR" sz="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5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enferm</a:t>
            </a:r>
            <a:r>
              <a:rPr kumimoji="0" lang="pt-BR" altLang="pt-BR" sz="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2020; 25. Disponível em: </a:t>
            </a:r>
            <a:r>
              <a:rPr kumimoji="0" lang="pt-BR" altLang="pt-BR" sz="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http://dx.doi.org/10.5380/ce.v25i0.74115</a:t>
            </a:r>
            <a:r>
              <a:rPr kumimoji="0" lang="pt-BR" altLang="pt-BR" sz="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kumimoji="0" lang="pt-BR" altLang="pt-BR" sz="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 Miranda FBG, </a:t>
            </a:r>
            <a:r>
              <a:rPr kumimoji="0" lang="pt-BR" altLang="pt-BR" sz="5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Yamamura</a:t>
            </a:r>
            <a:r>
              <a:rPr kumimoji="0" lang="pt-BR" altLang="pt-BR" sz="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M, Pereira SS, Pereira CS, </a:t>
            </a:r>
            <a:r>
              <a:rPr kumimoji="0" lang="pt-BR" altLang="pt-BR" sz="5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Protti-Zanatta</a:t>
            </a:r>
            <a:r>
              <a:rPr kumimoji="0" lang="pt-BR" altLang="pt-BR" sz="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ST, Costa MK, et al. Sofrimento psíquico entre os          profissionais de enfermagem durante a pandemia da COVID-19: </a:t>
            </a:r>
            <a:r>
              <a:rPr kumimoji="0" lang="pt-BR" altLang="pt-BR" sz="5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Scoping</a:t>
            </a:r>
            <a:r>
              <a:rPr kumimoji="0" lang="pt-BR" altLang="pt-BR" sz="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Review. </a:t>
            </a:r>
            <a:r>
              <a:rPr kumimoji="0" lang="pt-BR" altLang="pt-BR" sz="5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Esc</a:t>
            </a:r>
            <a:r>
              <a:rPr kumimoji="0" lang="pt-BR" altLang="pt-BR" sz="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Anna Nery. 2021;25(</a:t>
            </a:r>
            <a:r>
              <a:rPr kumimoji="0" lang="pt-BR" altLang="pt-BR" sz="5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</a:t>
            </a:r>
            <a:r>
              <a:rPr kumimoji="0" lang="pt-BR" altLang="pt-BR" sz="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):e20200363.</a:t>
            </a:r>
            <a:endParaRPr lang="pt-BR" altLang="pt-BR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AC187A9A-CDC0-4DE8-957E-E995B2B28005}"/>
              </a:ext>
            </a:extLst>
          </p:cNvPr>
          <p:cNvCxnSpPr>
            <a:cxnSpLocks/>
          </p:cNvCxnSpPr>
          <p:nvPr/>
        </p:nvCxnSpPr>
        <p:spPr>
          <a:xfrm>
            <a:off x="183191" y="2082415"/>
            <a:ext cx="528404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8D366BA9-4731-4DDE-B4F2-6C866DD64FB4}"/>
              </a:ext>
            </a:extLst>
          </p:cNvPr>
          <p:cNvSpPr txBox="1"/>
          <p:nvPr/>
        </p:nvSpPr>
        <p:spPr>
          <a:xfrm>
            <a:off x="3008460" y="6738838"/>
            <a:ext cx="2455178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69A51512-DED3-4E8A-B13D-F14B7608C545}"/>
              </a:ext>
            </a:extLst>
          </p:cNvPr>
          <p:cNvSpPr txBox="1"/>
          <p:nvPr/>
        </p:nvSpPr>
        <p:spPr>
          <a:xfrm>
            <a:off x="2936974" y="7034826"/>
            <a:ext cx="2613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pandemia da COVID-19 impactou diretamente e de maneira substancial a saúde mental de profissionais de enfermagem, para os quais faz-se necessário intervenções, em especial no que tange seu acompanhamento prospectivamente.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72CE592-E587-4387-B273-9B5F712BECE0}"/>
              </a:ext>
            </a:extLst>
          </p:cNvPr>
          <p:cNvSpPr txBox="1"/>
          <p:nvPr/>
        </p:nvSpPr>
        <p:spPr>
          <a:xfrm>
            <a:off x="4039023" y="169145"/>
            <a:ext cx="14854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ESPAÇO PARA INDENTIFICAÇÃO </a:t>
            </a:r>
          </a:p>
          <a:p>
            <a:pPr algn="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LIGAS, IES, NÚCLEOS, ETC...</a:t>
            </a: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9614413E-10E1-4D74-962D-FC45BB8D2D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418"/>
          <a:stretch/>
        </p:blipFill>
        <p:spPr>
          <a:xfrm>
            <a:off x="3029748" y="2478282"/>
            <a:ext cx="2458869" cy="2067782"/>
          </a:xfrm>
          <a:prstGeom prst="rect">
            <a:avLst/>
          </a:prstGeom>
        </p:spPr>
      </p:pic>
      <p:sp>
        <p:nvSpPr>
          <p:cNvPr id="66" name="CaixaDeTexto 65">
            <a:extLst>
              <a:ext uri="{FF2B5EF4-FFF2-40B4-BE49-F238E27FC236}">
                <a16:creationId xmlns:a16="http://schemas.microsoft.com/office/drawing/2014/main" id="{EA96330B-80D5-4845-8287-6B79E4C69EF8}"/>
              </a:ext>
            </a:extLst>
          </p:cNvPr>
          <p:cNvSpPr txBox="1"/>
          <p:nvPr/>
        </p:nvSpPr>
        <p:spPr>
          <a:xfrm>
            <a:off x="2950146" y="6092507"/>
            <a:ext cx="2581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Figura 2 – Agrupamento por similaridade dos temas referentes a saúde mental de profissionais de enfermagem no contexto da COVID-19</a:t>
            </a:r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821D68FE-432C-45B2-BB53-9E8C3FB1F7F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598" t="15552" r="6905"/>
          <a:stretch/>
        </p:blipFill>
        <p:spPr>
          <a:xfrm>
            <a:off x="3029748" y="4832529"/>
            <a:ext cx="2485360" cy="131234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1761260-4EAE-4EB4-BF11-D22A6B0C3AC8}"/>
              </a:ext>
            </a:extLst>
          </p:cNvPr>
          <p:cNvSpPr txBox="1"/>
          <p:nvPr/>
        </p:nvSpPr>
        <p:spPr>
          <a:xfrm>
            <a:off x="2936974" y="4570351"/>
            <a:ext cx="267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Figura . 1 – Fluxograma referente a seleção dos artigos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416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421</Words>
  <Application>Microsoft Office PowerPoint</Application>
  <PresentationFormat>Apresentação na tela (16:10)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ADALBERTO SILVA MEIRA</dc:creator>
  <cp:lastModifiedBy>User</cp:lastModifiedBy>
  <cp:revision>17</cp:revision>
  <dcterms:created xsi:type="dcterms:W3CDTF">2018-11-18T15:06:20Z</dcterms:created>
  <dcterms:modified xsi:type="dcterms:W3CDTF">2021-10-09T13:27:06Z</dcterms:modified>
</cp:coreProperties>
</file>