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lberto Meira" initials="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6A3"/>
    <a:srgbClr val="FFAA2E"/>
    <a:srgbClr val="F56A0B"/>
    <a:srgbClr val="FAAF41"/>
    <a:srgbClr val="926562"/>
    <a:srgbClr val="568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44" d="100"/>
          <a:sy n="144" d="100"/>
        </p:scale>
        <p:origin x="108"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commentAuthors" Target="commentAuthors.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endParaRPr lang="pt-BR"/>
          </a:p>
        </p:txBody>
      </p:sp>
      <p:sp>
        <p:nvSpPr>
          <p:cNvPr id="4" name="Date Placeholder 3"/>
          <p:cNvSpPr>
            <a:spLocks noGrp="1"/>
          </p:cNvSpPr>
          <p:nvPr>
            <p:ph type="dt" sz="half" idx="10"/>
          </p:nvPr>
        </p:nvSpPr>
        <p:spPr/>
        <p:txBody>
          <a:bodyPr/>
          <a:lstStyle/>
          <a:p>
            <a:fld id="{29DAFCAA-A1C5-4761-8610-0342F273FAE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endParaRPr lang="pt-B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endParaRPr lang="pt-B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endParaRPr lang="pt-BR"/>
          </a:p>
        </p:txBody>
      </p:sp>
      <p:sp>
        <p:nvSpPr>
          <p:cNvPr id="5" name="Date Placeholder 4"/>
          <p:cNvSpPr>
            <a:spLocks noGrp="1"/>
          </p:cNvSpPr>
          <p:nvPr>
            <p:ph type="dt" sz="half" idx="10"/>
          </p:nvPr>
        </p:nvSpPr>
        <p:spPr/>
        <p:txBody>
          <a:bodyPr/>
          <a:lstStyle/>
          <a:p>
            <a:fld id="{29DAFCAA-A1C5-4761-8610-0342F273FAEB}" type="datetimeFigureOut">
              <a:rPr lang="pt-BR" smtClean="0"/>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endParaRPr lang="pt-BR"/>
          </a:p>
        </p:txBody>
      </p:sp>
      <p:sp>
        <p:nvSpPr>
          <p:cNvPr id="5" name="Date Placeholder 4"/>
          <p:cNvSpPr>
            <a:spLocks noGrp="1"/>
          </p:cNvSpPr>
          <p:nvPr>
            <p:ph type="dt" sz="half" idx="10"/>
          </p:nvPr>
        </p:nvSpPr>
        <p:spPr/>
        <p:txBody>
          <a:bodyPr/>
          <a:lstStyle/>
          <a:p>
            <a:fld id="{29DAFCAA-A1C5-4761-8610-0342F273FAEB}" type="datetimeFigureOut">
              <a:rPr lang="pt-BR" smtClean="0"/>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5"/>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5"/>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5"/>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5"/>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5"/>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5"/>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5"/>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5"/>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8" name="CaixaDeTexto 17"/>
          <p:cNvSpPr txBox="1"/>
          <p:nvPr/>
        </p:nvSpPr>
        <p:spPr>
          <a:xfrm>
            <a:off x="2951917" y="2835614"/>
            <a:ext cx="2553769" cy="3553460"/>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 Foram incluídos oito estudos na amostra final, todos na língua inglesa. As evidências atuais encontradas, sugerem que programas de apoio a adesão ao autocuidado para pacientes com IVC sejam implementadas através de, programas de autogestão, baseado em metas parciais e individualizadas; recursos educativos que auxiliem o paciente a entender “por que” e “como” de cada cuidado; dispositivos calçadores para apoiar o uso da meia de compressão ao longo prazo; feedback positivo, podendo ser através de SMS’s ou ligações telefônicas semanais e empregar a autoeficácia como ponto focal e medidor da mudança comportamental.</a:t>
            </a:r>
            <a:br>
              <a:rPr lang="pt-BR" sz="900" dirty="0">
                <a:latin typeface="Arial" panose="020B0604020202020204" pitchFamily="34" charset="0"/>
                <a:cs typeface="Arial" panose="020B0604020202020204" pitchFamily="34" charset="0"/>
              </a:rPr>
            </a:br>
            <a:br>
              <a:rPr lang="pt-BR" sz="900" dirty="0">
                <a:latin typeface="Arial" panose="020B0604020202020204" pitchFamily="34" charset="0"/>
                <a:cs typeface="Arial" panose="020B0604020202020204" pitchFamily="34" charset="0"/>
              </a:rPr>
            </a:br>
            <a:r>
              <a:rPr lang="pt-BR" sz="900" dirty="0">
                <a:latin typeface="Arial" panose="020B0604020202020204" pitchFamily="34" charset="0"/>
                <a:cs typeface="Arial" panose="020B0604020202020204" pitchFamily="34" charset="0"/>
                <a:sym typeface="+mn-ea"/>
              </a:rPr>
              <a:t>As limitações desta revisão estão relacionadas ao escopo de artigos incluídos na amostra final do estudo. Não foram incluídos estudos secundários. Além de que, não foram encontrados estudos que abordam programas de saúde para a gestão do autocuidado para pacientes com IVC na realidade brasileira.</a:t>
            </a:r>
            <a:endParaRPr lang="pt-BR" sz="900" dirty="0">
              <a:latin typeface="Arial" panose="020B0604020202020204" pitchFamily="34" charset="0"/>
              <a:cs typeface="Arial" panose="020B0604020202020204" pitchFamily="34" charset="0"/>
            </a:endParaRPr>
          </a:p>
          <a:p>
            <a:pPr algn="just"/>
            <a:endParaRPr lang="pt-BR" sz="900" dirty="0">
              <a:latin typeface="Arial" panose="020B0604020202020204" pitchFamily="34" charset="0"/>
              <a:cs typeface="Arial" panose="020B0604020202020204" pitchFamily="34" charset="0"/>
            </a:endParaRPr>
          </a:p>
        </p:txBody>
      </p:sp>
      <p:sp>
        <p:nvSpPr>
          <p:cNvPr id="4" name="CaixaDeTexto 3"/>
          <p:cNvSpPr txBox="1"/>
          <p:nvPr/>
        </p:nvSpPr>
        <p:spPr>
          <a:xfrm>
            <a:off x="131027" y="1118000"/>
            <a:ext cx="5445750" cy="460375"/>
          </a:xfrm>
          <a:prstGeom prst="rect">
            <a:avLst/>
          </a:prstGeom>
          <a:noFill/>
        </p:spPr>
        <p:txBody>
          <a:bodyPr wrap="square" rtlCol="0">
            <a:spAutoFit/>
          </a:bodyPr>
          <a:lstStyle/>
          <a:p>
            <a:pPr algn="ctr"/>
            <a:r>
              <a:rPr lang="pt-BR" sz="1200" b="1" dirty="0">
                <a:latin typeface="Arial" panose="020B0604020202020204" pitchFamily="34" charset="0"/>
                <a:cs typeface="Arial" panose="020B0604020202020204" pitchFamily="34" charset="0"/>
              </a:rPr>
              <a:t>AUTOCUIDADO NO CONTROLE E PREVENÇÃO DA INSUFICIÊNCIA VENOSA CRÔNICA: REVISÃO INTEGRATIVA DA LITERATURA</a:t>
            </a:r>
            <a:endParaRPr lang="pt-BR" sz="1200" b="1" dirty="0">
              <a:latin typeface="Arial" panose="020B0604020202020204" pitchFamily="34" charset="0"/>
              <a:cs typeface="Arial" panose="020B0604020202020204" pitchFamily="34" charset="0"/>
            </a:endParaRPr>
          </a:p>
        </p:txBody>
      </p:sp>
      <p:cxnSp>
        <p:nvCxnSpPr>
          <p:cNvPr id="5" name="Conector Reto 4"/>
          <p:cNvCxnSpPr/>
          <p:nvPr/>
        </p:nvCxnSpPr>
        <p:spPr>
          <a:xfrm>
            <a:off x="249165" y="1678598"/>
            <a:ext cx="5284046" cy="0"/>
          </a:xfrm>
          <a:prstGeom prst="line">
            <a:avLst/>
          </a:prstGeom>
          <a:ln w="19050">
            <a:solidFill>
              <a:srgbClr val="FFAA2E"/>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174592" y="1720731"/>
            <a:ext cx="5358619" cy="506730"/>
          </a:xfrm>
          <a:prstGeom prst="rect">
            <a:avLst/>
          </a:prstGeom>
          <a:noFill/>
        </p:spPr>
        <p:txBody>
          <a:bodyPr wrap="square" rtlCol="0">
            <a:spAutoFit/>
          </a:bodyPr>
          <a:lstStyle/>
          <a:p>
            <a:pPr algn="ctr"/>
            <a:r>
              <a:rPr lang="pt-BR" sz="900" b="1" dirty="0">
                <a:latin typeface="Arial" panose="020B0604020202020204" pitchFamily="34" charset="0"/>
                <a:cs typeface="Arial" panose="020B0604020202020204" pitchFamily="34" charset="0"/>
              </a:rPr>
              <a:t>Autores: </a:t>
            </a:r>
            <a:r>
              <a:rPr lang="pt-BR" sz="900" u="sng" dirty="0">
                <a:latin typeface="Arial" panose="020B0604020202020204" pitchFamily="34" charset="0"/>
                <a:cs typeface="Arial" panose="020B0604020202020204" pitchFamily="34" charset="0"/>
              </a:rPr>
              <a:t>Rodrigo Augusto de Morais Pereira¹</a:t>
            </a:r>
            <a:r>
              <a:rPr lang="pt-BR" sz="900" dirty="0">
                <a:latin typeface="Arial" panose="020B0604020202020204" pitchFamily="34" charset="0"/>
                <a:cs typeface="Arial" panose="020B0604020202020204" pitchFamily="34" charset="0"/>
              </a:rPr>
              <a:t>  </a:t>
            </a:r>
            <a:r>
              <a:rPr lang="pt-BR" sz="900" b="1" dirty="0">
                <a:latin typeface="Arial" panose="020B0604020202020204" pitchFamily="34" charset="0"/>
                <a:cs typeface="Arial" panose="020B0604020202020204" pitchFamily="34" charset="0"/>
              </a:rPr>
              <a:t>Orientador: </a:t>
            </a:r>
            <a:r>
              <a:rPr lang="pt-BR" sz="900" dirty="0">
                <a:latin typeface="Arial" panose="020B0604020202020204" pitchFamily="34" charset="0"/>
                <a:cs typeface="Arial" panose="020B0604020202020204" pitchFamily="34" charset="0"/>
              </a:rPr>
              <a:t>Gisele dos Santos Rocha</a:t>
            </a:r>
            <a:r>
              <a:rPr lang="pt-BR" sz="900" dirty="0">
                <a:latin typeface="Arial" panose="020B0604020202020204" pitchFamily="34" charset="0"/>
                <a:cs typeface="Arial" panose="020B0604020202020204" pitchFamily="34" charset="0"/>
                <a:sym typeface="+mn-ea"/>
              </a:rPr>
              <a:t>²</a:t>
            </a:r>
            <a:endParaRPr lang="pt-BR" sz="900" dirty="0">
              <a:latin typeface="Arial" panose="020B0604020202020204" pitchFamily="34" charset="0"/>
              <a:cs typeface="Arial" panose="020B0604020202020204" pitchFamily="34" charset="0"/>
            </a:endParaRPr>
          </a:p>
          <a:p>
            <a:pPr algn="ctr"/>
            <a:r>
              <a:rPr lang="pt-BR" sz="900" dirty="0">
                <a:latin typeface="Arial" panose="020B0604020202020204" pitchFamily="34" charset="0"/>
                <a:cs typeface="Arial" panose="020B0604020202020204" pitchFamily="34" charset="0"/>
              </a:rPr>
              <a:t>1-2 Universidade do Estado do Amazonas</a:t>
            </a:r>
            <a:endParaRPr lang="pt-BR" sz="900" dirty="0">
              <a:latin typeface="Arial" panose="020B0604020202020204" pitchFamily="34" charset="0"/>
              <a:cs typeface="Arial" panose="020B0604020202020204" pitchFamily="34" charset="0"/>
            </a:endParaRPr>
          </a:p>
          <a:p>
            <a:pPr algn="ctr"/>
            <a:r>
              <a:rPr lang="pt-BR" sz="900" i="1" dirty="0">
                <a:latin typeface="Arial" panose="020B0604020202020204" pitchFamily="34" charset="0"/>
                <a:cs typeface="Arial" panose="020B0604020202020204" pitchFamily="34" charset="0"/>
              </a:rPr>
              <a:t>radmp.enf16@uea.edu.br</a:t>
            </a:r>
            <a:endParaRPr lang="pt-BR" sz="900" i="1" dirty="0">
              <a:latin typeface="Arial" panose="020B0604020202020204" pitchFamily="34" charset="0"/>
              <a:cs typeface="Arial" panose="020B0604020202020204" pitchFamily="34" charset="0"/>
            </a:endParaRPr>
          </a:p>
        </p:txBody>
      </p:sp>
      <p:cxnSp>
        <p:nvCxnSpPr>
          <p:cNvPr id="8" name="Conector Reto 7"/>
          <p:cNvCxnSpPr/>
          <p:nvPr/>
        </p:nvCxnSpPr>
        <p:spPr>
          <a:xfrm>
            <a:off x="2851785" y="2536825"/>
            <a:ext cx="3810" cy="5681345"/>
          </a:xfrm>
          <a:prstGeom prst="line">
            <a:avLst/>
          </a:prstGeom>
          <a:ln w="19050">
            <a:solidFill>
              <a:srgbClr val="FFAA2E"/>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60673" y="2536837"/>
            <a:ext cx="1080857" cy="230832"/>
          </a:xfrm>
          <a:prstGeom prst="rect">
            <a:avLst/>
          </a:prstGeom>
          <a:solidFill>
            <a:srgbClr val="2856A3"/>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p:cNvSpPr txBox="1"/>
          <p:nvPr/>
        </p:nvSpPr>
        <p:spPr>
          <a:xfrm>
            <a:off x="160774" y="3918723"/>
            <a:ext cx="1246612" cy="230832"/>
          </a:xfrm>
          <a:prstGeom prst="rect">
            <a:avLst/>
          </a:prstGeom>
          <a:solidFill>
            <a:srgbClr val="2856A3"/>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endParaRPr lang="pt-BR" sz="900" b="1" dirty="0">
              <a:solidFill>
                <a:schemeClr val="bg1"/>
              </a:solidFill>
              <a:latin typeface="Arial" panose="020B0604020202020204" pitchFamily="34" charset="0"/>
              <a:cs typeface="Arial" panose="020B0604020202020204" pitchFamily="34" charset="0"/>
            </a:endParaRPr>
          </a:p>
        </p:txBody>
      </p:sp>
      <p:sp>
        <p:nvSpPr>
          <p:cNvPr id="11" name="CaixaDeTexto 10"/>
          <p:cNvSpPr txBox="1"/>
          <p:nvPr/>
        </p:nvSpPr>
        <p:spPr>
          <a:xfrm>
            <a:off x="160773" y="5364196"/>
            <a:ext cx="2168289" cy="230832"/>
          </a:xfrm>
          <a:prstGeom prst="rect">
            <a:avLst/>
          </a:prstGeom>
          <a:solidFill>
            <a:srgbClr val="2856A3"/>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endParaRPr lang="pt-BR" sz="900" b="1" dirty="0">
              <a:solidFill>
                <a:schemeClr val="bg1"/>
              </a:solidFill>
              <a:latin typeface="Arial" panose="020B0604020202020204" pitchFamily="34" charset="0"/>
              <a:cs typeface="Arial" panose="020B0604020202020204" pitchFamily="34" charset="0"/>
            </a:endParaRPr>
          </a:p>
        </p:txBody>
      </p:sp>
      <p:sp>
        <p:nvSpPr>
          <p:cNvPr id="12" name="CaixaDeTexto 11"/>
          <p:cNvSpPr txBox="1"/>
          <p:nvPr/>
        </p:nvSpPr>
        <p:spPr>
          <a:xfrm>
            <a:off x="3031189" y="2536837"/>
            <a:ext cx="1371602" cy="230832"/>
          </a:xfrm>
          <a:prstGeom prst="rect">
            <a:avLst/>
          </a:prstGeom>
          <a:solidFill>
            <a:srgbClr val="2856A3"/>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endParaRPr lang="pt-BR" sz="900" b="1" dirty="0">
              <a:solidFill>
                <a:schemeClr val="bg1"/>
              </a:solidFill>
              <a:latin typeface="Arial" panose="020B0604020202020204" pitchFamily="34" charset="0"/>
              <a:cs typeface="Arial" panose="020B0604020202020204" pitchFamily="34" charset="0"/>
            </a:endParaRPr>
          </a:p>
        </p:txBody>
      </p:sp>
      <p:sp>
        <p:nvSpPr>
          <p:cNvPr id="14" name="CaixaDeTexto 13"/>
          <p:cNvSpPr txBox="1"/>
          <p:nvPr/>
        </p:nvSpPr>
        <p:spPr>
          <a:xfrm>
            <a:off x="174633" y="8192751"/>
            <a:ext cx="908250" cy="200055"/>
          </a:xfrm>
          <a:prstGeom prst="rect">
            <a:avLst/>
          </a:prstGeom>
          <a:solidFill>
            <a:srgbClr val="2856A3"/>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5" b="1" dirty="0">
              <a:solidFill>
                <a:schemeClr val="bg1"/>
              </a:solidFill>
              <a:latin typeface="Arial" panose="020B0604020202020204" pitchFamily="34" charset="0"/>
              <a:cs typeface="Arial" panose="020B0604020202020204" pitchFamily="34" charset="0"/>
            </a:endParaRPr>
          </a:p>
        </p:txBody>
      </p:sp>
      <p:sp>
        <p:nvSpPr>
          <p:cNvPr id="15" name="CaixaDeTexto 14"/>
          <p:cNvSpPr txBox="1"/>
          <p:nvPr/>
        </p:nvSpPr>
        <p:spPr>
          <a:xfrm>
            <a:off x="70071" y="2767810"/>
            <a:ext cx="2709250" cy="1060450"/>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O controle da insuficiência venosa crônica (IVC) é baseado em um plano vitalício para controlar a doença e prevenir a úlcera venosa (UV) e sua recorrência, contudo a adesão de pacientes ao autocuidado de controle da doença ainda é baixa e muitos destes tem pouco conhecimentos de sua condição.</a:t>
            </a:r>
            <a:endParaRPr lang="pt-BR" sz="900" dirty="0">
              <a:latin typeface="Arial" panose="020B0604020202020204" pitchFamily="34" charset="0"/>
              <a:cs typeface="Arial" panose="020B0604020202020204" pitchFamily="34" charset="0"/>
            </a:endParaRPr>
          </a:p>
        </p:txBody>
      </p:sp>
      <p:sp>
        <p:nvSpPr>
          <p:cNvPr id="16" name="CaixaDeTexto 15"/>
          <p:cNvSpPr txBox="1"/>
          <p:nvPr/>
        </p:nvSpPr>
        <p:spPr>
          <a:xfrm>
            <a:off x="70071" y="4192357"/>
            <a:ext cx="2553767" cy="1060450"/>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Visando apoiar a construção de um programa de autogestão, o estudo teve como objetivo analisar as evidências científicas dos últimos dez anos de estratégias de cuidado e metodologias que podem apoiar um programa de autogestão para pacientes com insuficiência venosa crônica (IVC).</a:t>
            </a:r>
            <a:endParaRPr lang="pt-BR" sz="900" dirty="0">
              <a:latin typeface="Arial" panose="020B0604020202020204" pitchFamily="34" charset="0"/>
              <a:cs typeface="Arial" panose="020B0604020202020204" pitchFamily="34" charset="0"/>
            </a:endParaRPr>
          </a:p>
        </p:txBody>
      </p:sp>
      <p:sp>
        <p:nvSpPr>
          <p:cNvPr id="17" name="CaixaDeTexto 16"/>
          <p:cNvSpPr txBox="1"/>
          <p:nvPr/>
        </p:nvSpPr>
        <p:spPr>
          <a:xfrm>
            <a:off x="70133" y="5669001"/>
            <a:ext cx="2618347" cy="2306955"/>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Para execução desta revisão integrativa, foram adotadas seis etapas para a constituição da revisão integrativa da literatura: seleção da pergunta de pesquisa; definição dos critérios de inclusão e exclusão dos estudos; seleção da amostra; síntese dos dados; análise crítica das evidências e discussão dos resultados</a:t>
            </a:r>
            <a:br>
              <a:rPr lang="pt-BR" sz="900" dirty="0">
                <a:latin typeface="Arial" panose="020B0604020202020204" pitchFamily="34" charset="0"/>
                <a:cs typeface="Arial" panose="020B0604020202020204" pitchFamily="34" charset="0"/>
              </a:rPr>
            </a:br>
            <a:br>
              <a:rPr lang="pt-BR" sz="900" dirty="0">
                <a:latin typeface="Arial" panose="020B0604020202020204" pitchFamily="34" charset="0"/>
                <a:cs typeface="Arial" panose="020B0604020202020204" pitchFamily="34" charset="0"/>
              </a:rPr>
            </a:br>
            <a:r>
              <a:rPr lang="pt-BR" sz="900" dirty="0">
                <a:latin typeface="Arial" panose="020B0604020202020204" pitchFamily="34" charset="0"/>
                <a:cs typeface="Arial" panose="020B0604020202020204" pitchFamily="34" charset="0"/>
              </a:rPr>
              <a:t>A coleta de dados ocorreu em agosto de 2020, considerando os seguintes critérios de inclusão: artigos científicos sobre intervenções, orientações e programas de autocuidado para controle da insuficiência venosa e prevenção da UV; estudos de método quantitativo e delimitação temporal dos últimos 10 anos, (2010-2020), nos idiomas português e inglês. </a:t>
            </a:r>
            <a:endParaRPr lang="pt-BR" sz="900" dirty="0">
              <a:latin typeface="Arial" panose="020B0604020202020204" pitchFamily="34" charset="0"/>
              <a:cs typeface="Arial" panose="020B0604020202020204" pitchFamily="34" charset="0"/>
            </a:endParaRPr>
          </a:p>
        </p:txBody>
      </p:sp>
      <p:sp>
        <p:nvSpPr>
          <p:cNvPr id="20" name="CaixaDeTexto 19"/>
          <p:cNvSpPr txBox="1"/>
          <p:nvPr/>
        </p:nvSpPr>
        <p:spPr>
          <a:xfrm>
            <a:off x="129540" y="8392795"/>
            <a:ext cx="5366385" cy="629920"/>
          </a:xfrm>
          <a:prstGeom prst="rect">
            <a:avLst/>
          </a:prstGeom>
          <a:noFill/>
        </p:spPr>
        <p:txBody>
          <a:bodyPr wrap="square" rtlCol="0">
            <a:spAutoFit/>
          </a:bodyPr>
          <a:lstStyle/>
          <a:p>
            <a:pPr algn="just"/>
            <a:r>
              <a:rPr lang="pt-BR" sz="500" dirty="0">
                <a:latin typeface="Arial" panose="020B0604020202020204" pitchFamily="34" charset="0"/>
                <a:cs typeface="Arial" panose="020B0604020202020204" pitchFamily="34" charset="0"/>
              </a:rPr>
              <a:t>1. PROZ K; DISSEMOND J; SEIFERT M et al. Education in people with venous leg ulcers based on a brochure about compression therapy: A quasi-randomised controlled trial. Int Wond J. 16(6):1252–62. 20219. </a:t>
            </a:r>
            <a:endParaRPr lang="pt-BR" sz="500" dirty="0">
              <a:latin typeface="Arial" panose="020B0604020202020204" pitchFamily="34" charset="0"/>
              <a:cs typeface="Arial" panose="020B0604020202020204" pitchFamily="34" charset="0"/>
            </a:endParaRPr>
          </a:p>
          <a:p>
            <a:pPr algn="just"/>
            <a:r>
              <a:rPr lang="pt-BR" sz="500" dirty="0">
                <a:latin typeface="Arial" panose="020B0604020202020204" pitchFamily="34" charset="0"/>
                <a:cs typeface="Arial" panose="020B0604020202020204" pitchFamily="34" charset="0"/>
              </a:rPr>
              <a:t>2. BRIEN, O. J; FINLAYSON K; KERR G et al. Using a theoretical approach to identify factors influencing adherence to an exercise programme for adults with venous leg ulcers. J Health Psychol. 23(5):691–700. 2018.</a:t>
            </a:r>
            <a:endParaRPr lang="pt-BR" sz="500" dirty="0">
              <a:latin typeface="Arial" panose="020B0604020202020204" pitchFamily="34" charset="0"/>
              <a:cs typeface="Arial" panose="020B0604020202020204" pitchFamily="34" charset="0"/>
            </a:endParaRPr>
          </a:p>
          <a:p>
            <a:pPr algn="just"/>
            <a:r>
              <a:rPr lang="pt-BR" sz="500" dirty="0">
                <a:latin typeface="Arial" panose="020B0604020202020204" pitchFamily="34" charset="0"/>
                <a:cs typeface="Arial" panose="020B0604020202020204" pitchFamily="34" charset="0"/>
                <a:sym typeface="+mn-ea"/>
              </a:rPr>
              <a:t>3. Principais itens para relatar em revisões sistemáticas e Meta-análises: A recomendação PRISMA. Epidemiol. Serv. Saúde, Brasília v. 24, n. 2, p. 335-342, jun. 2015</a:t>
            </a:r>
            <a:endParaRPr lang="pt-BR" sz="500" dirty="0">
              <a:latin typeface="Arial" panose="020B0604020202020204" pitchFamily="34" charset="0"/>
              <a:cs typeface="Arial" panose="020B0604020202020204" pitchFamily="34" charset="0"/>
            </a:endParaRPr>
          </a:p>
          <a:p>
            <a:pPr algn="just"/>
            <a:r>
              <a:rPr lang="pt-BR" sz="500" dirty="0">
                <a:latin typeface="Arial" panose="020B0604020202020204" pitchFamily="34" charset="0"/>
                <a:cs typeface="Arial" panose="020B0604020202020204" pitchFamily="34" charset="0"/>
              </a:rPr>
              <a:t>4. LUCIANA A. C. Assistência de enfermagem a pacientes com úlceras venosas. Revista Saúde em Foco. 9, 17–25. 2017.</a:t>
            </a:r>
            <a:endParaRPr lang="pt-BR" sz="500" dirty="0">
              <a:latin typeface="Arial" panose="020B0604020202020204" pitchFamily="34" charset="0"/>
              <a:cs typeface="Arial" panose="020B0604020202020204" pitchFamily="34" charset="0"/>
            </a:endParaRPr>
          </a:p>
          <a:p>
            <a:pPr algn="just"/>
            <a:endParaRPr lang="pt-BR" sz="500" dirty="0">
              <a:latin typeface="Arial" panose="020B0604020202020204" pitchFamily="34" charset="0"/>
              <a:cs typeface="Arial" panose="020B0604020202020204" pitchFamily="34" charset="0"/>
            </a:endParaRPr>
          </a:p>
        </p:txBody>
      </p:sp>
      <p:cxnSp>
        <p:nvCxnSpPr>
          <p:cNvPr id="42" name="Conector Reto 41"/>
          <p:cNvCxnSpPr/>
          <p:nvPr/>
        </p:nvCxnSpPr>
        <p:spPr>
          <a:xfrm>
            <a:off x="211879" y="2342510"/>
            <a:ext cx="5284046" cy="0"/>
          </a:xfrm>
          <a:prstGeom prst="line">
            <a:avLst/>
          </a:prstGeom>
          <a:ln w="19050">
            <a:solidFill>
              <a:srgbClr val="FFAA2E"/>
            </a:solidFill>
          </a:ln>
        </p:spPr>
        <p:style>
          <a:lnRef idx="1">
            <a:schemeClr val="accent1"/>
          </a:lnRef>
          <a:fillRef idx="0">
            <a:schemeClr val="accent1"/>
          </a:fillRef>
          <a:effectRef idx="0">
            <a:schemeClr val="accent1"/>
          </a:effectRef>
          <a:fontRef idx="minor">
            <a:schemeClr val="tx1"/>
          </a:fontRef>
        </p:style>
      </p:cxnSp>
      <p:sp>
        <p:nvSpPr>
          <p:cNvPr id="48" name="CaixaDeTexto 47"/>
          <p:cNvSpPr txBox="1"/>
          <p:nvPr/>
        </p:nvSpPr>
        <p:spPr>
          <a:xfrm>
            <a:off x="3031189" y="6577055"/>
            <a:ext cx="1813116" cy="230832"/>
          </a:xfrm>
          <a:prstGeom prst="rect">
            <a:avLst/>
          </a:prstGeom>
          <a:solidFill>
            <a:srgbClr val="2856A3"/>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endParaRPr lang="pt-BR" sz="900" b="1" dirty="0">
              <a:solidFill>
                <a:schemeClr val="bg1"/>
              </a:solidFill>
              <a:latin typeface="Arial" panose="020B0604020202020204" pitchFamily="34" charset="0"/>
              <a:cs typeface="Arial" panose="020B0604020202020204" pitchFamily="34" charset="0"/>
            </a:endParaRPr>
          </a:p>
        </p:txBody>
      </p:sp>
      <p:sp>
        <p:nvSpPr>
          <p:cNvPr id="49" name="CaixaDeTexto 48"/>
          <p:cNvSpPr txBox="1"/>
          <p:nvPr/>
        </p:nvSpPr>
        <p:spPr>
          <a:xfrm>
            <a:off x="2962139" y="6882504"/>
            <a:ext cx="2533781" cy="1614805"/>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Portanto, o cuidado baseado em evidências, faz parte de um pilar sine qua non da prática de enfermagem. Dessa forma, uma estratégia que apoie pacientes com IVC a aderirem ao autocuidado, através de métodos eficazes, traz melhores resultados no tratamento e na qualidade de vida dos pacientes. Sendo necessário realizar mais estudos para se aplicar ao contexto da realidade Brasileira. </a:t>
            </a:r>
            <a:br>
              <a:rPr lang="pt-BR" sz="900" dirty="0">
                <a:latin typeface="Arial" panose="020B0604020202020204" pitchFamily="34" charset="0"/>
                <a:cs typeface="Arial" panose="020B0604020202020204" pitchFamily="34" charset="0"/>
              </a:rPr>
            </a:br>
            <a:endParaRPr lang="pt-BR" sz="900" dirty="0">
              <a:latin typeface="Arial" panose="020B0604020202020204" pitchFamily="34" charset="0"/>
              <a:cs typeface="Arial" panose="020B0604020202020204" pitchFamily="34" charset="0"/>
            </a:endParaRPr>
          </a:p>
          <a:p>
            <a:pPr algn="just"/>
            <a:endParaRPr lang="pt-BR" sz="900" dirty="0">
              <a:latin typeface="Arial" panose="020B0604020202020204" pitchFamily="34" charset="0"/>
              <a:cs typeface="Arial" panose="020B0604020202020204" pitchFamily="34" charset="0"/>
            </a:endParaRPr>
          </a:p>
        </p:txBody>
      </p:sp>
      <p:pic>
        <p:nvPicPr>
          <p:cNvPr id="13" name="Imagem 12" descr="5704-6"/>
          <p:cNvPicPr>
            <a:picLocks noChangeAspect="1"/>
          </p:cNvPicPr>
          <p:nvPr/>
        </p:nvPicPr>
        <p:blipFill>
          <a:blip r:embed="rId2"/>
          <a:srcRect l="11072" t="35301" b="34956"/>
          <a:stretch>
            <a:fillRect/>
          </a:stretch>
        </p:blipFill>
        <p:spPr>
          <a:xfrm>
            <a:off x="3789045" y="91440"/>
            <a:ext cx="1601470" cy="535940"/>
          </a:xfrm>
          <a:prstGeom prst="rect">
            <a:avLst/>
          </a:prstGeom>
          <a:effectLst>
            <a:glow rad="1905000">
              <a:schemeClr val="bg1">
                <a:alpha val="14000"/>
              </a:schemeClr>
            </a:glow>
          </a:effectLst>
        </p:spPr>
      </p:pic>
    </p:spTree>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3545</Words>
  <Application>WPS Presentation</Application>
  <PresentationFormat>Apresentação na tela (16:10)</PresentationFormat>
  <Paragraphs>36</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SimSun</vt:lpstr>
      <vt:lpstr>Wingdings</vt:lpstr>
      <vt:lpstr>Microsoft YaHei</vt:lpstr>
      <vt:lpstr>Arial Unicode MS</vt:lpstr>
      <vt:lpstr>Calibri Light</vt:lpstr>
      <vt:lpstr>Calibri</vt:lpstr>
      <vt:lpstr>Tema do Office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Karol</cp:lastModifiedBy>
  <cp:revision>15</cp:revision>
  <dcterms:created xsi:type="dcterms:W3CDTF">2018-11-18T15:06:00Z</dcterms:created>
  <dcterms:modified xsi:type="dcterms:W3CDTF">2021-05-13T03:07:57Z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1046-11.2.0.10132</vt:lpwstr>
  </property>
</Properties>
</file>