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1302" y="-226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25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" y="-16094"/>
            <a:ext cx="5144402" cy="536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-9051" y="-19666"/>
            <a:ext cx="2795794" cy="53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128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RELATO DE EXPERIÊNCIA</a:t>
            </a:r>
          </a:p>
        </p:txBody>
      </p:sp>
      <p:sp>
        <p:nvSpPr>
          <p:cNvPr id="56" name="Google Shape;56;p13"/>
          <p:cNvSpPr txBox="1"/>
          <p:nvPr/>
        </p:nvSpPr>
        <p:spPr>
          <a:xfrm>
            <a:off x="151174" y="1194468"/>
            <a:ext cx="2310300" cy="1415742"/>
          </a:xfrm>
          <a:prstGeom prst="rect">
            <a:avLst/>
          </a:prstGeom>
          <a:noFill/>
          <a:ln>
            <a:solidFill>
              <a:srgbClr val="004C0C"/>
            </a:solidFill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>
                <a:solidFill>
                  <a:schemeClr val="dk1"/>
                </a:solidFill>
                <a:latin typeface="Georgia" panose="02040502050405020303" pitchFamily="18" charset="0"/>
                <a:ea typeface="Georgia"/>
                <a:cs typeface="Calibri" panose="020F0502020204030204" pitchFamily="34" charset="0"/>
                <a:sym typeface="Georgia"/>
              </a:rPr>
              <a:t>Introdução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dirty="0">
                <a:solidFill>
                  <a:schemeClr val="dk1"/>
                </a:solidFill>
                <a:latin typeface="Georgia" panose="02040502050405020303" pitchFamily="18" charset="0"/>
                <a:ea typeface="Georgia"/>
                <a:cs typeface="Calibri" panose="020F0502020204030204" pitchFamily="34" charset="0"/>
                <a:sym typeface="Georgia"/>
              </a:rPr>
              <a:t>A Revisão de Escopo (</a:t>
            </a:r>
            <a:r>
              <a:rPr lang="pt-BR" sz="1000" i="1" dirty="0" err="1">
                <a:solidFill>
                  <a:schemeClr val="dk1"/>
                </a:solidFill>
                <a:latin typeface="Georgia" panose="02040502050405020303" pitchFamily="18" charset="0"/>
                <a:ea typeface="Georgia"/>
                <a:cs typeface="Calibri" panose="020F0502020204030204" pitchFamily="34" charset="0"/>
                <a:sym typeface="Georgia"/>
              </a:rPr>
              <a:t>Scoping</a:t>
            </a:r>
            <a:r>
              <a:rPr lang="pt-BR" sz="1000" i="1" dirty="0">
                <a:solidFill>
                  <a:schemeClr val="dk1"/>
                </a:solidFill>
                <a:latin typeface="Georgia" panose="02040502050405020303" pitchFamily="18" charset="0"/>
                <a:ea typeface="Georgia"/>
                <a:cs typeface="Calibri" panose="020F0502020204030204" pitchFamily="34" charset="0"/>
                <a:sym typeface="Georgia"/>
              </a:rPr>
              <a:t> Review</a:t>
            </a:r>
            <a:r>
              <a:rPr lang="pt-BR" sz="1000" dirty="0">
                <a:solidFill>
                  <a:schemeClr val="dk1"/>
                </a:solidFill>
                <a:latin typeface="Georgia" panose="02040502050405020303" pitchFamily="18" charset="0"/>
                <a:ea typeface="Georgia"/>
                <a:cs typeface="Calibri" panose="020F0502020204030204" pitchFamily="34" charset="0"/>
                <a:sym typeface="Georgia"/>
              </a:rPr>
              <a:t>) é uma abordagem útil para sintetizar as evidências e categorizar a literatura existente sobre um tema, os quais são emergentes e que demandam um escopo em torno do seu conceito. </a:t>
            </a:r>
          </a:p>
        </p:txBody>
      </p:sp>
      <p:sp>
        <p:nvSpPr>
          <p:cNvPr id="57" name="Google Shape;57;p13"/>
          <p:cNvSpPr txBox="1">
            <a:spLocks noGrp="1"/>
          </p:cNvSpPr>
          <p:nvPr>
            <p:ph type="ctrTitle"/>
          </p:nvPr>
        </p:nvSpPr>
        <p:spPr>
          <a:xfrm>
            <a:off x="206399" y="583697"/>
            <a:ext cx="4773851" cy="4574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buSzPts val="990"/>
            </a:pPr>
            <a:r>
              <a:rPr lang="pt-BR" sz="1280" b="1" dirty="0">
                <a:solidFill>
                  <a:srgbClr val="004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SCOPING REVIEW NA PRODUÇÃO CIENTÍFICA DA ENFERMAGEM: relato de experiência</a:t>
            </a:r>
            <a:endParaRPr sz="1280" dirty="0">
              <a:solidFill>
                <a:srgbClr val="004C0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9050" y="8729550"/>
            <a:ext cx="5153449" cy="414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E15173-1BBC-4F43-B1CE-6234E64E67D8}"/>
              </a:ext>
            </a:extLst>
          </p:cNvPr>
          <p:cNvSpPr txBox="1"/>
          <p:nvPr/>
        </p:nvSpPr>
        <p:spPr>
          <a:xfrm>
            <a:off x="3220" y="953994"/>
            <a:ext cx="514439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>
              <a:spcBef>
                <a:spcPts val="600"/>
              </a:spcBef>
              <a:spcAft>
                <a:spcPts val="300"/>
              </a:spcAft>
            </a:pPr>
            <a:r>
              <a:rPr lang="pt-BR" sz="9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Elen Cristiane Gandra</a:t>
            </a:r>
            <a:r>
              <a:rPr lang="pt-BR" sz="900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pt-BR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Rafaela Siqueira Costa Schreck</a:t>
            </a:r>
            <a:r>
              <a:rPr lang="pt-BR" sz="900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pt-BR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Lilian Cristina Rezende</a:t>
            </a:r>
            <a:r>
              <a:rPr lang="pt-BR" sz="900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pt-BR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Kênia </a:t>
            </a:r>
            <a:r>
              <a:rPr lang="pt-BR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Lara Silva</a:t>
            </a:r>
            <a:r>
              <a:rPr lang="pt-BR" sz="900" u="sng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pt-BR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Google Shape;62;p13">
            <a:extLst>
              <a:ext uri="{FF2B5EF4-FFF2-40B4-BE49-F238E27FC236}">
                <a16:creationId xmlns:a16="http://schemas.microsoft.com/office/drawing/2014/main" id="{FE9DC6F6-7B4F-4B06-9549-3D17746D650D}"/>
              </a:ext>
            </a:extLst>
          </p:cNvPr>
          <p:cNvSpPr txBox="1"/>
          <p:nvPr/>
        </p:nvSpPr>
        <p:spPr>
          <a:xfrm>
            <a:off x="2572545" y="1192486"/>
            <a:ext cx="2471404" cy="1415742"/>
          </a:xfrm>
          <a:prstGeom prst="rect">
            <a:avLst/>
          </a:prstGeom>
          <a:noFill/>
          <a:ln>
            <a:solidFill>
              <a:srgbClr val="004C0C"/>
            </a:solidFill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Método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Relato de experiência baseado na vivência das autoras na condução de </a:t>
            </a:r>
            <a:r>
              <a:rPr lang="pt-BR" sz="1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Scoping</a:t>
            </a:r>
            <a:r>
              <a:rPr lang="pt-BR" sz="1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Review;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Análise descritiva apresenta o modo de fazer, desafios e aprendizados dessa modalidade de pesquisa.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10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A1391D9-FE3E-40E5-A1F7-38D28A9A679F}"/>
              </a:ext>
            </a:extLst>
          </p:cNvPr>
          <p:cNvSpPr txBox="1"/>
          <p:nvPr/>
        </p:nvSpPr>
        <p:spPr>
          <a:xfrm>
            <a:off x="153136" y="2577545"/>
            <a:ext cx="23103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Resultados</a:t>
            </a:r>
          </a:p>
        </p:txBody>
      </p:sp>
      <p:pic>
        <p:nvPicPr>
          <p:cNvPr id="9" name="Imagem 8" descr="Interface gráfica do usuário&#10;&#10;Descrição gerada automaticamente">
            <a:extLst>
              <a:ext uri="{FF2B5EF4-FFF2-40B4-BE49-F238E27FC236}">
                <a16:creationId xmlns:a16="http://schemas.microsoft.com/office/drawing/2014/main" id="{D87A02C3-51D2-4CF2-BD83-5053B56226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174" y="2687797"/>
            <a:ext cx="4892774" cy="2181502"/>
          </a:xfrm>
          <a:prstGeom prst="rect">
            <a:avLst/>
          </a:prstGeom>
        </p:spPr>
      </p:pic>
      <p:sp>
        <p:nvSpPr>
          <p:cNvPr id="22" name="Google Shape;56;p13">
            <a:extLst>
              <a:ext uri="{FF2B5EF4-FFF2-40B4-BE49-F238E27FC236}">
                <a16:creationId xmlns:a16="http://schemas.microsoft.com/office/drawing/2014/main" id="{BEB0F6BB-7055-4268-8B35-4BD7DD6ECEE6}"/>
              </a:ext>
            </a:extLst>
          </p:cNvPr>
          <p:cNvSpPr txBox="1"/>
          <p:nvPr/>
        </p:nvSpPr>
        <p:spPr>
          <a:xfrm>
            <a:off x="153135" y="4913980"/>
            <a:ext cx="2419409" cy="1920495"/>
          </a:xfrm>
          <a:prstGeom prst="rect">
            <a:avLst/>
          </a:prstGeom>
          <a:noFill/>
          <a:ln>
            <a:solidFill>
              <a:srgbClr val="004C0C"/>
            </a:solidFill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8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Desafio</a:t>
            </a:r>
          </a:p>
          <a:p>
            <a:pPr marL="171450" lvl="0" indent="-171450" algn="just">
              <a:buFont typeface="Wingdings" panose="05000000000000000000" pitchFamily="2" charset="2"/>
              <a:buChar char="q"/>
            </a:pP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elaboração do instrumento de escopo;</a:t>
            </a:r>
          </a:p>
          <a:p>
            <a:pPr marL="171450" lvl="0" indent="-171450" algn="just">
              <a:buFont typeface="Wingdings" panose="05000000000000000000" pitchFamily="2" charset="2"/>
              <a:buChar char="q"/>
            </a:pP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Revisão de escopo é utilizada para temas pouco pesquisados na literatura e/ou temas emergentes;</a:t>
            </a:r>
          </a:p>
          <a:p>
            <a:pPr marL="171450" lvl="0" indent="-171450" algn="just">
              <a:buFont typeface="Wingdings" panose="05000000000000000000" pitchFamily="2" charset="2"/>
              <a:buChar char="q"/>
            </a:pP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 pesquisador deve ter clareza da indefinição do conceito para elaboração do instrumento. </a:t>
            </a:r>
          </a:p>
          <a:p>
            <a:pPr marL="171450" lvl="0" indent="-171450" algn="just">
              <a:buFont typeface="Wingdings" panose="05000000000000000000" pitchFamily="2" charset="2"/>
              <a:buChar char="q"/>
            </a:pPr>
            <a:endParaRPr lang="pt-BR" sz="10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71450" lvl="0" indent="-171450" algn="just">
              <a:buFont typeface="Wingdings" panose="05000000000000000000" pitchFamily="2" charset="2"/>
              <a:buChar char="q"/>
            </a:pPr>
            <a:endParaRPr lang="pt-BR" sz="10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56;p13">
            <a:extLst>
              <a:ext uri="{FF2B5EF4-FFF2-40B4-BE49-F238E27FC236}">
                <a16:creationId xmlns:a16="http://schemas.microsoft.com/office/drawing/2014/main" id="{DFD77BBB-AF4F-4597-9930-D687FB20495B}"/>
              </a:ext>
            </a:extLst>
          </p:cNvPr>
          <p:cNvSpPr txBox="1"/>
          <p:nvPr/>
        </p:nvSpPr>
        <p:spPr>
          <a:xfrm>
            <a:off x="2669950" y="4906606"/>
            <a:ext cx="2373998" cy="1920495"/>
          </a:xfrm>
          <a:prstGeom prst="rect">
            <a:avLst/>
          </a:prstGeom>
          <a:noFill/>
          <a:ln>
            <a:solidFill>
              <a:srgbClr val="004C0C"/>
            </a:solidFill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8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Aprendizado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 mapeamento dos dados com a utilização de um instrumento estruturado </a:t>
            </a: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Wingdings" panose="05000000000000000000" pitchFamily="2" charset="2"/>
              </a:rPr>
              <a:t> </a:t>
            </a: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identificação dos elementos essenciais do estudo;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Oportunizou sintetizar e interpretar os dados, e gerar a análise numérica básica da extensão, da natureza e da distribuição dos estudos; 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0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Apropriado para tomada de decisão no campo teórico-metodológico.</a:t>
            </a:r>
          </a:p>
        </p:txBody>
      </p:sp>
      <p:sp>
        <p:nvSpPr>
          <p:cNvPr id="24" name="Google Shape;56;p13">
            <a:extLst>
              <a:ext uri="{FF2B5EF4-FFF2-40B4-BE49-F238E27FC236}">
                <a16:creationId xmlns:a16="http://schemas.microsoft.com/office/drawing/2014/main" id="{F73B920D-52C5-4E24-B732-15E22AD8B5EE}"/>
              </a:ext>
            </a:extLst>
          </p:cNvPr>
          <p:cNvSpPr txBox="1"/>
          <p:nvPr/>
        </p:nvSpPr>
        <p:spPr>
          <a:xfrm>
            <a:off x="153136" y="6935851"/>
            <a:ext cx="4890812" cy="1151054"/>
          </a:xfrm>
          <a:prstGeom prst="rect">
            <a:avLst/>
          </a:prstGeom>
          <a:noFill/>
          <a:ln>
            <a:solidFill>
              <a:srgbClr val="004C0C"/>
            </a:solidFill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8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Conclusão</a:t>
            </a:r>
          </a:p>
          <a:p>
            <a:pPr algn="just"/>
            <a:r>
              <a:rPr lang="pt-BR" sz="10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O método possibilita a consolidação de conhecimento científico para enfermagem e contribui para a oferta de um cuidado ético e responsável.</a:t>
            </a:r>
            <a:r>
              <a:rPr lang="pt-BR" sz="1000" dirty="0">
                <a:solidFill>
                  <a:schemeClr val="dk1"/>
                </a:solidFill>
                <a:effectLst/>
                <a:latin typeface="Georgia"/>
                <a:ea typeface="Times New Roman" panose="02020603050405020304" pitchFamily="18" charset="0"/>
                <a:sym typeface="Georgia"/>
              </a:rPr>
              <a:t> A consecução envolve um intenso processo de análise desde a definição da pergunta, o que se faz necessário conhecimento teórico metodológico como elemento para enlaçar  as questões epistemológicas pertinentes ao escopo. </a:t>
            </a:r>
            <a:endParaRPr lang="pt-BR" sz="10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Google Shape;56;p13">
            <a:extLst>
              <a:ext uri="{FF2B5EF4-FFF2-40B4-BE49-F238E27FC236}">
                <a16:creationId xmlns:a16="http://schemas.microsoft.com/office/drawing/2014/main" id="{820EEEC2-4CFA-4C74-92C6-18BB3679EB68}"/>
              </a:ext>
            </a:extLst>
          </p:cNvPr>
          <p:cNvSpPr txBox="1"/>
          <p:nvPr/>
        </p:nvSpPr>
        <p:spPr>
          <a:xfrm>
            <a:off x="291284" y="8464774"/>
            <a:ext cx="4829076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" baseline="300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1,</a:t>
            </a:r>
            <a:r>
              <a:rPr lang="pt-BR" sz="6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Alunas da pós-graduação do Programa de Pós-Graduação em Enfermagem e </a:t>
            </a:r>
            <a:r>
              <a:rPr lang="pt-BR" sz="600" baseline="300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</a:t>
            </a:r>
            <a:r>
              <a:rPr lang="pt-BR" sz="6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Professora da Escola de Enfermagem da UFMG membras do Núcleo de Estudos e Pesquisas sobre Ensino e Práticas de Enfermagem da Universidade Federal de Minas Gerais</a:t>
            </a:r>
            <a:r>
              <a:rPr lang="pt-BR" sz="600" dirty="0">
                <a:solidFill>
                  <a:schemeClr val="dk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sym typeface="Georgia"/>
              </a:rPr>
              <a:t> </a:t>
            </a:r>
            <a:endParaRPr lang="pt-BR" sz="6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Google Shape;62;p 1">
            <a:extLst>
              <a:ext uri="{FF2B5EF4-FFF2-40B4-BE49-F238E27FC236}">
                <a16:creationId xmlns:a16="http://schemas.microsoft.com/office/drawing/2014/main" id="{E8F3FA2C-3184-4254-BE37-67790165B2E0}"/>
              </a:ext>
            </a:extLst>
          </p:cNvPr>
          <p:cNvSpPr/>
          <p:nvPr/>
        </p:nvSpPr>
        <p:spPr>
          <a:xfrm>
            <a:off x="151174" y="8017419"/>
            <a:ext cx="4922476" cy="5539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600" b="1" strike="noStrike" spc="-1" dirty="0">
                <a:solidFill>
                  <a:srgbClr val="000000"/>
                </a:solidFill>
                <a:latin typeface="Georgia" panose="02040502050405020303" pitchFamily="18" charset="0"/>
                <a:ea typeface="Georgia"/>
              </a:rPr>
              <a:t>Referências</a:t>
            </a:r>
            <a:endParaRPr lang="pt-BR" sz="600" b="1" spc="-1" dirty="0">
              <a:solidFill>
                <a:srgbClr val="000000"/>
              </a:solidFill>
              <a:latin typeface="Georgia" panose="02040502050405020303" pitchFamily="18" charset="0"/>
              <a:ea typeface="Microsoft YaHei"/>
            </a:endParaRPr>
          </a:p>
          <a:p>
            <a:pPr lvl="0" hangingPunct="0"/>
            <a:r>
              <a:rPr lang="en-US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Barbosa &amp; </a:t>
            </a:r>
            <a:r>
              <a:rPr lang="en-US" sz="600" u="none" strike="noStrike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Tricco</a:t>
            </a:r>
            <a:r>
              <a:rPr lang="en-US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Scoping review: a relevant methodological approach for knowledge synthesis in Brazil’s health literature. </a:t>
            </a:r>
            <a:r>
              <a:rPr lang="pt-BR" sz="600" u="none" strike="noStrike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Rev</a:t>
            </a:r>
            <a:r>
              <a:rPr lang="pt-BR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pt-BR" sz="600" u="none" strike="noStrike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Bras</a:t>
            </a:r>
            <a:r>
              <a:rPr lang="pt-BR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pt-BR" sz="600" u="none" strike="noStrike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Ativ</a:t>
            </a:r>
            <a:r>
              <a:rPr lang="pt-BR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pt-BR" sz="600" u="none" strike="noStrike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Fís</a:t>
            </a:r>
            <a:r>
              <a:rPr lang="pt-BR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Saúde. 2019; 24: e0082</a:t>
            </a:r>
          </a:p>
          <a:p>
            <a:pPr lvl="0" hangingPunct="0"/>
            <a:r>
              <a:rPr lang="en-US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Grant MJ, Booth A. A typology of reviews: an analysis of 14 review types and associated methodologies. </a:t>
            </a:r>
            <a:r>
              <a:rPr lang="pt-BR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Health </a:t>
            </a:r>
            <a:r>
              <a:rPr lang="pt-BR" sz="600" u="none" strike="noStrike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Inf</a:t>
            </a:r>
            <a:r>
              <a:rPr lang="pt-BR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pt-BR" sz="600" u="none" strike="noStrike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Libr</a:t>
            </a:r>
            <a:r>
              <a:rPr lang="pt-BR" sz="600" u="none" strike="noStrike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J. 2009;26(2):91-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350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Simple Light</vt:lpstr>
      <vt:lpstr>RELATO DE EXPERIÊNCIA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Lilian</dc:creator>
  <cp:lastModifiedBy>Elen Gandra</cp:lastModifiedBy>
  <cp:revision>5</cp:revision>
  <dcterms:modified xsi:type="dcterms:W3CDTF">2022-03-10T13:41:52Z</dcterms:modified>
</cp:coreProperties>
</file>