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80" d="100"/>
          <a:sy n="80" d="100"/>
        </p:scale>
        <p:origin x="1926" y="-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23/11/2021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0034-7167.2016690108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TREINAMENTO EM TESTAGEM RÁPIDA NA ATENÇÃO BÁSICA COMO ESTRATÉGIA DE MELHORIA DA QUALIDADE DO PRÉ-NATAL.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67136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João Joadson Duarte Teixeira¹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Bárbara Brandão Lopes¹, Maria das Graças da Silva² Guerreiro, Weslley Tiago Sousa Alves²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Mônica Oliveira Batista Oriá¹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 UNIVERSIDADE FEDERAL DO CEARÁ - 2 – UNIVERSIDADE ESTADUAL DO CEARÁ 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joadson2606@gmail.com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2857500" y="2169042"/>
            <a:ext cx="57790" cy="540059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57401" y="2238327"/>
            <a:ext cx="108085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91889" y="4998987"/>
            <a:ext cx="124661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08168" y="5915795"/>
            <a:ext cx="2168289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92675" y="2238327"/>
            <a:ext cx="137160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214618" y="7939531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07174" y="2502647"/>
            <a:ext cx="2707589" cy="2466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Infecção pelo Vírus da Imunodeficiência Humana e pela Sífilis durante o período gestacional podem causar sérias repercussões à gestante, ao feto e ao Recém-nascido.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conhecimento da condição sorológica de forma precoce possibilita a adoção de medidas que levam à interrupção da cadeia de transmissão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Com o estabelecimento da Rede Cegonha, instituiu-se a obrigatoriedade de realização da testagem rápida de gestantes durante o Pré-Natal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Estudos relatam resistência dos profissionais da Atenção Básica em atenderem a essa demanda, apontando como causa a inabilidade profissional</a:t>
            </a:r>
            <a:r>
              <a:rPr lang="pt-BR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166911" y="5283776"/>
            <a:ext cx="2594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Relatar a experiência de treinamento em testagem rápida na Atenção Básica como melhoria da qualidade do Pré-Natal..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42716" y="6190755"/>
            <a:ext cx="2618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Tipo de estudo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Relato de Experiência de Educação Permanente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Município de Fortaleza-Ceará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Período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: setembro de 2015 até fevereiro de 2020.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45523" y="2469159"/>
            <a:ext cx="254309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Foram realizadas 25 oficinas de treinamento prático nas Unidades de Atenção Primária à Saúde da Regional V de Fortaleza, capacitando 141 profissionais entre Enfermeiros, Dentistas e profissionais dos Núcleos de Apoio a Saúde da Família (NASF); além de recomendar a oferta prioritária às gestantes na primeira consulta de Pré-Natal e no Terceiro Trimestre; e, discutindo o fluxo de seguimento dos resultados positivos.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Tais ações refletiram no aumento da realização da testagem rápida no Pré-Natal, possibilitando diagnóstico precoce e seguimento das gestantes com resultados positivos; o que ameniza os reflexos da infecção para o concepto e nas Taxas de Morbimortalidade materno-infantil.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160887"/>
            <a:ext cx="5540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1. Lopes ACMU, Araújo MAL, Vasconcelos LDPG, Uchoa FSV, Rocha HP, Santos JR.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syphilis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HIV in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prenatal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in Fortaleza – Ceará.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Bras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[Internet]. 2016;69(1):54-8. DOI: </a:t>
            </a:r>
            <a:r>
              <a:rPr lang="pt-BR" sz="5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http://dx.doi.org/10.1590/0034-7167.2016690108i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2. BRASIL. Ministério da Saúde. Portaria nº 2.351/GM/MS, de 5 de outubro de 2011. Altera a Portaria nº 1.459/GM/MS, de 24 de junho de 2011, que institui, no âmbito do Sistema Único de Saúde (SUS), a Rede Cegonha. Diário Oficial [da] República Federativa do Brasil, Brasília, DF, 27 jul. 2011.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37397" y="5198849"/>
            <a:ext cx="1805557" cy="239833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89364" y="5498592"/>
            <a:ext cx="253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Conclui-se que o treinamento prático em testagem rápida na Atenção Básica como atividade de Educação Permanente melhora a qualidade do Pré-Natal.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B227828-26BA-4EEE-A625-F9D3DF8B9F2A}"/>
              </a:ext>
            </a:extLst>
          </p:cNvPr>
          <p:cNvSpPr txBox="1"/>
          <p:nvPr/>
        </p:nvSpPr>
        <p:spPr>
          <a:xfrm>
            <a:off x="257401" y="7569640"/>
            <a:ext cx="531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Atenção Primária à Saúde; Assistência à Saúde Materno-Infantil; Educação Permanente; Infecções Sexualmente Transmissíveis; Pré-Natal.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22111B9-E006-4E80-BAF5-4AC4BB1A0FD9}"/>
              </a:ext>
            </a:extLst>
          </p:cNvPr>
          <p:cNvSpPr txBox="1"/>
          <p:nvPr/>
        </p:nvSpPr>
        <p:spPr>
          <a:xfrm>
            <a:off x="192096" y="7408118"/>
            <a:ext cx="1142564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PALAVRAS-CHAVE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Resultado de imagem para negativo">
            <a:extLst>
              <a:ext uri="{FF2B5EF4-FFF2-40B4-BE49-F238E27FC236}">
                <a16:creationId xmlns:a16="http://schemas.microsoft.com/office/drawing/2014/main" id="{F7E6B147-0A01-4B1E-BAD8-E5ACDB59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3" b="89573" l="7500" r="94063">
                        <a14:foregroundMark x1="7500" y1="55450" x2="7500" y2="55450"/>
                        <a14:foregroundMark x1="52344" y1="27488" x2="52344" y2="27488"/>
                        <a14:foregroundMark x1="87656" y1="45735" x2="87656" y2="45735"/>
                        <a14:foregroundMark x1="82813" y1="47393" x2="82813" y2="47393"/>
                        <a14:foregroundMark x1="94063" y1="46445" x2="94063" y2="46445"/>
                        <a14:foregroundMark x1="65156" y1="65166" x2="65156" y2="65166"/>
                        <a14:foregroundMark x1="43125" y1="65640" x2="43125" y2="65640"/>
                        <a14:foregroundMark x1="56719" y1="77725" x2="56719" y2="77725"/>
                        <a14:foregroundMark x1="49531" y1="46919" x2="49531" y2="46919"/>
                        <a14:foregroundMark x1="56406" y1="49763" x2="56406" y2="49763"/>
                        <a14:foregroundMark x1="57031" y1="58768" x2="57031" y2="58768"/>
                        <a14:foregroundMark x1="54063" y1="14929" x2="54063" y2="14929"/>
                        <a14:foregroundMark x1="64531" y1="32701" x2="64531" y2="32701"/>
                        <a14:foregroundMark x1="44531" y1="28199" x2="44531" y2="28199"/>
                        <a14:foregroundMark x1="41406" y1="28199" x2="41406" y2="28199"/>
                        <a14:foregroundMark x1="39688" y1="29858" x2="39688" y2="29858"/>
                        <a14:foregroundMark x1="38438" y1="31043" x2="38438" y2="31043"/>
                        <a14:foregroundMark x1="36719" y1="32227" x2="36719" y2="32227"/>
                        <a14:foregroundMark x1="60781" y1="28673" x2="60781" y2="28673"/>
                        <a14:foregroundMark x1="63906" y1="30332" x2="63906" y2="30332"/>
                        <a14:foregroundMark x1="66563" y1="32227" x2="66563" y2="32227"/>
                        <a14:foregroundMark x1="67969" y1="32227" x2="67969" y2="32227"/>
                        <a14:foregroundMark x1="68594" y1="33175" x2="68594" y2="33175"/>
                        <a14:foregroundMark x1="66563" y1="31517" x2="66563" y2="31517"/>
                        <a14:foregroundMark x1="54688" y1="14929" x2="54688" y2="14929"/>
                        <a14:foregroundMark x1="54688" y1="12796" x2="54688" y2="12796"/>
                        <a14:foregroundMark x1="52969" y1="12085" x2="52969" y2="12085"/>
                        <a14:foregroundMark x1="66563" y1="65166" x2="66563" y2="65166"/>
                        <a14:foregroundMark x1="82188" y1="63981" x2="82188" y2="63981"/>
                        <a14:foregroundMark x1="79063" y1="65166" x2="79063" y2="65166"/>
                        <a14:foregroundMark x1="53281" y1="72986" x2="53281" y2="72986"/>
                        <a14:foregroundMark x1="55000" y1="77725" x2="55000" y2="77725"/>
                        <a14:foregroundMark x1="48281" y1="72512" x2="48281" y2="72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505" y="6148127"/>
            <a:ext cx="1251289" cy="85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BEDB61-1B7F-42A8-929A-2A78BA19353D}"/>
              </a:ext>
            </a:extLst>
          </p:cNvPr>
          <p:cNvSpPr txBox="1"/>
          <p:nvPr/>
        </p:nvSpPr>
        <p:spPr>
          <a:xfrm>
            <a:off x="3332748" y="6978314"/>
            <a:ext cx="19250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Fonte: Google Imagens. Disponível em: https://magesoad.blogspot.com/2013/08/positivo-e-negativo-e-sua-compreensao.html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470</Words>
  <Application>Microsoft Office PowerPoint</Application>
  <PresentationFormat>Apresentação na tela (16:10)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Joadson</cp:lastModifiedBy>
  <cp:revision>17</cp:revision>
  <dcterms:created xsi:type="dcterms:W3CDTF">2018-11-18T15:06:20Z</dcterms:created>
  <dcterms:modified xsi:type="dcterms:W3CDTF">2021-11-23T16:48:56Z</dcterms:modified>
</cp:coreProperties>
</file>