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162"/>
    <a:srgbClr val="238979"/>
    <a:srgbClr val="FDA000"/>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9" autoAdjust="0"/>
    <p:restoredTop sz="94660"/>
  </p:normalViewPr>
  <p:slideViewPr>
    <p:cSldViewPr snapToGrid="0">
      <p:cViewPr>
        <p:scale>
          <a:sx n="160" d="100"/>
          <a:sy n="160" d="100"/>
        </p:scale>
        <p:origin x="564" y="-18"/>
      </p:cViewPr>
      <p:guideLst>
        <p:guide orient="horz" pos="2880"/>
        <p:guide pos="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09/08/2022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09/08/2022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09/08/2022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09/08/2022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09/08/2022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09/08/2022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09/08/2022</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3928/02793695-20210623-01" TargetMode="External"/><Relationship Id="rId2" Type="http://schemas.openxmlformats.org/officeDocument/2006/relationships/hyperlink" Target="mailto:germania.vargasa@ug.edu.ec" TargetMode="External"/><Relationship Id="rId1" Type="http://schemas.openxmlformats.org/officeDocument/2006/relationships/slideLayout" Target="../slideLayouts/slideLayout1.xml"/><Relationship Id="rId4" Type="http://schemas.openxmlformats.org/officeDocument/2006/relationships/hyperlink" Target="https://doi.org/10.1371/journal.pone.025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D53284F-6ED6-4386-BD8D-A003EE80E2FA}"/>
              </a:ext>
            </a:extLst>
          </p:cNvPr>
          <p:cNvSpPr txBox="1"/>
          <p:nvPr/>
        </p:nvSpPr>
        <p:spPr>
          <a:xfrm>
            <a:off x="131027" y="936573"/>
            <a:ext cx="5445750" cy="461665"/>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IMPACTO PSICOSOCIAL EN ADULTOS MAYORES POR EL DISTANCIAMIENTO SOCIAL</a:t>
            </a:r>
            <a:endParaRPr lang="pt-BR" sz="1200" b="1" dirty="0">
              <a:latin typeface="Arial" panose="020B0604020202020204" pitchFamily="34" charset="0"/>
              <a:cs typeface="Arial" panose="020B0604020202020204" pitchFamily="34" charset="0"/>
            </a:endParaRPr>
          </a:p>
        </p:txBody>
      </p:sp>
      <p:cxnSp>
        <p:nvCxnSpPr>
          <p:cNvPr id="5" name="Conector reto 4">
            <a:extLst>
              <a:ext uri="{FF2B5EF4-FFF2-40B4-BE49-F238E27FC236}">
                <a16:creationId xmlns:a16="http://schemas.microsoft.com/office/drawing/2014/main" id="{40E29535-45C9-4EEC-B607-410D1A9E7ED4}"/>
              </a:ext>
            </a:extLst>
          </p:cNvPr>
          <p:cNvCxnSpPr>
            <a:cxnSpLocks/>
          </p:cNvCxnSpPr>
          <p:nvPr/>
        </p:nvCxnSpPr>
        <p:spPr>
          <a:xfrm>
            <a:off x="208168" y="1496562"/>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D60FF0D2-8FEC-4F1B-826E-6AB7FFE35977}"/>
              </a:ext>
            </a:extLst>
          </p:cNvPr>
          <p:cNvSpPr txBox="1"/>
          <p:nvPr/>
        </p:nvSpPr>
        <p:spPr>
          <a:xfrm>
            <a:off x="215477" y="1470157"/>
            <a:ext cx="5284046" cy="646331"/>
          </a:xfrm>
          <a:prstGeom prst="rect">
            <a:avLst/>
          </a:prstGeom>
          <a:noFill/>
        </p:spPr>
        <p:txBody>
          <a:bodyPr wrap="square" rtlCol="0">
            <a:spAutoFit/>
          </a:bodyPr>
          <a:lstStyle/>
          <a:p>
            <a:r>
              <a:rPr lang="pt-BR" sz="900" b="1" dirty="0">
                <a:latin typeface="Arial" panose="020B0604020202020204" pitchFamily="34" charset="0"/>
                <a:cs typeface="Arial" panose="020B0604020202020204" pitchFamily="34" charset="0"/>
              </a:rPr>
              <a:t>Autores: </a:t>
            </a:r>
            <a:r>
              <a:rPr lang="pt-BR" sz="900" u="sng" dirty="0" smtClean="0">
                <a:latin typeface="Arial" panose="020B0604020202020204" pitchFamily="34" charset="0"/>
                <a:cs typeface="Arial" panose="020B0604020202020204" pitchFamily="34" charset="0"/>
              </a:rPr>
              <a:t>Autor: </a:t>
            </a:r>
            <a:r>
              <a:rPr lang="pt-BR" sz="900" u="sng" dirty="0" err="1" smtClean="0">
                <a:latin typeface="Arial" panose="020B0604020202020204" pitchFamily="34" charset="0"/>
                <a:cs typeface="Arial" panose="020B0604020202020204" pitchFamily="34" charset="0"/>
              </a:rPr>
              <a:t>Germania</a:t>
            </a:r>
            <a:r>
              <a:rPr lang="pt-BR" sz="900" u="sng" dirty="0" smtClean="0">
                <a:latin typeface="Arial" panose="020B0604020202020204" pitchFamily="34" charset="0"/>
                <a:cs typeface="Arial" panose="020B0604020202020204" pitchFamily="34" charset="0"/>
              </a:rPr>
              <a:t> </a:t>
            </a:r>
            <a:r>
              <a:rPr lang="pt-BR" sz="900" u="sng" dirty="0" err="1">
                <a:latin typeface="Arial" panose="020B0604020202020204" pitchFamily="34" charset="0"/>
                <a:cs typeface="Arial" panose="020B0604020202020204" pitchFamily="34" charset="0"/>
              </a:rPr>
              <a:t>Marivel</a:t>
            </a:r>
            <a:r>
              <a:rPr lang="pt-BR" sz="900" u="sng" dirty="0">
                <a:latin typeface="Arial" panose="020B0604020202020204" pitchFamily="34" charset="0"/>
                <a:cs typeface="Arial" panose="020B0604020202020204" pitchFamily="34" charset="0"/>
              </a:rPr>
              <a:t> Vargas </a:t>
            </a:r>
            <a:r>
              <a:rPr lang="pt-BR" sz="900" u="sng" dirty="0" smtClean="0">
                <a:latin typeface="Arial" panose="020B0604020202020204" pitchFamily="34" charset="0"/>
                <a:cs typeface="Arial" panose="020B0604020202020204" pitchFamily="34" charset="0"/>
              </a:rPr>
              <a:t>Aguilar 1, </a:t>
            </a:r>
            <a:r>
              <a:rPr lang="pt-BR" sz="900" dirty="0" smtClean="0">
                <a:latin typeface="Arial" panose="020B0604020202020204" pitchFamily="34" charset="0"/>
                <a:cs typeface="Arial" panose="020B0604020202020204" pitchFamily="34" charset="0"/>
              </a:rPr>
              <a:t>co-autores²  </a:t>
            </a:r>
            <a:r>
              <a:rPr lang="pt-BR" sz="900" u="sng" dirty="0" smtClean="0">
                <a:latin typeface="Arial" panose="020B0604020202020204" pitchFamily="34" charset="0"/>
                <a:cs typeface="Arial" panose="020B0604020202020204" pitchFamily="34" charset="0"/>
              </a:rPr>
              <a:t> </a:t>
            </a:r>
            <a:r>
              <a:rPr lang="pt-BR" sz="900" u="sng" dirty="0" err="1">
                <a:latin typeface="Arial" panose="020B0604020202020204" pitchFamily="34" charset="0"/>
                <a:cs typeface="Arial" panose="020B0604020202020204" pitchFamily="34" charset="0"/>
              </a:rPr>
              <a:t>Pionce</a:t>
            </a:r>
            <a:r>
              <a:rPr lang="pt-BR" sz="900" u="sng" dirty="0">
                <a:latin typeface="Arial" panose="020B0604020202020204" pitchFamily="34" charset="0"/>
                <a:cs typeface="Arial" panose="020B0604020202020204" pitchFamily="34" charset="0"/>
              </a:rPr>
              <a:t> Aguilar Jessica Johanna2, </a:t>
            </a:r>
            <a:endParaRPr lang="pt-BR" sz="900" u="sng" dirty="0" smtClean="0">
              <a:latin typeface="Arial" panose="020B0604020202020204" pitchFamily="34" charset="0"/>
              <a:cs typeface="Arial" panose="020B0604020202020204" pitchFamily="34" charset="0"/>
            </a:endParaRPr>
          </a:p>
          <a:p>
            <a:r>
              <a:rPr lang="pt-BR" sz="900" u="sng" dirty="0" err="1" smtClean="0">
                <a:latin typeface="Arial" panose="020B0604020202020204" pitchFamily="34" charset="0"/>
                <a:cs typeface="Arial" panose="020B0604020202020204" pitchFamily="34" charset="0"/>
              </a:rPr>
              <a:t>Naula</a:t>
            </a:r>
            <a:r>
              <a:rPr lang="pt-BR" sz="900" u="sng" dirty="0" smtClean="0">
                <a:latin typeface="Arial" panose="020B0604020202020204" pitchFamily="34" charset="0"/>
                <a:cs typeface="Arial" panose="020B0604020202020204" pitchFamily="34" charset="0"/>
              </a:rPr>
              <a:t> </a:t>
            </a:r>
            <a:r>
              <a:rPr lang="pt-BR" sz="900" u="sng" dirty="0">
                <a:latin typeface="Arial" panose="020B0604020202020204" pitchFamily="34" charset="0"/>
                <a:cs typeface="Arial" panose="020B0604020202020204" pitchFamily="34" charset="0"/>
              </a:rPr>
              <a:t>Reyes Erick Santiago2, </a:t>
            </a:r>
            <a:r>
              <a:rPr lang="pt-BR" sz="900" u="sng" dirty="0" err="1">
                <a:latin typeface="Arial" panose="020B0604020202020204" pitchFamily="34" charset="0"/>
                <a:cs typeface="Arial" panose="020B0604020202020204" pitchFamily="34" charset="0"/>
              </a:rPr>
              <a:t>Dinora</a:t>
            </a:r>
            <a:r>
              <a:rPr lang="pt-BR" sz="900" u="sng" dirty="0">
                <a:latin typeface="Arial" panose="020B0604020202020204" pitchFamily="34" charset="0"/>
                <a:cs typeface="Arial" panose="020B0604020202020204" pitchFamily="34" charset="0"/>
              </a:rPr>
              <a:t> </a:t>
            </a:r>
            <a:r>
              <a:rPr lang="pt-BR" sz="900" u="sng" dirty="0" err="1">
                <a:latin typeface="Arial" panose="020B0604020202020204" pitchFamily="34" charset="0"/>
                <a:cs typeface="Arial" panose="020B0604020202020204" pitchFamily="34" charset="0"/>
              </a:rPr>
              <a:t>Rebolledo</a:t>
            </a:r>
            <a:r>
              <a:rPr lang="pt-BR" sz="900" u="sng" dirty="0">
                <a:latin typeface="Arial" panose="020B0604020202020204" pitchFamily="34" charset="0"/>
                <a:cs typeface="Arial" panose="020B0604020202020204" pitchFamily="34" charset="0"/>
              </a:rPr>
              <a:t> Malpica1, </a:t>
            </a:r>
            <a:r>
              <a:rPr lang="pt-BR" sz="900" u="sng" dirty="0" err="1">
                <a:latin typeface="Arial" panose="020B0604020202020204" pitchFamily="34" charset="0"/>
                <a:cs typeface="Arial" panose="020B0604020202020204" pitchFamily="34" charset="0"/>
              </a:rPr>
              <a:t>Rina</a:t>
            </a:r>
            <a:r>
              <a:rPr lang="pt-BR" sz="900" u="sng" dirty="0">
                <a:latin typeface="Arial" panose="020B0604020202020204" pitchFamily="34" charset="0"/>
                <a:cs typeface="Arial" panose="020B0604020202020204" pitchFamily="34" charset="0"/>
              </a:rPr>
              <a:t> </a:t>
            </a:r>
            <a:r>
              <a:rPr lang="pt-BR" sz="900" u="sng" dirty="0" err="1">
                <a:latin typeface="Arial" panose="020B0604020202020204" pitchFamily="34" charset="0"/>
                <a:cs typeface="Arial" panose="020B0604020202020204" pitchFamily="34" charset="0"/>
              </a:rPr>
              <a:t>Quijije</a:t>
            </a:r>
            <a:r>
              <a:rPr lang="pt-BR" sz="900" u="sng" dirty="0">
                <a:latin typeface="Arial" panose="020B0604020202020204" pitchFamily="34" charset="0"/>
                <a:cs typeface="Arial" panose="020B0604020202020204" pitchFamily="34" charset="0"/>
              </a:rPr>
              <a:t> </a:t>
            </a:r>
            <a:r>
              <a:rPr lang="pt-BR" sz="900" u="sng" dirty="0" smtClean="0">
                <a:latin typeface="Arial" panose="020B0604020202020204" pitchFamily="34" charset="0"/>
                <a:cs typeface="Arial" panose="020B0604020202020204" pitchFamily="34" charset="0"/>
              </a:rPr>
              <a:t>Diaz1</a:t>
            </a:r>
          </a:p>
          <a:p>
            <a:r>
              <a:rPr lang="pt-BR" sz="900" dirty="0" smtClean="0">
                <a:latin typeface="Arial" panose="020B0604020202020204" pitchFamily="34" charset="0"/>
                <a:cs typeface="Arial" panose="020B0604020202020204" pitchFamily="34" charset="0"/>
              </a:rPr>
              <a:t>1 </a:t>
            </a:r>
            <a:r>
              <a:rPr lang="pt-BR" sz="900" dirty="0" smtClean="0">
                <a:latin typeface="Arial" panose="020B0604020202020204" pitchFamily="34" charset="0"/>
                <a:cs typeface="Arial" panose="020B0604020202020204" pitchFamily="34" charset="0"/>
              </a:rPr>
              <a:t>Universidad de Guayaquil. </a:t>
            </a:r>
            <a:r>
              <a:rPr lang="pt-BR" sz="900" dirty="0" smtClean="0">
                <a:latin typeface="Arial" panose="020B0604020202020204" pitchFamily="34" charset="0"/>
                <a:cs typeface="Arial" panose="020B0604020202020204" pitchFamily="34" charset="0"/>
              </a:rPr>
              <a:t> </a:t>
            </a:r>
            <a:r>
              <a:rPr lang="es-MX" sz="900" dirty="0" smtClean="0">
                <a:latin typeface="Arial" panose="020B0604020202020204" pitchFamily="34" charset="0"/>
                <a:cs typeface="Arial" panose="020B0604020202020204" pitchFamily="34" charset="0"/>
              </a:rPr>
              <a:t>2 Ministerio </a:t>
            </a:r>
            <a:r>
              <a:rPr lang="es-MX" sz="900" dirty="0">
                <a:latin typeface="Arial" panose="020B0604020202020204" pitchFamily="34" charset="0"/>
                <a:cs typeface="Arial" panose="020B0604020202020204" pitchFamily="34" charset="0"/>
              </a:rPr>
              <a:t>de salud pública Ecuador </a:t>
            </a:r>
            <a:endParaRPr lang="pt-BR" sz="900" dirty="0">
              <a:latin typeface="Arial" panose="020B0604020202020204" pitchFamily="34" charset="0"/>
              <a:cs typeface="Arial" panose="020B0604020202020204" pitchFamily="34" charset="0"/>
            </a:endParaRPr>
          </a:p>
          <a:p>
            <a:r>
              <a:rPr lang="pt-BR" sz="900" i="1" dirty="0" smtClean="0">
                <a:latin typeface="Arial" panose="020B0604020202020204" pitchFamily="34" charset="0"/>
                <a:cs typeface="Arial" panose="020B0604020202020204" pitchFamily="34" charset="0"/>
                <a:hlinkClick r:id="rId2"/>
              </a:rPr>
              <a:t>germania.vargasa@ug.edu.ec</a:t>
            </a:r>
            <a:endParaRPr lang="pt-BR" sz="900" i="1" dirty="0">
              <a:latin typeface="Arial" panose="020B0604020202020204" pitchFamily="34" charset="0"/>
              <a:cs typeface="Arial" panose="020B0604020202020204" pitchFamily="34" charset="0"/>
            </a:endParaRPr>
          </a:p>
        </p:txBody>
      </p:sp>
      <p:cxnSp>
        <p:nvCxnSpPr>
          <p:cNvPr id="8" name="Conector reto 7">
            <a:extLst>
              <a:ext uri="{FF2B5EF4-FFF2-40B4-BE49-F238E27FC236}">
                <a16:creationId xmlns:a16="http://schemas.microsoft.com/office/drawing/2014/main" id="{AA512BD6-EDE6-413B-9B2B-4FB45A009BFF}"/>
              </a:ext>
            </a:extLst>
          </p:cNvPr>
          <p:cNvCxnSpPr>
            <a:cxnSpLocks/>
          </p:cNvCxnSpPr>
          <p:nvPr/>
        </p:nvCxnSpPr>
        <p:spPr>
          <a:xfrm flipH="1">
            <a:off x="2850191" y="2169042"/>
            <a:ext cx="7309" cy="5742506"/>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48CD78C-B763-429E-B437-AB92F211089F}"/>
              </a:ext>
            </a:extLst>
          </p:cNvPr>
          <p:cNvSpPr txBox="1"/>
          <p:nvPr/>
        </p:nvSpPr>
        <p:spPr>
          <a:xfrm>
            <a:off x="166912" y="2238327"/>
            <a:ext cx="259415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INTRODUCCIÓN</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4344AAD9-74BD-4101-A924-8BB69061BF66}"/>
              </a:ext>
            </a:extLst>
          </p:cNvPr>
          <p:cNvSpPr txBox="1"/>
          <p:nvPr/>
        </p:nvSpPr>
        <p:spPr>
          <a:xfrm>
            <a:off x="145396" y="4689579"/>
            <a:ext cx="2630036"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a16="http://schemas.microsoft.com/office/drawing/2014/main" id="{1A9BAC74-8571-4BCE-BC28-6AABD4DCA795}"/>
              </a:ext>
            </a:extLst>
          </p:cNvPr>
          <p:cNvSpPr txBox="1"/>
          <p:nvPr/>
        </p:nvSpPr>
        <p:spPr>
          <a:xfrm>
            <a:off x="133595" y="5915795"/>
            <a:ext cx="2627467"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MATERIALES </a:t>
            </a:r>
            <a:r>
              <a:rPr lang="pt-BR" sz="900" b="1" dirty="0" err="1">
                <a:solidFill>
                  <a:schemeClr val="bg1"/>
                </a:solidFill>
                <a:latin typeface="Arial" panose="020B0604020202020204" pitchFamily="34" charset="0"/>
                <a:cs typeface="Arial" panose="020B0604020202020204" pitchFamily="34" charset="0"/>
              </a:rPr>
              <a:t>Y</a:t>
            </a:r>
            <a:r>
              <a:rPr lang="pt-BR" sz="900" b="1" dirty="0">
                <a:solidFill>
                  <a:schemeClr val="bg1"/>
                </a:solidFill>
                <a:latin typeface="Arial" panose="020B0604020202020204" pitchFamily="34" charset="0"/>
                <a:cs typeface="Arial" panose="020B0604020202020204" pitchFamily="34" charset="0"/>
              </a:rPr>
              <a:t> MÉTODOS</a:t>
            </a:r>
          </a:p>
        </p:txBody>
      </p:sp>
      <p:sp>
        <p:nvSpPr>
          <p:cNvPr id="12" name="CaixaDeTexto 11">
            <a:extLst>
              <a:ext uri="{FF2B5EF4-FFF2-40B4-BE49-F238E27FC236}">
                <a16:creationId xmlns:a16="http://schemas.microsoft.com/office/drawing/2014/main" id="{BFD7D3CC-A25D-4102-A03C-966AEEE9F727}"/>
              </a:ext>
            </a:extLst>
          </p:cNvPr>
          <p:cNvSpPr txBox="1"/>
          <p:nvPr/>
        </p:nvSpPr>
        <p:spPr>
          <a:xfrm>
            <a:off x="2969376" y="2238327"/>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a16="http://schemas.microsoft.com/office/drawing/2014/main" id="{FECD74B4-7D9A-4AEA-B3F7-83387EF4AF1C}"/>
              </a:ext>
            </a:extLst>
          </p:cNvPr>
          <p:cNvSpPr txBox="1"/>
          <p:nvPr/>
        </p:nvSpPr>
        <p:spPr>
          <a:xfrm>
            <a:off x="166911" y="7947482"/>
            <a:ext cx="5300325" cy="200055"/>
          </a:xfrm>
          <a:prstGeom prst="rect">
            <a:avLst/>
          </a:prstGeom>
          <a:solidFill>
            <a:schemeClr val="bg1">
              <a:lumMod val="50000"/>
            </a:schemeClr>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REFERENCIAS</a:t>
            </a:r>
            <a:endParaRPr lang="pt-BR" sz="293" b="1"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6AD4C4E2-C13D-4C38-ADEB-6CB2E74039A7}"/>
              </a:ext>
            </a:extLst>
          </p:cNvPr>
          <p:cNvSpPr txBox="1"/>
          <p:nvPr/>
        </p:nvSpPr>
        <p:spPr>
          <a:xfrm>
            <a:off x="95971" y="2494700"/>
            <a:ext cx="2744306" cy="2123658"/>
          </a:xfrm>
          <a:prstGeom prst="rect">
            <a:avLst/>
          </a:prstGeom>
          <a:noFill/>
        </p:spPr>
        <p:txBody>
          <a:bodyPr wrap="square" rtlCol="0">
            <a:spAutoFit/>
          </a:bodyPr>
          <a:lstStyle/>
          <a:p>
            <a:pPr algn="just"/>
            <a:r>
              <a:rPr lang="es-MX" sz="1100" dirty="0" smtClean="0">
                <a:latin typeface="Arial" panose="020B0604020202020204" pitchFamily="34" charset="0"/>
                <a:cs typeface="Arial" panose="020B0604020202020204" pitchFamily="34" charset="0"/>
              </a:rPr>
              <a:t>El </a:t>
            </a:r>
            <a:r>
              <a:rPr lang="es-MX" sz="1100" dirty="0">
                <a:latin typeface="Arial" panose="020B0604020202020204" pitchFamily="34" charset="0"/>
                <a:cs typeface="Arial" panose="020B0604020202020204" pitchFamily="34" charset="0"/>
              </a:rPr>
              <a:t>impacto psicológico y social que ha generado el confinamiento debido a la pandemia </a:t>
            </a:r>
            <a:r>
              <a:rPr lang="es-MX" sz="1100" dirty="0" smtClean="0">
                <a:latin typeface="Arial" panose="020B0604020202020204" pitchFamily="34" charset="0"/>
                <a:cs typeface="Arial" panose="020B0604020202020204" pitchFamily="34" charset="0"/>
              </a:rPr>
              <a:t>del Covid-19</a:t>
            </a:r>
            <a:r>
              <a:rPr lang="es-MX" sz="1100" dirty="0">
                <a:latin typeface="Arial" panose="020B0604020202020204" pitchFamily="34" charset="0"/>
                <a:cs typeface="Arial" panose="020B0604020202020204" pitchFamily="34" charset="0"/>
              </a:rPr>
              <a:t>, ha provocado efectos sobre la salud de los adultos mayores, ya </a:t>
            </a:r>
            <a:r>
              <a:rPr lang="es-MX" sz="1100" dirty="0" smtClean="0">
                <a:latin typeface="Arial" panose="020B0604020202020204" pitchFamily="34" charset="0"/>
                <a:cs typeface="Arial" panose="020B0604020202020204" pitchFamily="34" charset="0"/>
              </a:rPr>
              <a:t>que, el distanciamiento </a:t>
            </a:r>
            <a:r>
              <a:rPr lang="es-MX" sz="1100" dirty="0">
                <a:latin typeface="Arial" panose="020B0604020202020204" pitchFamily="34" charset="0"/>
                <a:cs typeface="Arial" panose="020B0604020202020204" pitchFamily="34" charset="0"/>
              </a:rPr>
              <a:t>social fue una alternativa obligatoria que tomaron las autoridades </a:t>
            </a:r>
            <a:r>
              <a:rPr lang="es-MX" sz="1100" dirty="0" smtClean="0">
                <a:latin typeface="Arial" panose="020B0604020202020204" pitchFamily="34" charset="0"/>
                <a:cs typeface="Arial" panose="020B0604020202020204" pitchFamily="34" charset="0"/>
              </a:rPr>
              <a:t>para contrarrestar </a:t>
            </a:r>
            <a:r>
              <a:rPr lang="es-MX" sz="1100" dirty="0">
                <a:latin typeface="Arial" panose="020B0604020202020204" pitchFamily="34" charset="0"/>
                <a:cs typeface="Arial" panose="020B0604020202020204" pitchFamily="34" charset="0"/>
              </a:rPr>
              <a:t>el número de contagios, por el aumento de la demanda de usuarios en las </a:t>
            </a:r>
            <a:r>
              <a:rPr lang="es-MX" sz="1100" dirty="0" smtClean="0">
                <a:latin typeface="Arial" panose="020B0604020202020204" pitchFamily="34" charset="0"/>
                <a:cs typeface="Arial" panose="020B0604020202020204" pitchFamily="34" charset="0"/>
              </a:rPr>
              <a:t>diversas unidades </a:t>
            </a:r>
            <a:r>
              <a:rPr lang="es-MX" sz="1100" dirty="0">
                <a:latin typeface="Arial" panose="020B0604020202020204" pitchFamily="34" charset="0"/>
                <a:cs typeface="Arial" panose="020B0604020202020204" pitchFamily="34" charset="0"/>
              </a:rPr>
              <a:t>de salud frente a la atención brindada a pacientes críticos con </a:t>
            </a:r>
            <a:r>
              <a:rPr lang="es-MX" sz="1100" dirty="0" smtClean="0">
                <a:latin typeface="Arial" panose="020B0604020202020204" pitchFamily="34" charset="0"/>
                <a:cs typeface="Arial" panose="020B0604020202020204" pitchFamily="34" charset="0"/>
              </a:rPr>
              <a:t>COVID-19. </a:t>
            </a:r>
          </a:p>
        </p:txBody>
      </p:sp>
      <p:sp>
        <p:nvSpPr>
          <p:cNvPr id="16" name="CaixaDeTexto 15">
            <a:extLst>
              <a:ext uri="{FF2B5EF4-FFF2-40B4-BE49-F238E27FC236}">
                <a16:creationId xmlns:a16="http://schemas.microsoft.com/office/drawing/2014/main" id="{0F3196CC-182C-46DF-8FB1-18620851DB4D}"/>
              </a:ext>
            </a:extLst>
          </p:cNvPr>
          <p:cNvSpPr txBox="1"/>
          <p:nvPr/>
        </p:nvSpPr>
        <p:spPr>
          <a:xfrm>
            <a:off x="95971" y="4964539"/>
            <a:ext cx="2622356" cy="600164"/>
          </a:xfrm>
          <a:prstGeom prst="rect">
            <a:avLst/>
          </a:prstGeom>
          <a:noFill/>
        </p:spPr>
        <p:txBody>
          <a:bodyPr wrap="square" rtlCol="0">
            <a:spAutoFit/>
          </a:bodyPr>
          <a:lstStyle/>
          <a:p>
            <a:pPr algn="just"/>
            <a:r>
              <a:rPr lang="es-MX" sz="1100" dirty="0" smtClean="0">
                <a:latin typeface="Arial" panose="020B0604020202020204" pitchFamily="34" charset="0"/>
                <a:cs typeface="Arial" panose="020B0604020202020204" pitchFamily="34" charset="0"/>
              </a:rPr>
              <a:t>Describir </a:t>
            </a:r>
            <a:r>
              <a:rPr lang="es-MX" sz="1100" dirty="0">
                <a:latin typeface="Arial" panose="020B0604020202020204" pitchFamily="34" charset="0"/>
                <a:cs typeface="Arial" panose="020B0604020202020204" pitchFamily="34" charset="0"/>
              </a:rPr>
              <a:t>el impacto psicosocial en adultos mayores por el </a:t>
            </a:r>
            <a:r>
              <a:rPr lang="es-MX" sz="1100" dirty="0" smtClean="0">
                <a:latin typeface="Arial" panose="020B0604020202020204" pitchFamily="34" charset="0"/>
                <a:cs typeface="Arial" panose="020B0604020202020204" pitchFamily="34" charset="0"/>
              </a:rPr>
              <a:t>distanciamiento </a:t>
            </a:r>
            <a:r>
              <a:rPr lang="es-MX" sz="1100" dirty="0">
                <a:latin typeface="Arial" panose="020B0604020202020204" pitchFamily="34" charset="0"/>
                <a:cs typeface="Arial" panose="020B0604020202020204" pitchFamily="34" charset="0"/>
              </a:rPr>
              <a:t>social</a:t>
            </a:r>
            <a:r>
              <a:rPr lang="pt-BR" sz="1100" dirty="0" smtClean="0">
                <a:latin typeface="Arial" panose="020B0604020202020204" pitchFamily="34" charset="0"/>
                <a:cs typeface="Arial" panose="020B0604020202020204" pitchFamily="34" charset="0"/>
              </a:rPr>
              <a:t>.</a:t>
            </a:r>
            <a:endParaRPr lang="pt-BR" sz="1100" dirty="0">
              <a:latin typeface="Arial" panose="020B0604020202020204" pitchFamily="34" charset="0"/>
              <a:cs typeface="Arial" panose="020B0604020202020204" pitchFamily="34" charset="0"/>
            </a:endParaRPr>
          </a:p>
        </p:txBody>
      </p:sp>
      <p:sp>
        <p:nvSpPr>
          <p:cNvPr id="17" name="CaixaDeTexto 16">
            <a:extLst>
              <a:ext uri="{FF2B5EF4-FFF2-40B4-BE49-F238E27FC236}">
                <a16:creationId xmlns:a16="http://schemas.microsoft.com/office/drawing/2014/main" id="{4E8D5C1E-EAF1-4FDD-A842-D3937E9A00BC}"/>
              </a:ext>
            </a:extLst>
          </p:cNvPr>
          <p:cNvSpPr txBox="1"/>
          <p:nvPr/>
        </p:nvSpPr>
        <p:spPr>
          <a:xfrm>
            <a:off x="68590" y="6190755"/>
            <a:ext cx="2692474" cy="1785104"/>
          </a:xfrm>
          <a:prstGeom prst="rect">
            <a:avLst/>
          </a:prstGeom>
          <a:noFill/>
        </p:spPr>
        <p:txBody>
          <a:bodyPr wrap="square" rtlCol="0">
            <a:spAutoFit/>
          </a:bodyPr>
          <a:lstStyle/>
          <a:p>
            <a:pPr algn="just"/>
            <a:r>
              <a:rPr lang="es-MX" sz="1100" dirty="0">
                <a:latin typeface="Arial" panose="020B0604020202020204" pitchFamily="34" charset="0"/>
                <a:cs typeface="Arial" panose="020B0604020202020204" pitchFamily="34" charset="0"/>
              </a:rPr>
              <a:t>Se utilizó </a:t>
            </a:r>
            <a:r>
              <a:rPr lang="es-MX" sz="1100" dirty="0" smtClean="0">
                <a:latin typeface="Arial" panose="020B0604020202020204" pitchFamily="34" charset="0"/>
                <a:cs typeface="Arial" panose="020B0604020202020204" pitchFamily="34" charset="0"/>
              </a:rPr>
              <a:t>un enfoque </a:t>
            </a:r>
            <a:r>
              <a:rPr lang="es-MX" sz="1100" dirty="0">
                <a:latin typeface="Arial" panose="020B0604020202020204" pitchFamily="34" charset="0"/>
                <a:cs typeface="Arial" panose="020B0604020202020204" pitchFamily="34" charset="0"/>
              </a:rPr>
              <a:t>interpretativo </a:t>
            </a:r>
            <a:r>
              <a:rPr lang="es-MX" sz="1100" dirty="0" smtClean="0">
                <a:latin typeface="Arial" panose="020B0604020202020204" pitchFamily="34" charset="0"/>
                <a:cs typeface="Arial" panose="020B0604020202020204" pitchFamily="34" charset="0"/>
              </a:rPr>
              <a:t>de </a:t>
            </a:r>
            <a:r>
              <a:rPr lang="es-MX" sz="1100" dirty="0">
                <a:latin typeface="Arial" panose="020B0604020202020204" pitchFamily="34" charset="0"/>
                <a:cs typeface="Arial" panose="020B0604020202020204" pitchFamily="34" charset="0"/>
              </a:rPr>
              <a:t>metodología cualitativa, la cual describe las experiencias vividas de los adultos mayores, </a:t>
            </a:r>
            <a:r>
              <a:rPr lang="es-MX" sz="1100" dirty="0" smtClean="0">
                <a:latin typeface="Arial" panose="020B0604020202020204" pitchFamily="34" charset="0"/>
                <a:cs typeface="Arial" panose="020B0604020202020204" pitchFamily="34" charset="0"/>
              </a:rPr>
              <a:t>así como el método </a:t>
            </a:r>
            <a:r>
              <a:rPr lang="es-MX" sz="1100" dirty="0">
                <a:latin typeface="Arial" panose="020B0604020202020204" pitchFamily="34" charset="0"/>
                <a:cs typeface="Arial" panose="020B0604020202020204" pitchFamily="34" charset="0"/>
              </a:rPr>
              <a:t>fenomenológico, que permitió describir el impacto psicosocial. Se recogieron datos a través de entrevistas abiertas previo consentimiento informado a 5 adultos mayores que vivían alrededor del </a:t>
            </a:r>
            <a:r>
              <a:rPr lang="es-MX" sz="1100" dirty="0" smtClean="0">
                <a:latin typeface="Arial" panose="020B0604020202020204" pitchFamily="34" charset="0"/>
                <a:cs typeface="Arial" panose="020B0604020202020204" pitchFamily="34" charset="0"/>
              </a:rPr>
              <a:t>Centro </a:t>
            </a:r>
            <a:r>
              <a:rPr lang="es-MX" sz="1100" dirty="0">
                <a:latin typeface="Arial" panose="020B0604020202020204" pitchFamily="34" charset="0"/>
                <a:cs typeface="Arial" panose="020B0604020202020204" pitchFamily="34" charset="0"/>
              </a:rPr>
              <a:t>de </a:t>
            </a:r>
            <a:r>
              <a:rPr lang="es-MX" sz="1100" dirty="0" smtClean="0">
                <a:latin typeface="Arial" panose="020B0604020202020204" pitchFamily="34" charset="0"/>
                <a:cs typeface="Arial" panose="020B0604020202020204" pitchFamily="34" charset="0"/>
              </a:rPr>
              <a:t>Salud </a:t>
            </a:r>
            <a:r>
              <a:rPr lang="es-MX" sz="1100" dirty="0">
                <a:latin typeface="Arial" panose="020B0604020202020204" pitchFamily="34" charset="0"/>
                <a:cs typeface="Arial" panose="020B0604020202020204" pitchFamily="34" charset="0"/>
              </a:rPr>
              <a:t>“La Colmena”.</a:t>
            </a:r>
            <a:endParaRPr lang="pt-BR" sz="1100"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4B9DADBB-599C-4879-BB9B-BBF9D398902E}"/>
              </a:ext>
            </a:extLst>
          </p:cNvPr>
          <p:cNvSpPr txBox="1"/>
          <p:nvPr/>
        </p:nvSpPr>
        <p:spPr>
          <a:xfrm>
            <a:off x="2969376" y="2505093"/>
            <a:ext cx="2607401" cy="2123658"/>
          </a:xfrm>
          <a:prstGeom prst="rect">
            <a:avLst/>
          </a:prstGeom>
          <a:noFill/>
        </p:spPr>
        <p:txBody>
          <a:bodyPr wrap="square" rtlCol="0">
            <a:spAutoFit/>
          </a:bodyPr>
          <a:lstStyle/>
          <a:p>
            <a:pPr algn="just"/>
            <a:r>
              <a:rPr lang="es-MX" sz="1100" dirty="0" smtClean="0">
                <a:latin typeface="Arial" panose="020B0604020202020204" pitchFamily="34" charset="0"/>
                <a:cs typeface="Arial" panose="020B0604020202020204" pitchFamily="34" charset="0"/>
              </a:rPr>
              <a:t>Se </a:t>
            </a:r>
            <a:r>
              <a:rPr lang="es-MX" sz="1100" dirty="0">
                <a:latin typeface="Arial" panose="020B0604020202020204" pitchFamily="34" charset="0"/>
                <a:cs typeface="Arial" panose="020B0604020202020204" pitchFamily="34" charset="0"/>
              </a:rPr>
              <a:t>evidencio la angustia, tristeza, miedo, depresión, temor, entre otros, siendo esto parte de los sentimientos y emociones, se evidenciaron conductas favorables y desfavorables por parte de los adultos mayores, además aquellos efectos sociales, espirituales y de comunicación que formaron parte de este grupo etario durante el distanciamiento social, y por último se reconoció los mecanismos de apoyo hacia estos adultos mayores. </a:t>
            </a:r>
            <a:endParaRPr lang="pt-BR" sz="1100" b="1" dirty="0">
              <a:latin typeface="Arial" panose="020B0604020202020204" pitchFamily="34" charset="0"/>
              <a:cs typeface="Arial" panose="020B0604020202020204" pitchFamily="34" charset="0"/>
            </a:endParaRPr>
          </a:p>
        </p:txBody>
      </p:sp>
      <p:sp>
        <p:nvSpPr>
          <p:cNvPr id="20" name="CaixaDeTexto 19">
            <a:extLst>
              <a:ext uri="{FF2B5EF4-FFF2-40B4-BE49-F238E27FC236}">
                <a16:creationId xmlns:a16="http://schemas.microsoft.com/office/drawing/2014/main" id="{380A0A8E-51D8-4C9F-88F4-B5F871F6400B}"/>
              </a:ext>
            </a:extLst>
          </p:cNvPr>
          <p:cNvSpPr txBox="1"/>
          <p:nvPr/>
        </p:nvSpPr>
        <p:spPr>
          <a:xfrm>
            <a:off x="145396" y="8168838"/>
            <a:ext cx="5359484" cy="784830"/>
          </a:xfrm>
          <a:prstGeom prst="rect">
            <a:avLst/>
          </a:prstGeom>
          <a:noFill/>
        </p:spPr>
        <p:txBody>
          <a:bodyPr wrap="square" rtlCol="0">
            <a:spAutoFit/>
          </a:bodyPr>
          <a:lstStyle/>
          <a:p>
            <a:pPr marL="171450" indent="-171450" algn="just">
              <a:buFont typeface="Wingdings" panose="05000000000000000000" pitchFamily="2" charset="2"/>
              <a:buChar char="§"/>
            </a:pPr>
            <a:r>
              <a:rPr lang="es-MX" sz="500" dirty="0">
                <a:latin typeface="Arial" panose="020B0604020202020204" pitchFamily="34" charset="0"/>
                <a:cs typeface="Arial" panose="020B0604020202020204" pitchFamily="34" charset="0"/>
              </a:rPr>
              <a:t>Kim y Jung (2021). Aislamiento social y angustia psicológica durante la pandemia </a:t>
            </a:r>
            <a:r>
              <a:rPr lang="es-MX" sz="500" dirty="0" smtClean="0">
                <a:latin typeface="Arial" panose="020B0604020202020204" pitchFamily="34" charset="0"/>
                <a:cs typeface="Arial" panose="020B0604020202020204" pitchFamily="34" charset="0"/>
              </a:rPr>
              <a:t>de COVID-19</a:t>
            </a:r>
            <a:r>
              <a:rPr lang="es-MX" sz="500" dirty="0">
                <a:latin typeface="Arial" panose="020B0604020202020204" pitchFamily="34" charset="0"/>
                <a:cs typeface="Arial" panose="020B0604020202020204" pitchFamily="34" charset="0"/>
              </a:rPr>
              <a:t>: un análisis transnacional. </a:t>
            </a:r>
            <a:r>
              <a:rPr lang="es-MX" sz="500" dirty="0" err="1">
                <a:latin typeface="Arial" panose="020B0604020202020204" pitchFamily="34" charset="0"/>
                <a:cs typeface="Arial" panose="020B0604020202020204" pitchFamily="34" charset="0"/>
              </a:rPr>
              <a:t>Gerontologist</a:t>
            </a:r>
            <a:r>
              <a:rPr lang="es-MX" sz="500" dirty="0">
                <a:latin typeface="Arial" panose="020B0604020202020204" pitchFamily="34" charset="0"/>
                <a:cs typeface="Arial" panose="020B0604020202020204" pitchFamily="34" charset="0"/>
              </a:rPr>
              <a:t>. 2021 </a:t>
            </a:r>
            <a:r>
              <a:rPr lang="es-MX" sz="500" dirty="0" err="1">
                <a:latin typeface="Arial" panose="020B0604020202020204" pitchFamily="34" charset="0"/>
                <a:cs typeface="Arial" panose="020B0604020202020204" pitchFamily="34" charset="0"/>
              </a:rPr>
              <a:t>Jan</a:t>
            </a:r>
            <a:r>
              <a:rPr lang="es-MX" sz="500" dirty="0">
                <a:latin typeface="Arial" panose="020B0604020202020204" pitchFamily="34" charset="0"/>
                <a:cs typeface="Arial" panose="020B0604020202020204" pitchFamily="34" charset="0"/>
              </a:rPr>
              <a:t> 21;61(1):103-113. </a:t>
            </a:r>
            <a:r>
              <a:rPr lang="es-MX" sz="500" dirty="0" err="1" smtClean="0">
                <a:latin typeface="Arial" panose="020B0604020202020204" pitchFamily="34" charset="0"/>
                <a:cs typeface="Arial" panose="020B0604020202020204" pitchFamily="34" charset="0"/>
              </a:rPr>
              <a:t>doi</a:t>
            </a:r>
            <a:r>
              <a:rPr lang="es-MX" sz="500" dirty="0" smtClean="0">
                <a:latin typeface="Arial" panose="020B0604020202020204" pitchFamily="34" charset="0"/>
                <a:cs typeface="Arial" panose="020B0604020202020204" pitchFamily="34" charset="0"/>
              </a:rPr>
              <a:t>: 10.1093/</a:t>
            </a:r>
            <a:r>
              <a:rPr lang="es-MX" sz="500" dirty="0" err="1" smtClean="0">
                <a:latin typeface="Arial" panose="020B0604020202020204" pitchFamily="34" charset="0"/>
                <a:cs typeface="Arial" panose="020B0604020202020204" pitchFamily="34" charset="0"/>
              </a:rPr>
              <a:t>geront</a:t>
            </a:r>
            <a:r>
              <a:rPr lang="es-MX" sz="500" dirty="0" smtClean="0">
                <a:latin typeface="Arial" panose="020B0604020202020204" pitchFamily="34" charset="0"/>
                <a:cs typeface="Arial" panose="020B0604020202020204" pitchFamily="34" charset="0"/>
              </a:rPr>
              <a:t>/gnaa168</a:t>
            </a:r>
            <a:r>
              <a:rPr lang="pt-BR" sz="500" dirty="0" smtClean="0">
                <a:latin typeface="Arial" panose="020B0604020202020204" pitchFamily="34" charset="0"/>
                <a:cs typeface="Arial" panose="020B0604020202020204" pitchFamily="34" charset="0"/>
              </a:rPr>
              <a:t>. </a:t>
            </a:r>
            <a:endParaRPr lang="pt-BR" sz="5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es-MX" sz="500" dirty="0" err="1">
                <a:latin typeface="Arial" panose="020B0604020202020204" pitchFamily="34" charset="0"/>
                <a:cs typeface="Arial" panose="020B0604020202020204" pitchFamily="34" charset="0"/>
              </a:rPr>
              <a:t>Ryan</a:t>
            </a:r>
            <a:r>
              <a:rPr lang="es-MX" sz="500" dirty="0">
                <a:latin typeface="Arial" panose="020B0604020202020204" pitchFamily="34" charset="0"/>
                <a:cs typeface="Arial" panose="020B0604020202020204" pitchFamily="34" charset="0"/>
              </a:rPr>
              <a:t> J, </a:t>
            </a:r>
            <a:r>
              <a:rPr lang="es-MX" sz="500" dirty="0" err="1">
                <a:latin typeface="Arial" panose="020B0604020202020204" pitchFamily="34" charset="0"/>
                <a:cs typeface="Arial" panose="020B0604020202020204" pitchFamily="34" charset="0"/>
              </a:rPr>
              <a:t>Sellak</a:t>
            </a:r>
            <a:r>
              <a:rPr lang="es-MX" sz="500" dirty="0">
                <a:latin typeface="Arial" panose="020B0604020202020204" pitchFamily="34" charset="0"/>
                <a:cs typeface="Arial" panose="020B0604020202020204" pitchFamily="34" charset="0"/>
              </a:rPr>
              <a:t> H, y </a:t>
            </a:r>
            <a:r>
              <a:rPr lang="es-MX" sz="500" dirty="0" err="1">
                <a:latin typeface="Arial" panose="020B0604020202020204" pitchFamily="34" charset="0"/>
                <a:cs typeface="Arial" panose="020B0604020202020204" pitchFamily="34" charset="0"/>
              </a:rPr>
              <a:t>Brindal</a:t>
            </a:r>
            <a:r>
              <a:rPr lang="es-MX" sz="500" dirty="0">
                <a:latin typeface="Arial" panose="020B0604020202020204" pitchFamily="34" charset="0"/>
                <a:cs typeface="Arial" panose="020B0604020202020204" pitchFamily="34" charset="0"/>
              </a:rPr>
              <a:t> E. (2021). Los impactos psicosociales de COVID-19 en </a:t>
            </a:r>
            <a:r>
              <a:rPr lang="es-MX" sz="500" dirty="0" smtClean="0">
                <a:latin typeface="Arial" panose="020B0604020202020204" pitchFamily="34" charset="0"/>
                <a:cs typeface="Arial" panose="020B0604020202020204" pitchFamily="34" charset="0"/>
              </a:rPr>
              <a:t>una muestra </a:t>
            </a:r>
            <a:r>
              <a:rPr lang="es-MX" sz="500" dirty="0">
                <a:latin typeface="Arial" panose="020B0604020202020204" pitchFamily="34" charset="0"/>
                <a:cs typeface="Arial" panose="020B0604020202020204" pitchFamily="34" charset="0"/>
              </a:rPr>
              <a:t>de adultos australianos: encuesta transversal y análisis de sentimientos. </a:t>
            </a:r>
            <a:r>
              <a:rPr lang="es-MX" sz="500" dirty="0" smtClean="0">
                <a:latin typeface="Arial" panose="020B0604020202020204" pitchFamily="34" charset="0"/>
                <a:cs typeface="Arial" panose="020B0604020202020204" pitchFamily="34" charset="0"/>
              </a:rPr>
              <a:t>JMIR </a:t>
            </a:r>
            <a:r>
              <a:rPr lang="es-MX" sz="500" dirty="0" err="1" smtClean="0">
                <a:latin typeface="Arial" panose="020B0604020202020204" pitchFamily="34" charset="0"/>
                <a:cs typeface="Arial" panose="020B0604020202020204" pitchFamily="34" charset="0"/>
              </a:rPr>
              <a:t>Public</a:t>
            </a:r>
            <a:r>
              <a:rPr lang="es-MX" sz="500" dirty="0" smtClean="0">
                <a:latin typeface="Arial" panose="020B0604020202020204" pitchFamily="34" charset="0"/>
                <a:cs typeface="Arial" panose="020B0604020202020204" pitchFamily="34" charset="0"/>
              </a:rPr>
              <a:t> </a:t>
            </a:r>
            <a:r>
              <a:rPr lang="es-MX" sz="500" dirty="0" err="1">
                <a:latin typeface="Arial" panose="020B0604020202020204" pitchFamily="34" charset="0"/>
                <a:cs typeface="Arial" panose="020B0604020202020204" pitchFamily="34" charset="0"/>
              </a:rPr>
              <a:t>Health</a:t>
            </a:r>
            <a:r>
              <a:rPr lang="es-MX" sz="500" dirty="0">
                <a:latin typeface="Arial" panose="020B0604020202020204" pitchFamily="34" charset="0"/>
                <a:cs typeface="Arial" panose="020B0604020202020204" pitchFamily="34" charset="0"/>
              </a:rPr>
              <a:t> </a:t>
            </a:r>
            <a:r>
              <a:rPr lang="es-MX" sz="500" dirty="0" err="1">
                <a:latin typeface="Arial" panose="020B0604020202020204" pitchFamily="34" charset="0"/>
                <a:cs typeface="Arial" panose="020B0604020202020204" pitchFamily="34" charset="0"/>
              </a:rPr>
              <a:t>Surveill</a:t>
            </a:r>
            <a:r>
              <a:rPr lang="es-MX" sz="500" dirty="0">
                <a:latin typeface="Arial" panose="020B0604020202020204" pitchFamily="34" charset="0"/>
                <a:cs typeface="Arial" panose="020B0604020202020204" pitchFamily="34" charset="0"/>
              </a:rPr>
              <a:t> 2021;7(7): e29213 DOI: </a:t>
            </a:r>
            <a:r>
              <a:rPr lang="es-MX" sz="500" dirty="0" smtClean="0">
                <a:latin typeface="Arial" panose="020B0604020202020204" pitchFamily="34" charset="0"/>
                <a:cs typeface="Arial" panose="020B0604020202020204" pitchFamily="34" charset="0"/>
              </a:rPr>
              <a:t>10.2196/29213 </a:t>
            </a:r>
          </a:p>
          <a:p>
            <a:pPr marL="171450" indent="-171450" algn="just">
              <a:buFont typeface="Wingdings" panose="05000000000000000000" pitchFamily="2" charset="2"/>
              <a:buChar char="§"/>
            </a:pPr>
            <a:r>
              <a:rPr lang="es-MX" sz="500" dirty="0" err="1">
                <a:latin typeface="Arial" panose="020B0604020202020204" pitchFamily="34" charset="0"/>
                <a:cs typeface="Arial" panose="020B0604020202020204" pitchFamily="34" charset="0"/>
              </a:rPr>
              <a:t>Harding</a:t>
            </a:r>
            <a:r>
              <a:rPr lang="es-MX" sz="500" dirty="0">
                <a:latin typeface="Arial" panose="020B0604020202020204" pitchFamily="34" charset="0"/>
                <a:cs typeface="Arial" panose="020B0604020202020204" pitchFamily="34" charset="0"/>
              </a:rPr>
              <a:t> SL (2022). Adaptación a los factores estresantes de COVID-19: el papel de </a:t>
            </a:r>
            <a:r>
              <a:rPr lang="es-MX" sz="500" dirty="0" smtClean="0">
                <a:latin typeface="Arial" panose="020B0604020202020204" pitchFamily="34" charset="0"/>
                <a:cs typeface="Arial" panose="020B0604020202020204" pitchFamily="34" charset="0"/>
              </a:rPr>
              <a:t>la enfermería</a:t>
            </a:r>
            <a:r>
              <a:rPr lang="es-MX" sz="500" dirty="0">
                <a:latin typeface="Arial" panose="020B0604020202020204" pitchFamily="34" charset="0"/>
                <a:cs typeface="Arial" panose="020B0604020202020204" pitchFamily="34" charset="0"/>
              </a:rPr>
              <a:t>. Revista de enfermería psicosocial y servicios de salud mental, 60 (1), </a:t>
            </a:r>
            <a:r>
              <a:rPr lang="es-MX" sz="500" dirty="0" smtClean="0">
                <a:latin typeface="Arial" panose="020B0604020202020204" pitchFamily="34" charset="0"/>
                <a:cs typeface="Arial" panose="020B0604020202020204" pitchFamily="34" charset="0"/>
              </a:rPr>
              <a:t>13– 16</a:t>
            </a:r>
            <a:r>
              <a:rPr lang="es-MX" sz="500" dirty="0">
                <a:latin typeface="Arial" panose="020B0604020202020204" pitchFamily="34" charset="0"/>
                <a:cs typeface="Arial" panose="020B0604020202020204" pitchFamily="34" charset="0"/>
              </a:rPr>
              <a:t>. </a:t>
            </a:r>
            <a:r>
              <a:rPr lang="es-MX" sz="500" dirty="0">
                <a:latin typeface="Arial" panose="020B0604020202020204" pitchFamily="34" charset="0"/>
                <a:cs typeface="Arial" panose="020B0604020202020204" pitchFamily="34" charset="0"/>
                <a:hlinkClick r:id="rId3"/>
              </a:rPr>
              <a:t>https://</a:t>
            </a:r>
            <a:r>
              <a:rPr lang="es-MX" sz="500" dirty="0" smtClean="0">
                <a:latin typeface="Arial" panose="020B0604020202020204" pitchFamily="34" charset="0"/>
                <a:cs typeface="Arial" panose="020B0604020202020204" pitchFamily="34" charset="0"/>
                <a:hlinkClick r:id="rId3"/>
              </a:rPr>
              <a:t>doi.org/10.3928/02793695-20210623-01</a:t>
            </a:r>
            <a:r>
              <a:rPr lang="es-MX" sz="500" dirty="0" smtClean="0">
                <a:latin typeface="Arial" panose="020B0604020202020204" pitchFamily="34" charset="0"/>
                <a:cs typeface="Arial" panose="020B0604020202020204" pitchFamily="34" charset="0"/>
              </a:rPr>
              <a:t> </a:t>
            </a:r>
          </a:p>
          <a:p>
            <a:pPr marL="171450" indent="-171450" algn="just">
              <a:buFont typeface="Wingdings" panose="05000000000000000000" pitchFamily="2" charset="2"/>
              <a:buChar char="§"/>
            </a:pPr>
            <a:r>
              <a:rPr lang="es-MX" sz="500" dirty="0" err="1">
                <a:latin typeface="Arial" panose="020B0604020202020204" pitchFamily="34" charset="0"/>
                <a:cs typeface="Arial" panose="020B0604020202020204" pitchFamily="34" charset="0"/>
              </a:rPr>
              <a:t>Falvo</a:t>
            </a:r>
            <a:r>
              <a:rPr lang="es-MX" sz="500" dirty="0">
                <a:latin typeface="Arial" panose="020B0604020202020204" pitchFamily="34" charset="0"/>
                <a:cs typeface="Arial" panose="020B0604020202020204" pitchFamily="34" charset="0"/>
              </a:rPr>
              <a:t> I, </a:t>
            </a:r>
            <a:r>
              <a:rPr lang="es-MX" sz="500" dirty="0" err="1">
                <a:latin typeface="Arial" panose="020B0604020202020204" pitchFamily="34" charset="0"/>
                <a:cs typeface="Arial" panose="020B0604020202020204" pitchFamily="34" charset="0"/>
              </a:rPr>
              <a:t>Zufferey</a:t>
            </a:r>
            <a:r>
              <a:rPr lang="es-MX" sz="500" dirty="0">
                <a:latin typeface="Arial" panose="020B0604020202020204" pitchFamily="34" charset="0"/>
                <a:cs typeface="Arial" panose="020B0604020202020204" pitchFamily="34" charset="0"/>
              </a:rPr>
              <a:t> MC, </a:t>
            </a:r>
            <a:r>
              <a:rPr lang="es-MX" sz="500" dirty="0" err="1">
                <a:latin typeface="Arial" panose="020B0604020202020204" pitchFamily="34" charset="0"/>
                <a:cs typeface="Arial" panose="020B0604020202020204" pitchFamily="34" charset="0"/>
              </a:rPr>
              <a:t>Albanese</a:t>
            </a:r>
            <a:r>
              <a:rPr lang="es-MX" sz="500" dirty="0">
                <a:latin typeface="Arial" panose="020B0604020202020204" pitchFamily="34" charset="0"/>
                <a:cs typeface="Arial" panose="020B0604020202020204" pitchFamily="34" charset="0"/>
              </a:rPr>
              <a:t> E y </a:t>
            </a:r>
            <a:r>
              <a:rPr lang="es-MX" sz="500" dirty="0" err="1">
                <a:latin typeface="Arial" panose="020B0604020202020204" pitchFamily="34" charset="0"/>
                <a:cs typeface="Arial" panose="020B0604020202020204" pitchFamily="34" charset="0"/>
              </a:rPr>
              <a:t>Fadda</a:t>
            </a:r>
            <a:r>
              <a:rPr lang="es-MX" sz="500" dirty="0">
                <a:latin typeface="Arial" panose="020B0604020202020204" pitchFamily="34" charset="0"/>
                <a:cs typeface="Arial" panose="020B0604020202020204" pitchFamily="34" charset="0"/>
              </a:rPr>
              <a:t> M (2021) Experiencias vividas de </a:t>
            </a:r>
            <a:r>
              <a:rPr lang="es-MX" sz="500" dirty="0" smtClean="0">
                <a:latin typeface="Arial" panose="020B0604020202020204" pitchFamily="34" charset="0"/>
                <a:cs typeface="Arial" panose="020B0604020202020204" pitchFamily="34" charset="0"/>
              </a:rPr>
              <a:t>adultos mayores </a:t>
            </a:r>
            <a:r>
              <a:rPr lang="es-MX" sz="500" dirty="0">
                <a:latin typeface="Arial" panose="020B0604020202020204" pitchFamily="34" charset="0"/>
                <a:cs typeface="Arial" panose="020B0604020202020204" pitchFamily="34" charset="0"/>
              </a:rPr>
              <a:t>durante el primer confinamiento por COVID-19: un estudio cualitativo. </a:t>
            </a:r>
            <a:r>
              <a:rPr lang="es-MX" sz="500" dirty="0" err="1" smtClean="0">
                <a:latin typeface="Arial" panose="020B0604020202020204" pitchFamily="34" charset="0"/>
                <a:cs typeface="Arial" panose="020B0604020202020204" pitchFamily="34" charset="0"/>
              </a:rPr>
              <a:t>PLoS</a:t>
            </a:r>
            <a:r>
              <a:rPr lang="es-MX" sz="500" dirty="0" smtClean="0">
                <a:latin typeface="Arial" panose="020B0604020202020204" pitchFamily="34" charset="0"/>
                <a:cs typeface="Arial" panose="020B0604020202020204" pitchFamily="34" charset="0"/>
              </a:rPr>
              <a:t> ONE </a:t>
            </a:r>
            <a:r>
              <a:rPr lang="es-MX" sz="500" dirty="0">
                <a:latin typeface="Arial" panose="020B0604020202020204" pitchFamily="34" charset="0"/>
                <a:cs typeface="Arial" panose="020B0604020202020204" pitchFamily="34" charset="0"/>
              </a:rPr>
              <a:t>16(6): e0252101. </a:t>
            </a:r>
            <a:r>
              <a:rPr lang="es-MX" sz="500" dirty="0">
                <a:latin typeface="Arial" panose="020B0604020202020204" pitchFamily="34" charset="0"/>
                <a:cs typeface="Arial" panose="020B0604020202020204" pitchFamily="34" charset="0"/>
                <a:hlinkClick r:id="rId4"/>
              </a:rPr>
              <a:t>https://</a:t>
            </a:r>
            <a:r>
              <a:rPr lang="es-MX" sz="500" dirty="0" smtClean="0">
                <a:latin typeface="Arial" panose="020B0604020202020204" pitchFamily="34" charset="0"/>
                <a:cs typeface="Arial" panose="020B0604020202020204" pitchFamily="34" charset="0"/>
                <a:hlinkClick r:id="rId4"/>
              </a:rPr>
              <a:t>doi.org/10.1371/journal.pone.02521</a:t>
            </a:r>
            <a:endParaRPr lang="es-MX" sz="5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endParaRPr lang="es-MX" sz="500" dirty="0" smtClean="0">
              <a:latin typeface="Arial" panose="020B0604020202020204" pitchFamily="34" charset="0"/>
              <a:cs typeface="Arial" panose="020B0604020202020204" pitchFamily="34" charset="0"/>
            </a:endParaRPr>
          </a:p>
        </p:txBody>
      </p:sp>
      <p:cxnSp>
        <p:nvCxnSpPr>
          <p:cNvPr id="42" name="Conector reto 41">
            <a:extLst>
              <a:ext uri="{FF2B5EF4-FFF2-40B4-BE49-F238E27FC236}">
                <a16:creationId xmlns:a16="http://schemas.microsoft.com/office/drawing/2014/main" id="{AC187A9A-CDC0-4DE8-957E-E995B2B28005}"/>
              </a:ext>
            </a:extLst>
          </p:cNvPr>
          <p:cNvCxnSpPr>
            <a:cxnSpLocks/>
          </p:cNvCxnSpPr>
          <p:nvPr/>
        </p:nvCxnSpPr>
        <p:spPr>
          <a:xfrm>
            <a:off x="183191" y="2082415"/>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id="{8D366BA9-4731-4DDE-B4F2-6C866DD64FB4}"/>
              </a:ext>
            </a:extLst>
          </p:cNvPr>
          <p:cNvSpPr txBox="1"/>
          <p:nvPr/>
        </p:nvSpPr>
        <p:spPr>
          <a:xfrm>
            <a:off x="3007019" y="4759630"/>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CONCLUSIÓN</a:t>
            </a:r>
          </a:p>
        </p:txBody>
      </p:sp>
      <p:sp>
        <p:nvSpPr>
          <p:cNvPr id="49" name="CaixaDeTexto 48">
            <a:extLst>
              <a:ext uri="{FF2B5EF4-FFF2-40B4-BE49-F238E27FC236}">
                <a16:creationId xmlns:a16="http://schemas.microsoft.com/office/drawing/2014/main" id="{69A51512-DED3-4E8A-B13D-F14B7608C545}"/>
              </a:ext>
            </a:extLst>
          </p:cNvPr>
          <p:cNvSpPr txBox="1"/>
          <p:nvPr/>
        </p:nvSpPr>
        <p:spPr>
          <a:xfrm>
            <a:off x="2892926" y="5005130"/>
            <a:ext cx="2726049" cy="2970044"/>
          </a:xfrm>
          <a:prstGeom prst="rect">
            <a:avLst/>
          </a:prstGeom>
          <a:noFill/>
        </p:spPr>
        <p:txBody>
          <a:bodyPr wrap="square" rtlCol="0">
            <a:spAutoFit/>
          </a:bodyPr>
          <a:lstStyle/>
          <a:p>
            <a:pPr algn="just"/>
            <a:r>
              <a:rPr lang="es-MX" sz="1100" dirty="0">
                <a:latin typeface="Arial" panose="020B0604020202020204" pitchFamily="34" charset="0"/>
                <a:cs typeface="Arial" panose="020B0604020202020204" pitchFamily="34" charset="0"/>
              </a:rPr>
              <a:t>El impacto psicosocial se hizo presente mediante las emociones descritas que reflejaban la fragilidad de los adultos mayores al no poder tener aquel contacto directo con sus familiares, se desarrolló una interferencia sobre los vínculos amistosos y familiares, el uso de redes sociales resulto importante para mantenerse comunicados con aquellos que están lejos, se hizo presente el apoyo de sus familiares desde víveres, hasta económicamente, todos estos factores influyeron en la calidad de vida, no obstante, algunos lograron adaptarse a las circunstancias vividas en esos momentos, lo cual resulta favorable para este grupo etario.</a:t>
            </a: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TotalTime>
  <Words>532</Words>
  <Application>Microsoft Office PowerPoint</Application>
  <PresentationFormat>Presentación en pantalla (16:10)</PresentationFormat>
  <Paragraphs>20</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Wingdings</vt:lpstr>
      <vt:lpstr>Tema do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Univ. de Guayaquil</cp:lastModifiedBy>
  <cp:revision>22</cp:revision>
  <dcterms:created xsi:type="dcterms:W3CDTF">2018-11-18T15:06:20Z</dcterms:created>
  <dcterms:modified xsi:type="dcterms:W3CDTF">2022-08-09T22:44:17Z</dcterms:modified>
</cp:coreProperties>
</file>