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5145088" cy="9144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90" d="100"/>
          <a:sy n="190" d="100"/>
        </p:scale>
        <p:origin x="324" y="-7944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46296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257040" y="4909680"/>
            <a:ext cx="46296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2629440" y="21394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257040" y="49096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2629440" y="49096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14904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1822320" y="2139480"/>
            <a:ext cx="14904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3387600" y="2139480"/>
            <a:ext cx="14904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257040" y="4909680"/>
            <a:ext cx="14904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1822320" y="4909680"/>
            <a:ext cx="14904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3387600" y="4909680"/>
            <a:ext cx="14904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257040" y="2139480"/>
            <a:ext cx="462960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462960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225900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2629440" y="2139480"/>
            <a:ext cx="225900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75320" y="1323720"/>
            <a:ext cx="4793400" cy="16915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2629440" y="2139480"/>
            <a:ext cx="225900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257040" y="49096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225900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2629440" y="21394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2629440" y="49096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2629440" y="21394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257040" y="4909680"/>
            <a:ext cx="46296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rmAutofit/>
          </a:bodyPr>
          <a:lstStyle/>
          <a:p>
            <a:r>
              <a:rPr lang="pt-BR" sz="52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sldNum"/>
          </p:nvPr>
        </p:nvSpPr>
        <p:spPr>
          <a:xfrm>
            <a:off x="4766760" y="8290080"/>
            <a:ext cx="308520" cy="699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44B2578C-1320-49B7-9BF3-43EE0CF2FF8E}" type="slidenum">
              <a:rPr lang="pt-BR" sz="1000" b="0" strike="noStrike" spc="-1">
                <a:solidFill>
                  <a:srgbClr val="595959"/>
                </a:solidFill>
                <a:latin typeface="Arial"/>
                <a:ea typeface="Arial"/>
              </a:rPr>
              <a:pPr algn="r">
                <a:lnSpc>
                  <a:spcPct val="100000"/>
                </a:lnSpc>
                <a:tabLst>
                  <a:tab pos="0" algn="l"/>
                </a:tabLst>
              </a:pPr>
              <a:t>‹nº›</a:t>
            </a:fld>
            <a:endParaRPr lang="pt-BR" sz="10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257040" y="2139480"/>
            <a:ext cx="462960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54;p13"/>
          <p:cNvPicPr/>
          <p:nvPr/>
        </p:nvPicPr>
        <p:blipFill>
          <a:blip r:embed="rId2" cstate="print"/>
          <a:stretch/>
        </p:blipFill>
        <p:spPr>
          <a:xfrm>
            <a:off x="0" y="0"/>
            <a:ext cx="5144040" cy="750682"/>
          </a:xfrm>
          <a:prstGeom prst="rect">
            <a:avLst/>
          </a:prstGeom>
          <a:ln w="0"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72214" y="214282"/>
            <a:ext cx="2678760" cy="536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Autofit/>
          </a:bodyPr>
          <a:lstStyle/>
          <a:p>
            <a:pPr algn="just"/>
            <a:r>
              <a:rPr lang="pt-BR" sz="1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Ana Luiza Linhares </a:t>
            </a:r>
            <a:r>
              <a:rPr lang="pt-BR" sz="1000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Beserra</a:t>
            </a:r>
            <a:r>
              <a:rPr lang="pt-BR" sz="1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Machado; </a:t>
            </a:r>
            <a:r>
              <a:rPr lang="pt-BR" sz="1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Dilene</a:t>
            </a:r>
            <a:r>
              <a:rPr lang="pt-BR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Fontenele</a:t>
            </a:r>
            <a:r>
              <a:rPr lang="pt-BR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Catunda </a:t>
            </a:r>
            <a:r>
              <a:rPr lang="pt-BR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Melo; Francisca </a:t>
            </a:r>
            <a:r>
              <a:rPr lang="pt-BR" sz="1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Mayra</a:t>
            </a:r>
            <a:r>
              <a:rPr lang="pt-BR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 Sousa </a:t>
            </a:r>
            <a:r>
              <a:rPr lang="pt-BR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Melo; Francisca </a:t>
            </a:r>
            <a:r>
              <a:rPr lang="pt-BR" sz="1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Nellie</a:t>
            </a:r>
            <a:r>
              <a:rPr lang="pt-BR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 Paula </a:t>
            </a:r>
            <a:r>
              <a:rPr lang="pt-BR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Melo; Maria </a:t>
            </a:r>
            <a:r>
              <a:rPr lang="pt-BR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 Conceição dos Santos Oliveira Cunha</a:t>
            </a:r>
          </a:p>
        </p:txBody>
      </p:sp>
      <p:sp>
        <p:nvSpPr>
          <p:cNvPr id="41" name="Google Shape;56;p13"/>
          <p:cNvSpPr/>
          <p:nvPr/>
        </p:nvSpPr>
        <p:spPr>
          <a:xfrm>
            <a:off x="175320" y="1327320"/>
            <a:ext cx="2310120" cy="1569660"/>
          </a:xfrm>
          <a:prstGeom prst="rect">
            <a:avLst/>
          </a:prstGeom>
          <a:noFill/>
          <a:ln w="0">
            <a:solidFill>
              <a:srgbClr val="00B05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1000" b="1" strike="noStrike" spc="-1" dirty="0">
                <a:solidFill>
                  <a:srgbClr val="000000"/>
                </a:solidFill>
                <a:latin typeface="Times New Roman"/>
                <a:ea typeface="Georgia"/>
              </a:rPr>
              <a:t>Introdução</a:t>
            </a:r>
            <a:endParaRPr lang="pt-BR" sz="1000" b="0" strike="noStrike" spc="-1" dirty="0">
              <a:latin typeface="Times New Roman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pt-BR" sz="1000" dirty="0" smtClean="0">
                <a:latin typeface="Times New Roman" pitchFamily="18" charset="0"/>
                <a:cs typeface="Times New Roman" pitchFamily="18" charset="0"/>
              </a:rPr>
              <a:t>As Infecções </a:t>
            </a:r>
            <a:r>
              <a:rPr lang="pt-BR" sz="1000" dirty="0">
                <a:latin typeface="Times New Roman" pitchFamily="18" charset="0"/>
                <a:cs typeface="Times New Roman" pitchFamily="18" charset="0"/>
              </a:rPr>
              <a:t>Sexualmente </a:t>
            </a:r>
            <a:r>
              <a:rPr lang="pt-BR" sz="1000" dirty="0" smtClean="0">
                <a:latin typeface="Times New Roman" pitchFamily="18" charset="0"/>
                <a:cs typeface="Times New Roman" pitchFamily="18" charset="0"/>
              </a:rPr>
              <a:t>Transmissíveis </a:t>
            </a:r>
            <a:r>
              <a:rPr lang="pt-BR" sz="1000" dirty="0">
                <a:latin typeface="Times New Roman" pitchFamily="18" charset="0"/>
                <a:cs typeface="Times New Roman" pitchFamily="18" charset="0"/>
              </a:rPr>
              <a:t>atingem cada vez mais a população jovem. As </a:t>
            </a:r>
            <a:r>
              <a:rPr lang="pt-BR" sz="1000" dirty="0" smtClean="0">
                <a:latin typeface="Times New Roman" pitchFamily="18" charset="0"/>
                <a:cs typeface="Times New Roman" pitchFamily="18" charset="0"/>
              </a:rPr>
              <a:t>IST têm </a:t>
            </a:r>
            <a:r>
              <a:rPr lang="pt-BR" sz="1000" dirty="0">
                <a:latin typeface="Times New Roman" pitchFamily="18" charset="0"/>
                <a:cs typeface="Times New Roman" pitchFamily="18" charset="0"/>
              </a:rPr>
              <a:t>sido consideradas um dos grandes problemas da Saúde Pública devido à sua extensão, intensidade, vulnerabilidade e complicações, ainda que sejam passíveis de prevenção.</a:t>
            </a:r>
            <a:endParaRPr lang="pt-BR" sz="1000" b="0" strike="noStrike" spc="-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title"/>
          </p:nvPr>
        </p:nvSpPr>
        <p:spPr>
          <a:xfrm>
            <a:off x="215090" y="928662"/>
            <a:ext cx="4675680" cy="4143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Autofit/>
          </a:bodyPr>
          <a:lstStyle/>
          <a:p>
            <a:pPr algn="ctr"/>
            <a:r>
              <a:rPr lang="pt-BR" sz="1200" b="1" dirty="0">
                <a:latin typeface="Times New Roman" pitchFamily="18" charset="0"/>
                <a:cs typeface="Times New Roman" pitchFamily="18" charset="0"/>
              </a:rPr>
              <a:t>ASSISTÊNCIA DE ENFERMAGEM AOS ADOLESCENTES COM HIV/AIDS: REVISÃO INTEGRATIVA</a:t>
            </a:r>
          </a:p>
        </p:txBody>
      </p:sp>
      <p:sp>
        <p:nvSpPr>
          <p:cNvPr id="43" name="Google Shape;58;p13"/>
          <p:cNvSpPr/>
          <p:nvPr/>
        </p:nvSpPr>
        <p:spPr>
          <a:xfrm>
            <a:off x="2572200" y="1327320"/>
            <a:ext cx="2310120" cy="3262432"/>
          </a:xfrm>
          <a:prstGeom prst="rect">
            <a:avLst/>
          </a:prstGeom>
          <a:noFill/>
          <a:ln w="0">
            <a:solidFill>
              <a:srgbClr val="00B05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1000" b="1" strike="noStrike" spc="-1" dirty="0">
                <a:solidFill>
                  <a:srgbClr val="000000"/>
                </a:solidFill>
                <a:latin typeface="Times New Roman"/>
                <a:ea typeface="Georgia"/>
              </a:rPr>
              <a:t>Resultados e Discussões</a:t>
            </a:r>
            <a:endParaRPr lang="pt-BR" sz="1000" b="0" strike="noStrike" spc="-1" dirty="0">
              <a:latin typeface="Times New Roman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pt-BR" sz="1000" dirty="0">
                <a:latin typeface="Times New Roman" pitchFamily="18" charset="0"/>
                <a:cs typeface="Times New Roman" pitchFamily="18" charset="0"/>
              </a:rPr>
              <a:t>Obteve-se 15 artigos na amostra deste estudo. Quanto à população alvo do estudo, 08 artigos tiveram a abordagem focalizada no comportamento e conhecimento dos adolescentes sobre HIV/</a:t>
            </a:r>
            <a:r>
              <a:rPr lang="pt-BR" sz="1000" dirty="0" err="1">
                <a:latin typeface="Times New Roman" pitchFamily="18" charset="0"/>
                <a:cs typeface="Times New Roman" pitchFamily="18" charset="0"/>
              </a:rPr>
              <a:t>aids</a:t>
            </a:r>
            <a:r>
              <a:rPr lang="pt-BR" sz="1000" dirty="0">
                <a:latin typeface="Times New Roman" pitchFamily="18" charset="0"/>
                <a:cs typeface="Times New Roman" pitchFamily="18" charset="0"/>
              </a:rPr>
              <a:t>. Enquanto 06 estudos trabalharam com os profissionais de saúde. Os estudos qualitativos refletiram a complexidade de fatores envolvidos na prevenção ao HIV/</a:t>
            </a:r>
            <a:r>
              <a:rPr lang="pt-BR" sz="1000" dirty="0" err="1">
                <a:latin typeface="Times New Roman" pitchFamily="18" charset="0"/>
                <a:cs typeface="Times New Roman" pitchFamily="18" charset="0"/>
              </a:rPr>
              <a:t>aids</a:t>
            </a:r>
            <a:r>
              <a:rPr lang="pt-BR" sz="1000" dirty="0">
                <a:latin typeface="Times New Roman" pitchFamily="18" charset="0"/>
                <a:cs typeface="Times New Roman" pitchFamily="18" charset="0"/>
              </a:rPr>
              <a:t> em adolescentes e também discutiram o papel da equipe de saúde frente aos cuidados de crianças e adolescentes com HIV/</a:t>
            </a:r>
            <a:r>
              <a:rPr lang="pt-BR" sz="1000" dirty="0" err="1">
                <a:latin typeface="Times New Roman" pitchFamily="18" charset="0"/>
                <a:cs typeface="Times New Roman" pitchFamily="18" charset="0"/>
              </a:rPr>
              <a:t>Aids</a:t>
            </a:r>
            <a:r>
              <a:rPr lang="pt-BR" sz="1000" dirty="0">
                <a:latin typeface="Times New Roman" pitchFamily="18" charset="0"/>
                <a:cs typeface="Times New Roman" pitchFamily="18" charset="0"/>
              </a:rPr>
              <a:t>. Os estudos quantitativos, forneceram dados importantes com relação ao conhecimento sobre prevenção do HIV, acesso aos serviços de saúde e a </a:t>
            </a:r>
            <a:r>
              <a:rPr lang="pt-BR" sz="1000" dirty="0" err="1">
                <a:latin typeface="Times New Roman" pitchFamily="18" charset="0"/>
                <a:cs typeface="Times New Roman" pitchFamily="18" charset="0"/>
              </a:rPr>
              <a:t>longitudinalidade</a:t>
            </a:r>
            <a:r>
              <a:rPr lang="pt-BR" sz="1000" dirty="0">
                <a:latin typeface="Times New Roman" pitchFamily="18" charset="0"/>
                <a:cs typeface="Times New Roman" pitchFamily="18" charset="0"/>
              </a:rPr>
              <a:t> da Atenção Primária à Saúde no cuidado aos adolescentes.</a:t>
            </a:r>
            <a:endParaRPr lang="pt-BR" sz="1000" b="0" strike="noStrike" spc="-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" name="Google Shape;59;p13"/>
          <p:cNvPicPr/>
          <p:nvPr/>
        </p:nvPicPr>
        <p:blipFill>
          <a:blip r:embed="rId3" cstate="print"/>
          <a:stretch/>
        </p:blipFill>
        <p:spPr>
          <a:xfrm>
            <a:off x="-9000" y="8729640"/>
            <a:ext cx="5153040" cy="414000"/>
          </a:xfrm>
          <a:prstGeom prst="rect">
            <a:avLst/>
          </a:prstGeom>
          <a:ln w="0">
            <a:noFill/>
          </a:ln>
        </p:spPr>
      </p:pic>
      <p:sp>
        <p:nvSpPr>
          <p:cNvPr id="45" name="Google Shape;61;p13"/>
          <p:cNvSpPr/>
          <p:nvPr/>
        </p:nvSpPr>
        <p:spPr>
          <a:xfrm>
            <a:off x="175320" y="2996564"/>
            <a:ext cx="2310120" cy="954107"/>
          </a:xfrm>
          <a:prstGeom prst="rect">
            <a:avLst/>
          </a:prstGeom>
          <a:noFill/>
          <a:ln w="0">
            <a:solidFill>
              <a:srgbClr val="00B05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tIns="91440" bIns="9144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1000" b="1" strike="noStrike" spc="-1" dirty="0">
                <a:latin typeface="Times New Roman"/>
              </a:rPr>
              <a:t>Objetivos</a:t>
            </a:r>
            <a:endParaRPr lang="pt-BR" sz="1000" b="0" strike="noStrike" spc="-1" dirty="0">
              <a:latin typeface="Times New Roman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pt-BR" sz="1000" dirty="0" smtClean="0">
                <a:latin typeface="Times New Roman" pitchFamily="18" charset="0"/>
                <a:cs typeface="Times New Roman" pitchFamily="18" charset="0"/>
              </a:rPr>
              <a:t>Analisar estudos científicos que abordem sobre assistência da enfermagem direcionada aos adolescentes que convivem com HIV/</a:t>
            </a:r>
            <a:r>
              <a:rPr lang="pt-BR" sz="1000" dirty="0" err="1" smtClean="0">
                <a:latin typeface="Times New Roman" pitchFamily="18" charset="0"/>
                <a:cs typeface="Times New Roman" pitchFamily="18" charset="0"/>
              </a:rPr>
              <a:t>aids</a:t>
            </a:r>
            <a:r>
              <a:rPr lang="pt-BR" sz="1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pt-BR" sz="1000" b="0" strike="noStrike" spc="-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Google Shape;62;p13"/>
          <p:cNvSpPr/>
          <p:nvPr/>
        </p:nvSpPr>
        <p:spPr>
          <a:xfrm>
            <a:off x="2597787" y="4678095"/>
            <a:ext cx="2336040" cy="3108543"/>
          </a:xfrm>
          <a:prstGeom prst="rect">
            <a:avLst/>
          </a:prstGeom>
          <a:noFill/>
          <a:ln w="0">
            <a:solidFill>
              <a:srgbClr val="00B05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tIns="91440" bIns="9144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1000" b="1" strike="noStrike" spc="-1" dirty="0">
                <a:solidFill>
                  <a:srgbClr val="000000"/>
                </a:solidFill>
                <a:latin typeface="Times New Roman"/>
                <a:ea typeface="Georgia"/>
              </a:rPr>
              <a:t>Considerações Finais</a:t>
            </a:r>
            <a:endParaRPr lang="pt-BR" sz="1000" b="0" strike="noStrike" spc="-1" dirty="0">
              <a:latin typeface="Times New Roman"/>
            </a:endParaRPr>
          </a:p>
          <a:p>
            <a:pPr algn="just"/>
            <a:r>
              <a:rPr lang="pt-BR" sz="1000" dirty="0">
                <a:latin typeface="Times New Roman" pitchFamily="18" charset="0"/>
                <a:cs typeface="Times New Roman" pitchFamily="18" charset="0"/>
              </a:rPr>
              <a:t>Os achados deste estudo se dedicam a um melhor entendimento das trajetórias de vida e de assistência a saúde de adolescentes infectados pelo HIV. A contribuição para enfermagem, como integrante fundamental da equipe de saúde nos programas de HIV/</a:t>
            </a:r>
            <a:r>
              <a:rPr lang="pt-BR" sz="1000" dirty="0" err="1">
                <a:latin typeface="Times New Roman" pitchFamily="18" charset="0"/>
                <a:cs typeface="Times New Roman" pitchFamily="18" charset="0"/>
              </a:rPr>
              <a:t>aids</a:t>
            </a:r>
            <a:r>
              <a:rPr lang="pt-BR" sz="1000" dirty="0">
                <a:latin typeface="Times New Roman" pitchFamily="18" charset="0"/>
                <a:cs typeface="Times New Roman" pitchFamily="18" charset="0"/>
              </a:rPr>
              <a:t>, necessita se apropriar desses fundamentos conceituais para ampliar seu potencial de implementação de práticas inovadoras de cuidado, não abdicando dos êxitos técnicos e dos bons desfechos clínicos. As implicações para a enfermagem é alcançar um tratamento eficiente e eficaz depende da aliança entre </a:t>
            </a:r>
            <a:r>
              <a:rPr lang="pt-BR" sz="1000" dirty="0" err="1">
                <a:latin typeface="Times New Roman" pitchFamily="18" charset="0"/>
                <a:cs typeface="Times New Roman" pitchFamily="18" charset="0"/>
              </a:rPr>
              <a:t>autocuidado</a:t>
            </a:r>
            <a:r>
              <a:rPr lang="pt-BR" sz="1000" dirty="0">
                <a:latin typeface="Times New Roman" pitchFamily="18" charset="0"/>
                <a:cs typeface="Times New Roman" pitchFamily="18" charset="0"/>
              </a:rPr>
              <a:t> e trabalho árduo dos profissionais e políticas de saúde e sociais contundentes na efetivação dos direitos humanos</a:t>
            </a:r>
            <a:r>
              <a:rPr lang="pt-BR" sz="1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t-BR" sz="1000" b="0" strike="noStrike" spc="-1" dirty="0" smtClean="0">
                <a:solidFill>
                  <a:srgbClr val="000000"/>
                </a:solidFill>
                <a:latin typeface="Times New Roman" pitchFamily="18" charset="0"/>
                <a:ea typeface="Georgia"/>
                <a:cs typeface="Times New Roman" pitchFamily="18" charset="0"/>
              </a:rPr>
              <a:t> </a:t>
            </a:r>
            <a:endParaRPr lang="pt-BR" sz="1000" b="0" strike="noStrike" spc="-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Google Shape;61;p 1"/>
          <p:cNvSpPr/>
          <p:nvPr/>
        </p:nvSpPr>
        <p:spPr>
          <a:xfrm>
            <a:off x="175320" y="4047153"/>
            <a:ext cx="2310120" cy="1261884"/>
          </a:xfrm>
          <a:prstGeom prst="rect">
            <a:avLst/>
          </a:prstGeom>
          <a:noFill/>
          <a:ln w="0">
            <a:solidFill>
              <a:srgbClr val="00B05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tIns="91440" bIns="9144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1000" b="1" strike="noStrike" spc="-1" dirty="0">
                <a:latin typeface="Times New Roman"/>
                <a:ea typeface="Microsoft YaHei"/>
              </a:rPr>
              <a:t>Métodos</a:t>
            </a:r>
            <a:endParaRPr lang="pt-BR" sz="1000" b="0" strike="noStrike" spc="-1" dirty="0">
              <a:latin typeface="Times New Roman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pt-BR" sz="1000" dirty="0">
                <a:latin typeface="Times New Roman" pitchFamily="18" charset="0"/>
                <a:cs typeface="Times New Roman" pitchFamily="18" charset="0"/>
              </a:rPr>
              <a:t>Trata-se de uma revisão integrativa da literatura, por meio das bases de dados: LILACS, PUBMED, SCIELO, MEDLINE e BDENF. Os descritores  foram “HIV”, “Adolescente” e “Cuidados de Enfermagem</a:t>
            </a:r>
            <a:r>
              <a:rPr lang="pt-BR" sz="1000" dirty="0" smtClean="0">
                <a:latin typeface="Times New Roman" pitchFamily="18" charset="0"/>
                <a:cs typeface="Times New Roman" pitchFamily="18" charset="0"/>
              </a:rPr>
              <a:t>”.</a:t>
            </a:r>
            <a:r>
              <a:rPr lang="pt-BR" sz="1000" b="0" strike="noStrike" spc="-1" dirty="0" smtClean="0">
                <a:solidFill>
                  <a:srgbClr val="000000"/>
                </a:solidFill>
                <a:latin typeface="Times New Roman"/>
                <a:ea typeface="Georgia"/>
              </a:rPr>
              <a:t> </a:t>
            </a:r>
            <a:endParaRPr lang="pt-BR" sz="1000" b="0" strike="noStrike" spc="-1" dirty="0">
              <a:latin typeface="Times New Roman"/>
            </a:endParaRPr>
          </a:p>
        </p:txBody>
      </p:sp>
      <p:sp>
        <p:nvSpPr>
          <p:cNvPr id="48" name="Google Shape;62;p 1"/>
          <p:cNvSpPr/>
          <p:nvPr/>
        </p:nvSpPr>
        <p:spPr>
          <a:xfrm>
            <a:off x="2567520" y="7736384"/>
            <a:ext cx="2356314" cy="110799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tIns="91440" bIns="9144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1000" b="1" strike="noStrike" spc="-1" dirty="0" smtClean="0">
                <a:solidFill>
                  <a:srgbClr val="000000"/>
                </a:solidFill>
                <a:latin typeface="Times New Roman"/>
                <a:ea typeface="Georgia"/>
              </a:rPr>
              <a:t>Referências</a:t>
            </a:r>
          </a:p>
          <a:p>
            <a:pPr algn="just"/>
            <a:r>
              <a:rPr lang="pt-BR" sz="1000" dirty="0" smtClean="0">
                <a:latin typeface="Times New Roman" pitchFamily="18" charset="0"/>
                <a:cs typeface="Times New Roman" pitchFamily="18" charset="0"/>
              </a:rPr>
              <a:t>Paula</a:t>
            </a:r>
            <a:r>
              <a:rPr lang="pt-BR" sz="1000" dirty="0">
                <a:latin typeface="Times New Roman" pitchFamily="18" charset="0"/>
                <a:cs typeface="Times New Roman" pitchFamily="18" charset="0"/>
              </a:rPr>
              <a:t>, C </a:t>
            </a:r>
            <a:r>
              <a:rPr lang="pt-BR" sz="1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t-BR" sz="1000" dirty="0">
                <a:latin typeface="Times New Roman" pitchFamily="18" charset="0"/>
                <a:cs typeface="Times New Roman" pitchFamily="18" charset="0"/>
              </a:rPr>
              <a:t> de et al. Atenção à saúde de crianças e adolescentes com HIV: avaliação da </a:t>
            </a:r>
            <a:r>
              <a:rPr lang="pt-BR" sz="1000" dirty="0" err="1">
                <a:latin typeface="Times New Roman" pitchFamily="18" charset="0"/>
                <a:cs typeface="Times New Roman" pitchFamily="18" charset="0"/>
              </a:rPr>
              <a:t>longitudinalidade</a:t>
            </a:r>
            <a:r>
              <a:rPr lang="pt-BR" sz="1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t-BR" sz="1000" dirty="0" err="1">
                <a:latin typeface="Times New Roman" pitchFamily="18" charset="0"/>
                <a:cs typeface="Times New Roman" pitchFamily="18" charset="0"/>
              </a:rPr>
              <a:t>Acta</a:t>
            </a:r>
            <a:r>
              <a:rPr lang="pt-BR" sz="1000" dirty="0">
                <a:latin typeface="Times New Roman" pitchFamily="18" charset="0"/>
                <a:cs typeface="Times New Roman" pitchFamily="18" charset="0"/>
              </a:rPr>
              <a:t> paul. </a:t>
            </a:r>
            <a:r>
              <a:rPr lang="pt-BR" sz="1000" dirty="0" err="1">
                <a:latin typeface="Times New Roman" pitchFamily="18" charset="0"/>
                <a:cs typeface="Times New Roman" pitchFamily="18" charset="0"/>
              </a:rPr>
              <a:t>enferm</a:t>
            </a:r>
            <a:r>
              <a:rPr lang="pt-BR" sz="1000" dirty="0">
                <a:latin typeface="Times New Roman" pitchFamily="18" charset="0"/>
                <a:cs typeface="Times New Roman" pitchFamily="18" charset="0"/>
              </a:rPr>
              <a:t>., São Paulo, v. 30, n. 2, p. 136-143, 2017</a:t>
            </a:r>
            <a:r>
              <a:rPr lang="pt-BR" sz="1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59720" y="5327167"/>
            <a:ext cx="23257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</a:p>
          <a:p>
            <a:endParaRPr lang="pt-BR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42" y="5626624"/>
            <a:ext cx="2536300" cy="2695575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407</Words>
  <Application>Microsoft Office PowerPoint</Application>
  <PresentationFormat>Personalizar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Microsoft YaHei</vt:lpstr>
      <vt:lpstr>Arial</vt:lpstr>
      <vt:lpstr>DejaVu Sans</vt:lpstr>
      <vt:lpstr>Georgia</vt:lpstr>
      <vt:lpstr>Symbol</vt:lpstr>
      <vt:lpstr>Times New Roman</vt:lpstr>
      <vt:lpstr>Wingdings</vt:lpstr>
      <vt:lpstr>Office Theme</vt:lpstr>
      <vt:lpstr>Ana Luiza Linhares Beserra Machado; Dilene Fontenele Catunda Melo; Francisca Mayra de Sousa Melo; Francisca Nellie de Paula Melo; Maria da Conceição dos Santos Oliveira Cunha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 Luiza Linhares Beserra Machado  Dilene Fontenele Catunda Melo Francisca Mayra de Sousa Melo Francisca Nellie de Paula Melo Maria da Conceição dos Santos Oliveira Cunha</dc:title>
  <dc:subject/>
  <dc:creator>Conceição Cunha</dc:creator>
  <dc:description/>
  <cp:lastModifiedBy>Usuário do Windows</cp:lastModifiedBy>
  <cp:revision>8</cp:revision>
  <dcterms:modified xsi:type="dcterms:W3CDTF">2022-03-09T14:06:24Z</dcterms:modified>
  <dc:language>pt-BR</dc:language>
</cp:coreProperties>
</file>