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5715000" cy="9144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172"/>
    <a:srgbClr val="DF4071"/>
    <a:srgbClr val="278BB3"/>
    <a:srgbClr val="F9AA75"/>
    <a:srgbClr val="2F3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6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685800"/>
            <a:ext cx="2143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685800"/>
            <a:ext cx="2143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477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28625" y="1496484"/>
            <a:ext cx="485775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0"/>
              <a:buFont typeface="Calibri"/>
              <a:buNone/>
              <a:defRPr sz="37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714375" y="4802717"/>
            <a:ext cx="428625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1pPr>
            <a:lvl2pPr lvl="1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2pPr>
            <a:lvl3pPr lvl="2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3pPr>
            <a:lvl4pPr lvl="3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lvl="4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lvl="5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lvl="6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lvl="7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lvl="8" algn="ctr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392906" y="486836"/>
            <a:ext cx="4929188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-43392" y="2870465"/>
            <a:ext cx="5801784" cy="4929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831387" y="3745244"/>
            <a:ext cx="7749117" cy="1232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668925" y="2548666"/>
            <a:ext cx="7749117" cy="3625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92906" y="486836"/>
            <a:ext cx="4929188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392906" y="2434167"/>
            <a:ext cx="4929188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89930" y="2279653"/>
            <a:ext cx="4929188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0"/>
              <a:buFont typeface="Calibri"/>
              <a:buNone/>
              <a:defRPr sz="37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89930" y="6119286"/>
            <a:ext cx="4929188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250"/>
              <a:buNone/>
              <a:defRPr sz="125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125"/>
              <a:buNone/>
              <a:defRPr sz="112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92906" y="486836"/>
            <a:ext cx="4929188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92906" y="2434167"/>
            <a:ext cx="242887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2893219" y="2434167"/>
            <a:ext cx="242887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93650" y="486836"/>
            <a:ext cx="4929188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393651" y="2241551"/>
            <a:ext cx="241771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1pPr>
            <a:lvl2pPr marL="914400" lvl="1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 b="1"/>
            </a:lvl2pPr>
            <a:lvl3pPr marL="1371600" lvl="2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 b="1"/>
            </a:lvl3pPr>
            <a:lvl4pPr marL="1828800" lvl="3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4pPr>
            <a:lvl5pPr marL="2286000" lvl="4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5pPr>
            <a:lvl6pPr marL="2743200" lvl="5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6pPr>
            <a:lvl7pPr marL="3200400" lvl="6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7pPr>
            <a:lvl8pPr marL="3657600" lvl="7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8pPr>
            <a:lvl9pPr marL="4114800" lvl="8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393651" y="3340100"/>
            <a:ext cx="241771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2893219" y="2241551"/>
            <a:ext cx="2429619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1pPr>
            <a:lvl2pPr marL="914400" lvl="1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 b="1"/>
            </a:lvl2pPr>
            <a:lvl3pPr marL="1371600" lvl="2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 b="1"/>
            </a:lvl3pPr>
            <a:lvl4pPr marL="1828800" lvl="3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4pPr>
            <a:lvl5pPr marL="2286000" lvl="4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5pPr>
            <a:lvl6pPr marL="2743200" lvl="5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6pPr>
            <a:lvl7pPr marL="3200400" lvl="6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7pPr>
            <a:lvl8pPr marL="3657600" lvl="7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8pPr>
            <a:lvl9pPr marL="4114800" lvl="8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2893219" y="3340100"/>
            <a:ext cx="2429619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392906" y="486836"/>
            <a:ext cx="4929188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393651" y="609600"/>
            <a:ext cx="1843236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429619" y="1316569"/>
            <a:ext cx="2893219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3972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  <a:defRPr sz="1750"/>
            </a:lvl2pPr>
            <a:lvl3pPr marL="1371600" lvl="2" indent="-32385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0797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Char char="•"/>
              <a:defRPr sz="1250"/>
            </a:lvl4pPr>
            <a:lvl5pPr marL="2286000" lvl="4" indent="-30797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Char char="•"/>
              <a:defRPr sz="1250"/>
            </a:lvl5pPr>
            <a:lvl6pPr marL="2743200" lvl="5" indent="-30797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Char char="•"/>
              <a:defRPr sz="1250"/>
            </a:lvl6pPr>
            <a:lvl7pPr marL="3200400" lvl="6" indent="-30797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Char char="•"/>
              <a:defRPr sz="1250"/>
            </a:lvl7pPr>
            <a:lvl8pPr marL="3657600" lvl="7" indent="-30797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Char char="•"/>
              <a:defRPr sz="1250"/>
            </a:lvl8pPr>
            <a:lvl9pPr marL="4114800" lvl="8" indent="-307975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Char char="•"/>
              <a:defRPr sz="125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393651" y="2743200"/>
            <a:ext cx="1843236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1pPr>
            <a:lvl2pPr marL="914400" lvl="1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875"/>
              <a:buNone/>
              <a:defRPr sz="875"/>
            </a:lvl2pPr>
            <a:lvl3pPr marL="1371600" lvl="2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3pPr>
            <a:lvl4pPr marL="1828800" lvl="3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4pPr>
            <a:lvl5pPr marL="2286000" lvl="4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5pPr>
            <a:lvl6pPr marL="2743200" lvl="5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6pPr>
            <a:lvl7pPr marL="3200400" lvl="6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7pPr>
            <a:lvl8pPr marL="3657600" lvl="7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8pPr>
            <a:lvl9pPr marL="4114800" lvl="8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393651" y="609600"/>
            <a:ext cx="1843236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429619" y="1316569"/>
            <a:ext cx="2893219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393651" y="2743200"/>
            <a:ext cx="1843236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1pPr>
            <a:lvl2pPr marL="914400" lvl="1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875"/>
              <a:buNone/>
              <a:defRPr sz="875"/>
            </a:lvl2pPr>
            <a:lvl3pPr marL="1371600" lvl="2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3pPr>
            <a:lvl4pPr marL="1828800" lvl="3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4pPr>
            <a:lvl5pPr marL="2286000" lvl="4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5pPr>
            <a:lvl6pPr marL="2743200" lvl="5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6pPr>
            <a:lvl7pPr marL="3200400" lvl="6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7pPr>
            <a:lvl8pPr marL="3657600" lvl="7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8pPr>
            <a:lvl9pPr marL="4114800" lvl="8" indent="-228600" algn="l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  <a:defRPr sz="625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92906" y="486836"/>
            <a:ext cx="4929188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0"/>
              <a:buFont typeface="Calibri"/>
              <a:buNone/>
              <a:defRPr sz="2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92906" y="2434167"/>
            <a:ext cx="4929188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9725" algn="l" rtl="0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1750"/>
              <a:buFont typeface="Arial"/>
              <a:buChar char="•"/>
              <a:defRPr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3850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7975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•"/>
              <a:defRPr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0037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0037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0037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0037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0037" algn="l" rtl="0">
              <a:lnSpc>
                <a:spcPct val="90000"/>
              </a:lnSpc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392906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893094" y="8475136"/>
            <a:ext cx="19288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036219" y="8475136"/>
            <a:ext cx="12858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31027" y="1118000"/>
            <a:ext cx="544575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TÍTULO: RECOMENDAMOS CAIXA ALTA E FONTE ARIAL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TAMANHO 12, CENTRALIZADO, NEGRITO.</a:t>
            </a:r>
            <a:endParaRPr dirty="0"/>
          </a:p>
        </p:txBody>
      </p:sp>
      <p:cxnSp>
        <p:nvCxnSpPr>
          <p:cNvPr id="85" name="Google Shape;85;p13"/>
          <p:cNvCxnSpPr/>
          <p:nvPr/>
        </p:nvCxnSpPr>
        <p:spPr>
          <a:xfrm>
            <a:off x="249165" y="1678598"/>
            <a:ext cx="5284046" cy="0"/>
          </a:xfrm>
          <a:prstGeom prst="straightConnector1">
            <a:avLst/>
          </a:prstGeom>
          <a:noFill/>
          <a:ln w="19050" cap="flat" cmpd="sng">
            <a:solidFill>
              <a:srgbClr val="2F3F4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6" name="Google Shape;86;p13"/>
          <p:cNvSpPr txBox="1"/>
          <p:nvPr/>
        </p:nvSpPr>
        <p:spPr>
          <a:xfrm>
            <a:off x="174592" y="1720731"/>
            <a:ext cx="5358619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Autores: </a:t>
            </a:r>
            <a:r>
              <a:rPr lang="pt-BR" sz="9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Relator do trabalho sublinhado¹</a:t>
            </a:r>
            <a:r>
              <a:rPr lang="pt-BR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co-autores²  </a:t>
            </a:r>
            <a:r>
              <a:rPr lang="pt-BR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Orientador: </a:t>
            </a:r>
            <a:r>
              <a:rPr lang="pt-BR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do orientador³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1-3 Nome da Instituição de Ensino Superior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 para contato em itálico</a:t>
            </a:r>
            <a:endParaRPr/>
          </a:p>
        </p:txBody>
      </p:sp>
      <p:cxnSp>
        <p:nvCxnSpPr>
          <p:cNvPr id="87" name="Google Shape;87;p13"/>
          <p:cNvCxnSpPr/>
          <p:nvPr/>
        </p:nvCxnSpPr>
        <p:spPr>
          <a:xfrm>
            <a:off x="2853902" y="2623202"/>
            <a:ext cx="0" cy="5377798"/>
          </a:xfrm>
          <a:prstGeom prst="straightConnector1">
            <a:avLst/>
          </a:prstGeom>
          <a:noFill/>
          <a:ln w="19050" cap="flat" cmpd="sng">
            <a:solidFill>
              <a:srgbClr val="2F3F4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" name="Google Shape;88;p13"/>
          <p:cNvSpPr txBox="1"/>
          <p:nvPr/>
        </p:nvSpPr>
        <p:spPr>
          <a:xfrm>
            <a:off x="166388" y="2632087"/>
            <a:ext cx="1080857" cy="230832"/>
          </a:xfrm>
          <a:prstGeom prst="rect">
            <a:avLst/>
          </a:prstGeom>
          <a:solidFill>
            <a:srgbClr val="E041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1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63314" y="4083823"/>
            <a:ext cx="1246612" cy="230832"/>
          </a:xfrm>
          <a:prstGeom prst="rect">
            <a:avLst/>
          </a:prstGeom>
          <a:solidFill>
            <a:srgbClr val="E041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163313" y="5707731"/>
            <a:ext cx="2168289" cy="230832"/>
          </a:xfrm>
          <a:prstGeom prst="rect">
            <a:avLst/>
          </a:prstGeom>
          <a:solidFill>
            <a:srgbClr val="E041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MATERIAL E MÉTODO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3031189" y="2632087"/>
            <a:ext cx="1371602" cy="230832"/>
          </a:xfrm>
          <a:prstGeom prst="rect">
            <a:avLst/>
          </a:prstGeom>
          <a:solidFill>
            <a:srgbClr val="E041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3029497" y="7867818"/>
            <a:ext cx="908250" cy="200055"/>
          </a:xfrm>
          <a:prstGeom prst="rect">
            <a:avLst/>
          </a:prstGeom>
          <a:solidFill>
            <a:srgbClr val="E041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293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64991" y="2888460"/>
            <a:ext cx="270925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Insira aqui o texto da sua introdução.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Recomendamos a fonte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tamanho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Você pode usar fotos (não esqueça de referenciá-las). </a:t>
            </a:r>
            <a:endParaRPr dirty="0"/>
          </a:p>
        </p:txBody>
      </p:sp>
      <p:sp>
        <p:nvSpPr>
          <p:cNvPr id="94" name="Google Shape;94;p13"/>
          <p:cNvSpPr txBox="1"/>
          <p:nvPr/>
        </p:nvSpPr>
        <p:spPr>
          <a:xfrm>
            <a:off x="64991" y="4344757"/>
            <a:ext cx="255376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Insira aqui o texto com seus objetivos.</a:t>
            </a:r>
          </a:p>
          <a:p>
            <a:pPr algn="just"/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Recomendamos a fonte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tamanho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pt-BR" sz="9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 txBox="1"/>
          <p:nvPr/>
        </p:nvSpPr>
        <p:spPr>
          <a:xfrm>
            <a:off x="122838" y="5982691"/>
            <a:ext cx="261834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Insira aqui o texto do seu material e método.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Recomendamos a fonte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tamanho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Você pode usar fotos (não esqueça de referenciá-las) </a:t>
            </a:r>
          </a:p>
        </p:txBody>
      </p:sp>
      <p:sp>
        <p:nvSpPr>
          <p:cNvPr id="96" name="Google Shape;96;p13"/>
          <p:cNvSpPr txBox="1"/>
          <p:nvPr/>
        </p:nvSpPr>
        <p:spPr>
          <a:xfrm>
            <a:off x="2932867" y="2862919"/>
            <a:ext cx="255376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Insira aqui o texto com seus resultados.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Recomendamos a fonte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tamanho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Você pode usar fotos (não esqueça de referenciá-las). </a:t>
            </a:r>
            <a:endParaRPr dirty="0"/>
          </a:p>
        </p:txBody>
      </p:sp>
      <p:sp>
        <p:nvSpPr>
          <p:cNvPr id="97" name="Google Shape;97;p13"/>
          <p:cNvSpPr txBox="1"/>
          <p:nvPr/>
        </p:nvSpPr>
        <p:spPr>
          <a:xfrm>
            <a:off x="2986682" y="8067873"/>
            <a:ext cx="2618347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Insira aqui as referências do seu estudo nas normas da ABNT. Lembrando que: você pode encontrar direcionamentos a respeito das referências na aba de trabalhos no nosso site.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Recomendamos a fonte Arial tamanho 5.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Você pode usar fotos (não esqueça de referenciá-las). </a:t>
            </a:r>
            <a:endParaRPr dirty="0"/>
          </a:p>
        </p:txBody>
      </p:sp>
      <p:sp>
        <p:nvSpPr>
          <p:cNvPr id="98" name="Google Shape;98;p13"/>
          <p:cNvSpPr txBox="1"/>
          <p:nvPr/>
        </p:nvSpPr>
        <p:spPr>
          <a:xfrm>
            <a:off x="3660055" y="182093"/>
            <a:ext cx="148547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ESPAÇO PARA INDENTIFICAÇÃO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DE LIGAS, IES, NÚCLEOS, ETC...</a:t>
            </a:r>
            <a:endParaRPr dirty="0"/>
          </a:p>
        </p:txBody>
      </p:sp>
      <p:cxnSp>
        <p:nvCxnSpPr>
          <p:cNvPr id="99" name="Google Shape;99;p13"/>
          <p:cNvCxnSpPr/>
          <p:nvPr/>
        </p:nvCxnSpPr>
        <p:spPr>
          <a:xfrm>
            <a:off x="211879" y="2342510"/>
            <a:ext cx="5284046" cy="0"/>
          </a:xfrm>
          <a:prstGeom prst="straightConnector1">
            <a:avLst/>
          </a:prstGeom>
          <a:noFill/>
          <a:ln w="19050" cap="flat" cmpd="sng">
            <a:solidFill>
              <a:srgbClr val="2F3F4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0" name="Google Shape;100;p13"/>
          <p:cNvSpPr txBox="1"/>
          <p:nvPr/>
        </p:nvSpPr>
        <p:spPr>
          <a:xfrm>
            <a:off x="3031189" y="5455645"/>
            <a:ext cx="1813116" cy="230832"/>
          </a:xfrm>
          <a:prstGeom prst="rect">
            <a:avLst/>
          </a:prstGeom>
          <a:solidFill>
            <a:srgbClr val="E041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2990714" y="5755379"/>
            <a:ext cx="253378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Insira aqui o texto da sua conclusão.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Recomendamos a fonte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tamanho </a:t>
            </a:r>
            <a:r>
              <a:rPr lang="pt-BR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Você pode usar fotos (não esqueça de referenciá-las).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/>
        </p:nvSpPr>
        <p:spPr>
          <a:xfrm>
            <a:off x="148250" y="1415260"/>
            <a:ext cx="2645221" cy="106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</a:rPr>
              <a:t>OBS 1</a:t>
            </a:r>
            <a:r>
              <a:rPr lang="pt-BR" sz="900" dirty="0">
                <a:solidFill>
                  <a:schemeClr val="dk1"/>
                </a:solidFill>
              </a:rPr>
              <a:t>: É permitida a movimentação do escopo do resumo (introdução, objetivos, material e método, resultados e conclusão) sem que a ondem seja alterada.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900" dirty="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chemeClr val="dk1"/>
                </a:solidFill>
              </a:rPr>
              <a:t>Veja o seguinte exemplo para melhor entendimento:</a:t>
            </a:r>
          </a:p>
        </p:txBody>
      </p:sp>
      <p:sp>
        <p:nvSpPr>
          <p:cNvPr id="98" name="Google Shape;98;p13"/>
          <p:cNvSpPr txBox="1"/>
          <p:nvPr/>
        </p:nvSpPr>
        <p:spPr>
          <a:xfrm>
            <a:off x="3902927" y="180390"/>
            <a:ext cx="148547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ESPAÇO PARA INDENTIFICAÇÃO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DE LIGAS, IES, NÚCLEOS, ETC...</a:t>
            </a:r>
            <a:endParaRPr/>
          </a:p>
        </p:txBody>
      </p:sp>
      <p:sp>
        <p:nvSpPr>
          <p:cNvPr id="6" name="Google Shape;93;p13">
            <a:extLst>
              <a:ext uri="{FF2B5EF4-FFF2-40B4-BE49-F238E27FC236}">
                <a16:creationId xmlns:a16="http://schemas.microsoft.com/office/drawing/2014/main" id="{9529EB02-884B-5495-A358-58B26AC9911B}"/>
              </a:ext>
            </a:extLst>
          </p:cNvPr>
          <p:cNvSpPr txBox="1"/>
          <p:nvPr/>
        </p:nvSpPr>
        <p:spPr>
          <a:xfrm>
            <a:off x="204743" y="6892420"/>
            <a:ext cx="2649159" cy="161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chemeClr val="dk1"/>
                </a:solidFill>
              </a:rPr>
              <a:t>No exemplo usado, houve uma movimentação de “MATERIAL E MÉTODO” e “RESULTADOS”. Portanto, o participante pode fazer alterações, conquanto que respeite a ordem estabelecida.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900" dirty="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chemeClr val="dk1"/>
                </a:solidFill>
              </a:rPr>
              <a:t>Outra dúvida que pode surgir: “É preciso preencher todo o espaço dado?”, a resposta: não, não é necessário preencher todo o espaço. Porém, aconselhamos o participante a usar, de maneira produtiva, o espaço para expor, de forma argumentativa, a ideia do seu trabalho. </a:t>
            </a:r>
          </a:p>
        </p:txBody>
      </p:sp>
      <p:sp>
        <p:nvSpPr>
          <p:cNvPr id="7" name="Google Shape;93;p13">
            <a:extLst>
              <a:ext uri="{FF2B5EF4-FFF2-40B4-BE49-F238E27FC236}">
                <a16:creationId xmlns:a16="http://schemas.microsoft.com/office/drawing/2014/main" id="{5CD67C1B-16CF-EF4C-3A8A-D65A7E7AC774}"/>
              </a:ext>
            </a:extLst>
          </p:cNvPr>
          <p:cNvSpPr txBox="1"/>
          <p:nvPr/>
        </p:nvSpPr>
        <p:spPr>
          <a:xfrm>
            <a:off x="2914334" y="1415260"/>
            <a:ext cx="2652416" cy="133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chemeClr val="dk1"/>
                </a:solidFill>
              </a:rPr>
              <a:t>A aparência, incluindo uso de gráficos e imagens também serão consideradas pelo avaliador do trabalho no momento da apresentação.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900" dirty="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900" dirty="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</a:rPr>
              <a:t>OBS 2</a:t>
            </a:r>
            <a:r>
              <a:rPr lang="pt-BR" sz="900" dirty="0">
                <a:solidFill>
                  <a:schemeClr val="dk1"/>
                </a:solidFill>
              </a:rPr>
              <a:t>: Terminada a leitura desta página ela deve ser </a:t>
            </a:r>
            <a:r>
              <a:rPr lang="pt-BR" sz="900" b="1" dirty="0">
                <a:solidFill>
                  <a:schemeClr val="dk1"/>
                </a:solidFill>
              </a:rPr>
              <a:t>APAGADA</a:t>
            </a:r>
            <a:r>
              <a:rPr lang="pt-BR" sz="900" dirty="0">
                <a:solidFill>
                  <a:schemeClr val="dk1"/>
                </a:solidFill>
              </a:rPr>
              <a:t>. Esta página não deve estar presente na sua apresentação.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8219382-9BA4-7999-F216-502DA0834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79" y="2599040"/>
            <a:ext cx="2581192" cy="4171389"/>
          </a:xfrm>
          <a:prstGeom prst="rect">
            <a:avLst/>
          </a:prstGeom>
        </p:spPr>
      </p:pic>
      <p:cxnSp>
        <p:nvCxnSpPr>
          <p:cNvPr id="10" name="Google Shape;87;p13">
            <a:extLst>
              <a:ext uri="{FF2B5EF4-FFF2-40B4-BE49-F238E27FC236}">
                <a16:creationId xmlns:a16="http://schemas.microsoft.com/office/drawing/2014/main" id="{E4C594B0-1CFC-90D6-7326-5B01A825BDAA}"/>
              </a:ext>
            </a:extLst>
          </p:cNvPr>
          <p:cNvCxnSpPr>
            <a:cxnSpLocks/>
          </p:cNvCxnSpPr>
          <p:nvPr/>
        </p:nvCxnSpPr>
        <p:spPr>
          <a:xfrm>
            <a:off x="2853902" y="1415260"/>
            <a:ext cx="0" cy="7092947"/>
          </a:xfrm>
          <a:prstGeom prst="straightConnector1">
            <a:avLst/>
          </a:prstGeom>
          <a:noFill/>
          <a:ln w="19050" cap="flat" cmpd="sng">
            <a:solidFill>
              <a:srgbClr val="2F3F47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544513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407</Words>
  <Application>Microsoft Office PowerPoint</Application>
  <PresentationFormat>Apresentação na tela (16:10)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Alberto</dc:creator>
  <cp:lastModifiedBy>Alberto Silva Meira</cp:lastModifiedBy>
  <cp:revision>16</cp:revision>
  <dcterms:modified xsi:type="dcterms:W3CDTF">2024-08-09T17:45:33Z</dcterms:modified>
</cp:coreProperties>
</file>